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 id="2147483732" r:id="rId2"/>
    <p:sldMasterId id="2147483744" r:id="rId3"/>
    <p:sldMasterId id="2147483888" r:id="rId4"/>
  </p:sldMasterIdLst>
  <p:notesMasterIdLst>
    <p:notesMasterId r:id="rId41"/>
  </p:notesMasterIdLst>
  <p:handoutMasterIdLst>
    <p:handoutMasterId r:id="rId42"/>
  </p:handoutMasterIdLst>
  <p:sldIdLst>
    <p:sldId id="256" r:id="rId5"/>
    <p:sldId id="301" r:id="rId6"/>
    <p:sldId id="258" r:id="rId7"/>
    <p:sldId id="259" r:id="rId8"/>
    <p:sldId id="300" r:id="rId9"/>
    <p:sldId id="299" r:id="rId10"/>
    <p:sldId id="298" r:id="rId11"/>
    <p:sldId id="302" r:id="rId12"/>
    <p:sldId id="303" r:id="rId13"/>
    <p:sldId id="304" r:id="rId14"/>
    <p:sldId id="305" r:id="rId15"/>
    <p:sldId id="326" r:id="rId16"/>
    <p:sldId id="327" r:id="rId17"/>
    <p:sldId id="307" r:id="rId18"/>
    <p:sldId id="308" r:id="rId19"/>
    <p:sldId id="309" r:id="rId20"/>
    <p:sldId id="310" r:id="rId21"/>
    <p:sldId id="311" r:id="rId22"/>
    <p:sldId id="312" r:id="rId23"/>
    <p:sldId id="313" r:id="rId24"/>
    <p:sldId id="314" r:id="rId25"/>
    <p:sldId id="315" r:id="rId26"/>
    <p:sldId id="325" r:id="rId27"/>
    <p:sldId id="316" r:id="rId28"/>
    <p:sldId id="317" r:id="rId29"/>
    <p:sldId id="318" r:id="rId30"/>
    <p:sldId id="328" r:id="rId31"/>
    <p:sldId id="319" r:id="rId32"/>
    <p:sldId id="320" r:id="rId33"/>
    <p:sldId id="329" r:id="rId34"/>
    <p:sldId id="330" r:id="rId35"/>
    <p:sldId id="331" r:id="rId36"/>
    <p:sldId id="332" r:id="rId37"/>
    <p:sldId id="333" r:id="rId38"/>
    <p:sldId id="334" r:id="rId39"/>
    <p:sldId id="285" r:id="rId4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409" autoAdjust="0"/>
    <p:restoredTop sz="94605" autoAdjust="0"/>
  </p:normalViewPr>
  <p:slideViewPr>
    <p:cSldViewPr>
      <p:cViewPr varScale="1">
        <p:scale>
          <a:sx n="80" d="100"/>
          <a:sy n="80" d="100"/>
        </p:scale>
        <p:origin x="-1037"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92C98-AC60-4606-A65C-D93BF99E1B3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pPr rtl="1"/>
          <a:endParaRPr lang="fa-IR"/>
        </a:p>
      </dgm:t>
    </dgm:pt>
    <dgm:pt modelId="{0C24C1B3-D707-4428-BFE5-B6C053764ABC}">
      <dgm:prSet phldrT="[Text]"/>
      <dgm:spPr/>
      <dgm:t>
        <a:bodyPr/>
        <a:lstStyle/>
        <a:p>
          <a:pPr rtl="1"/>
          <a:r>
            <a:rPr lang="fa-IR" dirty="0" smtClean="0"/>
            <a:t>1</a:t>
          </a:r>
          <a:endParaRPr lang="fa-IR" dirty="0"/>
        </a:p>
      </dgm:t>
    </dgm:pt>
    <dgm:pt modelId="{62FB7E68-CF9B-4DB1-B968-3BE7DFD6AF6C}" type="parTrans" cxnId="{DF3B82C2-164D-4FCF-B948-AE5B7DF25E38}">
      <dgm:prSet/>
      <dgm:spPr/>
      <dgm:t>
        <a:bodyPr/>
        <a:lstStyle/>
        <a:p>
          <a:pPr rtl="1"/>
          <a:endParaRPr lang="fa-IR"/>
        </a:p>
      </dgm:t>
    </dgm:pt>
    <dgm:pt modelId="{E790B998-FA2C-408F-AD86-02CF2F8F3249}" type="sibTrans" cxnId="{DF3B82C2-164D-4FCF-B948-AE5B7DF25E38}">
      <dgm:prSet/>
      <dgm:spPr/>
      <dgm:t>
        <a:bodyPr/>
        <a:lstStyle/>
        <a:p>
          <a:pPr rtl="1"/>
          <a:endParaRPr lang="fa-IR"/>
        </a:p>
      </dgm:t>
    </dgm:pt>
    <dgm:pt modelId="{9595FA46-8C40-41D0-B5DB-27BEA855F47F}">
      <dgm:prSet phldrT="[Text]" custT="1"/>
      <dgm:spPr/>
      <dgm:t>
        <a:bodyPr/>
        <a:lstStyle/>
        <a:p>
          <a:pPr rtl="1"/>
          <a:r>
            <a:rPr lang="fa-IR" sz="2000" dirty="0" smtClean="0"/>
            <a:t>بررسی تاریخچه رایانش ابری</a:t>
          </a:r>
          <a:endParaRPr lang="fa-IR" sz="2000" dirty="0"/>
        </a:p>
      </dgm:t>
    </dgm:pt>
    <dgm:pt modelId="{D5BB23F2-4FF2-4CC1-B1C8-D54D7F0028F7}" type="parTrans" cxnId="{2BE30B18-9A0F-4154-AB08-AD2D5449D3EB}">
      <dgm:prSet/>
      <dgm:spPr/>
      <dgm:t>
        <a:bodyPr/>
        <a:lstStyle/>
        <a:p>
          <a:pPr rtl="1"/>
          <a:endParaRPr lang="fa-IR"/>
        </a:p>
      </dgm:t>
    </dgm:pt>
    <dgm:pt modelId="{1C55059C-0A91-4784-88B1-C5E8E1B647FD}" type="sibTrans" cxnId="{2BE30B18-9A0F-4154-AB08-AD2D5449D3EB}">
      <dgm:prSet/>
      <dgm:spPr/>
      <dgm:t>
        <a:bodyPr/>
        <a:lstStyle/>
        <a:p>
          <a:pPr rtl="1"/>
          <a:endParaRPr lang="fa-IR"/>
        </a:p>
      </dgm:t>
    </dgm:pt>
    <dgm:pt modelId="{9FD5AD37-032A-46BE-A6AF-BB263FDC21FC}">
      <dgm:prSet phldrT="[Text]"/>
      <dgm:spPr/>
      <dgm:t>
        <a:bodyPr/>
        <a:lstStyle/>
        <a:p>
          <a:pPr rtl="1"/>
          <a:r>
            <a:rPr lang="fa-IR" dirty="0" smtClean="0"/>
            <a:t>2</a:t>
          </a:r>
          <a:endParaRPr lang="fa-IR" dirty="0"/>
        </a:p>
      </dgm:t>
    </dgm:pt>
    <dgm:pt modelId="{657979E5-1FB2-4906-B8A6-86634F963F20}" type="parTrans" cxnId="{27F128D6-1932-4124-9ACD-C252B06FAA80}">
      <dgm:prSet/>
      <dgm:spPr/>
      <dgm:t>
        <a:bodyPr/>
        <a:lstStyle/>
        <a:p>
          <a:pPr rtl="1"/>
          <a:endParaRPr lang="fa-IR"/>
        </a:p>
      </dgm:t>
    </dgm:pt>
    <dgm:pt modelId="{05C3FDF5-FE1A-415F-A0EE-9DDF06F82EE0}" type="sibTrans" cxnId="{27F128D6-1932-4124-9ACD-C252B06FAA80}">
      <dgm:prSet/>
      <dgm:spPr/>
      <dgm:t>
        <a:bodyPr/>
        <a:lstStyle/>
        <a:p>
          <a:pPr rtl="1"/>
          <a:endParaRPr lang="fa-IR"/>
        </a:p>
      </dgm:t>
    </dgm:pt>
    <dgm:pt modelId="{971CF218-FD6F-47FC-A282-907AB319E3A4}">
      <dgm:prSet phldrT="[Text]" custT="1"/>
      <dgm:spPr/>
      <dgm:t>
        <a:bodyPr/>
        <a:lstStyle/>
        <a:p>
          <a:pPr rtl="1"/>
          <a:r>
            <a:rPr lang="fa-IR" sz="2000" dirty="0" smtClean="0"/>
            <a:t>مشاهده ویدئو معرفی</a:t>
          </a:r>
          <a:endParaRPr lang="fa-IR" sz="2000" dirty="0"/>
        </a:p>
      </dgm:t>
    </dgm:pt>
    <dgm:pt modelId="{E3FE0AF7-8894-490A-B8B1-B566D0162B90}" type="parTrans" cxnId="{F7526111-458D-43D4-B812-B7D61931E110}">
      <dgm:prSet/>
      <dgm:spPr/>
      <dgm:t>
        <a:bodyPr/>
        <a:lstStyle/>
        <a:p>
          <a:pPr rtl="1"/>
          <a:endParaRPr lang="fa-IR"/>
        </a:p>
      </dgm:t>
    </dgm:pt>
    <dgm:pt modelId="{1C66F0AE-E501-4618-8EF2-8F96B5750752}" type="sibTrans" cxnId="{F7526111-458D-43D4-B812-B7D61931E110}">
      <dgm:prSet/>
      <dgm:spPr/>
      <dgm:t>
        <a:bodyPr/>
        <a:lstStyle/>
        <a:p>
          <a:pPr rtl="1"/>
          <a:endParaRPr lang="fa-IR"/>
        </a:p>
      </dgm:t>
    </dgm:pt>
    <dgm:pt modelId="{B272C898-C5F3-4B91-8E64-AB1E73800BE5}">
      <dgm:prSet phldrT="[Text]"/>
      <dgm:spPr/>
      <dgm:t>
        <a:bodyPr/>
        <a:lstStyle/>
        <a:p>
          <a:pPr rtl="1"/>
          <a:r>
            <a:rPr lang="fa-IR" dirty="0" smtClean="0"/>
            <a:t>3</a:t>
          </a:r>
        </a:p>
      </dgm:t>
    </dgm:pt>
    <dgm:pt modelId="{4748C449-72C1-41C4-AEEB-098AD1491250}" type="parTrans" cxnId="{07E49350-A16F-4CD7-9BA0-63F9F731E713}">
      <dgm:prSet/>
      <dgm:spPr/>
      <dgm:t>
        <a:bodyPr/>
        <a:lstStyle/>
        <a:p>
          <a:pPr rtl="1"/>
          <a:endParaRPr lang="fa-IR"/>
        </a:p>
      </dgm:t>
    </dgm:pt>
    <dgm:pt modelId="{80895398-9064-4A3E-A072-014EA7D6AC5B}" type="sibTrans" cxnId="{07E49350-A16F-4CD7-9BA0-63F9F731E713}">
      <dgm:prSet/>
      <dgm:spPr/>
      <dgm:t>
        <a:bodyPr/>
        <a:lstStyle/>
        <a:p>
          <a:pPr rtl="1"/>
          <a:endParaRPr lang="fa-IR"/>
        </a:p>
      </dgm:t>
    </dgm:pt>
    <dgm:pt modelId="{6CEF74E3-4A26-4B48-9A97-3ACFC2FDCF61}">
      <dgm:prSet phldrT="[Text]" custT="1"/>
      <dgm:spPr/>
      <dgm:t>
        <a:bodyPr/>
        <a:lstStyle/>
        <a:p>
          <a:pPr rtl="1"/>
          <a:r>
            <a:rPr lang="fa-IR" sz="2000" dirty="0" smtClean="0"/>
            <a:t>آشنایی با مفاهیم</a:t>
          </a:r>
          <a:endParaRPr lang="fa-IR" sz="2000" dirty="0"/>
        </a:p>
      </dgm:t>
    </dgm:pt>
    <dgm:pt modelId="{DC103231-1679-411C-9B56-D1E11B114229}" type="parTrans" cxnId="{DAEB98EC-8505-4C8A-BA92-F3E2B43D31A8}">
      <dgm:prSet/>
      <dgm:spPr/>
      <dgm:t>
        <a:bodyPr/>
        <a:lstStyle/>
        <a:p>
          <a:pPr rtl="1"/>
          <a:endParaRPr lang="fa-IR"/>
        </a:p>
      </dgm:t>
    </dgm:pt>
    <dgm:pt modelId="{AB4C62C6-7FB7-4E6C-9337-7FA928E4907A}" type="sibTrans" cxnId="{DAEB98EC-8505-4C8A-BA92-F3E2B43D31A8}">
      <dgm:prSet/>
      <dgm:spPr/>
      <dgm:t>
        <a:bodyPr/>
        <a:lstStyle/>
        <a:p>
          <a:pPr rtl="1"/>
          <a:endParaRPr lang="fa-IR"/>
        </a:p>
      </dgm:t>
    </dgm:pt>
    <dgm:pt modelId="{C0C571B9-23C0-487A-BB2A-0390B91ACD53}">
      <dgm:prSet phldrT="[Text]"/>
      <dgm:spPr/>
      <dgm:t>
        <a:bodyPr/>
        <a:lstStyle/>
        <a:p>
          <a:pPr rtl="1"/>
          <a:r>
            <a:rPr lang="fa-IR" dirty="0" smtClean="0"/>
            <a:t>4</a:t>
          </a:r>
          <a:endParaRPr lang="fa-IR" dirty="0"/>
        </a:p>
      </dgm:t>
    </dgm:pt>
    <dgm:pt modelId="{35A4EAF4-4D46-4895-AC8C-F1F78CA5AB4B}" type="parTrans" cxnId="{5CCB94AA-18D9-40AC-9111-18B69C2128DA}">
      <dgm:prSet/>
      <dgm:spPr/>
      <dgm:t>
        <a:bodyPr/>
        <a:lstStyle/>
        <a:p>
          <a:pPr rtl="1"/>
          <a:endParaRPr lang="fa-IR"/>
        </a:p>
      </dgm:t>
    </dgm:pt>
    <dgm:pt modelId="{50EE65AD-5BE4-45AD-ACE4-849BD76CB493}" type="sibTrans" cxnId="{5CCB94AA-18D9-40AC-9111-18B69C2128DA}">
      <dgm:prSet/>
      <dgm:spPr/>
      <dgm:t>
        <a:bodyPr/>
        <a:lstStyle/>
        <a:p>
          <a:pPr rtl="1"/>
          <a:endParaRPr lang="fa-IR"/>
        </a:p>
      </dgm:t>
    </dgm:pt>
    <dgm:pt modelId="{FA85EF95-F2CA-4FD1-A721-47C4F3DAF58C}">
      <dgm:prSet phldrT="[Text]"/>
      <dgm:spPr/>
      <dgm:t>
        <a:bodyPr/>
        <a:lstStyle/>
        <a:p>
          <a:pPr rtl="1"/>
          <a:r>
            <a:rPr lang="fa-IR" dirty="0" smtClean="0"/>
            <a:t>5</a:t>
          </a:r>
          <a:endParaRPr lang="fa-IR" dirty="0"/>
        </a:p>
      </dgm:t>
    </dgm:pt>
    <dgm:pt modelId="{6194ED47-A9C6-41DC-938A-7E33D26892C5}" type="parTrans" cxnId="{44BC54E9-A949-4D8E-9DD4-2174497B04E8}">
      <dgm:prSet/>
      <dgm:spPr/>
      <dgm:t>
        <a:bodyPr/>
        <a:lstStyle/>
        <a:p>
          <a:pPr rtl="1"/>
          <a:endParaRPr lang="fa-IR"/>
        </a:p>
      </dgm:t>
    </dgm:pt>
    <dgm:pt modelId="{791F1E97-1834-4B5D-BBED-EA60B23DB1D3}" type="sibTrans" cxnId="{44BC54E9-A949-4D8E-9DD4-2174497B04E8}">
      <dgm:prSet/>
      <dgm:spPr/>
      <dgm:t>
        <a:bodyPr/>
        <a:lstStyle/>
        <a:p>
          <a:pPr rtl="1"/>
          <a:endParaRPr lang="fa-IR"/>
        </a:p>
      </dgm:t>
    </dgm:pt>
    <dgm:pt modelId="{35499315-8054-40DD-8571-A649B8823868}">
      <dgm:prSet phldrT="[Text]"/>
      <dgm:spPr/>
      <dgm:t>
        <a:bodyPr/>
        <a:lstStyle/>
        <a:p>
          <a:pPr rtl="1"/>
          <a:r>
            <a:rPr lang="fa-IR" dirty="0" smtClean="0"/>
            <a:t>6</a:t>
          </a:r>
          <a:endParaRPr lang="fa-IR" dirty="0"/>
        </a:p>
      </dgm:t>
    </dgm:pt>
    <dgm:pt modelId="{1AEE8E91-1242-4B23-9690-87E6EF87DBAC}" type="parTrans" cxnId="{BAEAB93B-2F7A-4C33-8E39-5256F18577D0}">
      <dgm:prSet/>
      <dgm:spPr/>
      <dgm:t>
        <a:bodyPr/>
        <a:lstStyle/>
        <a:p>
          <a:pPr rtl="1"/>
          <a:endParaRPr lang="fa-IR"/>
        </a:p>
      </dgm:t>
    </dgm:pt>
    <dgm:pt modelId="{6A8E748B-C429-4AE9-A7C4-A01167D36AE0}" type="sibTrans" cxnId="{BAEAB93B-2F7A-4C33-8E39-5256F18577D0}">
      <dgm:prSet/>
      <dgm:spPr/>
      <dgm:t>
        <a:bodyPr/>
        <a:lstStyle/>
        <a:p>
          <a:pPr rtl="1"/>
          <a:endParaRPr lang="fa-IR"/>
        </a:p>
      </dgm:t>
    </dgm:pt>
    <dgm:pt modelId="{E9326CB6-F6C6-40C3-A755-ABEC00FF2B41}">
      <dgm:prSet phldrT="[Text]"/>
      <dgm:spPr/>
      <dgm:t>
        <a:bodyPr/>
        <a:lstStyle/>
        <a:p>
          <a:pPr rtl="1"/>
          <a:r>
            <a:rPr lang="fa-IR" dirty="0" smtClean="0"/>
            <a:t>7</a:t>
          </a:r>
          <a:endParaRPr lang="fa-IR" dirty="0"/>
        </a:p>
      </dgm:t>
    </dgm:pt>
    <dgm:pt modelId="{F60E29BD-844D-46F4-918D-CD2E4B7BEB88}" type="parTrans" cxnId="{88119AFE-FDC1-48E4-9276-8895628319AF}">
      <dgm:prSet/>
      <dgm:spPr/>
      <dgm:t>
        <a:bodyPr/>
        <a:lstStyle/>
        <a:p>
          <a:pPr rtl="1"/>
          <a:endParaRPr lang="fa-IR"/>
        </a:p>
      </dgm:t>
    </dgm:pt>
    <dgm:pt modelId="{4ADF3040-6638-4853-B3BB-AC9BD3462A84}" type="sibTrans" cxnId="{88119AFE-FDC1-48E4-9276-8895628319AF}">
      <dgm:prSet/>
      <dgm:spPr/>
      <dgm:t>
        <a:bodyPr/>
        <a:lstStyle/>
        <a:p>
          <a:pPr rtl="1"/>
          <a:endParaRPr lang="fa-IR"/>
        </a:p>
      </dgm:t>
    </dgm:pt>
    <dgm:pt modelId="{4D243498-03CE-4521-B186-A2146FA566DE}">
      <dgm:prSet custT="1"/>
      <dgm:spPr/>
      <dgm:t>
        <a:bodyPr/>
        <a:lstStyle/>
        <a:p>
          <a:pPr rtl="1"/>
          <a:r>
            <a:rPr lang="fa-IR" sz="2000" dirty="0" smtClean="0"/>
            <a:t>ماهیت رایانش ابری</a:t>
          </a:r>
          <a:endParaRPr lang="fa-IR" sz="2000" dirty="0"/>
        </a:p>
      </dgm:t>
    </dgm:pt>
    <dgm:pt modelId="{322C0075-1264-43F6-ACF0-0EFDBBB3047A}" type="parTrans" cxnId="{F8828FEE-036C-4569-87DA-ACB758F7947D}">
      <dgm:prSet/>
      <dgm:spPr/>
      <dgm:t>
        <a:bodyPr/>
        <a:lstStyle/>
        <a:p>
          <a:pPr rtl="1"/>
          <a:endParaRPr lang="fa-IR"/>
        </a:p>
      </dgm:t>
    </dgm:pt>
    <dgm:pt modelId="{DB4AEF97-63A1-4505-989A-923C3FEFD41B}" type="sibTrans" cxnId="{F8828FEE-036C-4569-87DA-ACB758F7947D}">
      <dgm:prSet/>
      <dgm:spPr/>
      <dgm:t>
        <a:bodyPr/>
        <a:lstStyle/>
        <a:p>
          <a:pPr rtl="1"/>
          <a:endParaRPr lang="fa-IR"/>
        </a:p>
      </dgm:t>
    </dgm:pt>
    <dgm:pt modelId="{ABE488B2-39DB-4383-AC93-24AC9DDEAD3A}">
      <dgm:prSet custT="1"/>
      <dgm:spPr/>
      <dgm:t>
        <a:bodyPr/>
        <a:lstStyle/>
        <a:p>
          <a:pPr rtl="1"/>
          <a:r>
            <a:rPr lang="fa-IR" sz="2000" dirty="0" smtClean="0"/>
            <a:t>زیرساخت رایانش ابری</a:t>
          </a:r>
          <a:endParaRPr lang="fa-IR" sz="2000" dirty="0"/>
        </a:p>
      </dgm:t>
    </dgm:pt>
    <dgm:pt modelId="{37471797-3F13-4DC0-B3C2-1D55405DD3C9}" type="parTrans" cxnId="{7560DFD0-68A0-4F1E-8951-7EED2D7B6442}">
      <dgm:prSet/>
      <dgm:spPr/>
      <dgm:t>
        <a:bodyPr/>
        <a:lstStyle/>
        <a:p>
          <a:pPr rtl="1"/>
          <a:endParaRPr lang="fa-IR"/>
        </a:p>
      </dgm:t>
    </dgm:pt>
    <dgm:pt modelId="{70C03BE3-6B8A-4678-9D05-3FF03AAB7241}" type="sibTrans" cxnId="{7560DFD0-68A0-4F1E-8951-7EED2D7B6442}">
      <dgm:prSet/>
      <dgm:spPr/>
      <dgm:t>
        <a:bodyPr/>
        <a:lstStyle/>
        <a:p>
          <a:pPr rtl="1"/>
          <a:endParaRPr lang="fa-IR"/>
        </a:p>
      </dgm:t>
    </dgm:pt>
    <dgm:pt modelId="{A41CE3FB-64AC-4991-B5C6-B7FD8B6152FB}">
      <dgm:prSet custT="1"/>
      <dgm:spPr/>
      <dgm:t>
        <a:bodyPr/>
        <a:lstStyle/>
        <a:p>
          <a:pPr rtl="1"/>
          <a:r>
            <a:rPr lang="fa-IR" sz="2000" dirty="0" smtClean="0"/>
            <a:t>آنلاین کیس</a:t>
          </a:r>
          <a:endParaRPr lang="fa-IR" sz="2000" dirty="0"/>
        </a:p>
      </dgm:t>
    </dgm:pt>
    <dgm:pt modelId="{8F7EA9F2-5196-4DAA-B45E-3C494D1689E1}" type="parTrans" cxnId="{7EA630FB-38C4-4589-8E25-E43578C2CC4B}">
      <dgm:prSet/>
      <dgm:spPr/>
      <dgm:t>
        <a:bodyPr/>
        <a:lstStyle/>
        <a:p>
          <a:pPr rtl="1"/>
          <a:endParaRPr lang="fa-IR"/>
        </a:p>
      </dgm:t>
    </dgm:pt>
    <dgm:pt modelId="{6466963C-065E-4204-A5CC-54E7114A5104}" type="sibTrans" cxnId="{7EA630FB-38C4-4589-8E25-E43578C2CC4B}">
      <dgm:prSet/>
      <dgm:spPr/>
      <dgm:t>
        <a:bodyPr/>
        <a:lstStyle/>
        <a:p>
          <a:pPr rtl="1"/>
          <a:endParaRPr lang="fa-IR"/>
        </a:p>
      </dgm:t>
    </dgm:pt>
    <dgm:pt modelId="{CA24A222-BBBD-4FCA-81CF-AE4502FD8B6D}">
      <dgm:prSet custT="1"/>
      <dgm:spPr/>
      <dgm:t>
        <a:bodyPr/>
        <a:lstStyle/>
        <a:p>
          <a:pPr rtl="1"/>
          <a:r>
            <a:rPr lang="fa-IR" sz="2000" dirty="0" smtClean="0"/>
            <a:t>معایب و مزایا و سایر</a:t>
          </a:r>
          <a:endParaRPr lang="fa-IR" sz="2000" dirty="0"/>
        </a:p>
      </dgm:t>
    </dgm:pt>
    <dgm:pt modelId="{6851463D-687F-4D4E-961B-1BDD2F3CDDB2}" type="parTrans" cxnId="{2D1E88DB-107B-4FF8-A390-78ED287F4AD8}">
      <dgm:prSet/>
      <dgm:spPr/>
      <dgm:t>
        <a:bodyPr/>
        <a:lstStyle/>
        <a:p>
          <a:pPr rtl="1"/>
          <a:endParaRPr lang="fa-IR"/>
        </a:p>
      </dgm:t>
    </dgm:pt>
    <dgm:pt modelId="{09C7F8EE-9BDB-4094-B41C-3CF8BC1A441E}" type="sibTrans" cxnId="{2D1E88DB-107B-4FF8-A390-78ED287F4AD8}">
      <dgm:prSet/>
      <dgm:spPr/>
      <dgm:t>
        <a:bodyPr/>
        <a:lstStyle/>
        <a:p>
          <a:pPr rtl="1"/>
          <a:endParaRPr lang="fa-IR"/>
        </a:p>
      </dgm:t>
    </dgm:pt>
    <dgm:pt modelId="{EEB9E757-502C-4F20-BB5F-260FC01E0F9D}" type="pres">
      <dgm:prSet presAssocID="{40E92C98-AC60-4606-A65C-D93BF99E1B3A}" presName="linearFlow" presStyleCnt="0">
        <dgm:presLayoutVars>
          <dgm:dir/>
          <dgm:animLvl val="lvl"/>
          <dgm:resizeHandles val="exact"/>
        </dgm:presLayoutVars>
      </dgm:prSet>
      <dgm:spPr/>
      <dgm:t>
        <a:bodyPr/>
        <a:lstStyle/>
        <a:p>
          <a:pPr rtl="1"/>
          <a:endParaRPr lang="fa-IR"/>
        </a:p>
      </dgm:t>
    </dgm:pt>
    <dgm:pt modelId="{F33A92FB-6283-44C8-90F7-97BB41ACD71C}" type="pres">
      <dgm:prSet presAssocID="{0C24C1B3-D707-4428-BFE5-B6C053764ABC}" presName="composite" presStyleCnt="0"/>
      <dgm:spPr/>
    </dgm:pt>
    <dgm:pt modelId="{C915ECF4-FA3C-4FE5-ACAE-BBEC99D42FD8}" type="pres">
      <dgm:prSet presAssocID="{0C24C1B3-D707-4428-BFE5-B6C053764ABC}" presName="parentText" presStyleLbl="alignNode1" presStyleIdx="0" presStyleCnt="7">
        <dgm:presLayoutVars>
          <dgm:chMax val="1"/>
          <dgm:bulletEnabled val="1"/>
        </dgm:presLayoutVars>
      </dgm:prSet>
      <dgm:spPr/>
      <dgm:t>
        <a:bodyPr/>
        <a:lstStyle/>
        <a:p>
          <a:pPr rtl="1"/>
          <a:endParaRPr lang="fa-IR"/>
        </a:p>
      </dgm:t>
    </dgm:pt>
    <dgm:pt modelId="{935BE609-CB5C-44A0-8BFA-43F4DDCEED47}" type="pres">
      <dgm:prSet presAssocID="{0C24C1B3-D707-4428-BFE5-B6C053764ABC}" presName="descendantText" presStyleLbl="alignAcc1" presStyleIdx="0" presStyleCnt="7" custLinFactNeighborY="-15481">
        <dgm:presLayoutVars>
          <dgm:bulletEnabled val="1"/>
        </dgm:presLayoutVars>
      </dgm:prSet>
      <dgm:spPr/>
      <dgm:t>
        <a:bodyPr/>
        <a:lstStyle/>
        <a:p>
          <a:pPr rtl="1"/>
          <a:endParaRPr lang="fa-IR"/>
        </a:p>
      </dgm:t>
    </dgm:pt>
    <dgm:pt modelId="{F74DB7F0-20C5-41CC-AD77-E050629D688A}" type="pres">
      <dgm:prSet presAssocID="{E790B998-FA2C-408F-AD86-02CF2F8F3249}" presName="sp" presStyleCnt="0"/>
      <dgm:spPr/>
    </dgm:pt>
    <dgm:pt modelId="{D9BF414C-C36E-46C2-9ABA-FD2C9D47D66C}" type="pres">
      <dgm:prSet presAssocID="{9FD5AD37-032A-46BE-A6AF-BB263FDC21FC}" presName="composite" presStyleCnt="0"/>
      <dgm:spPr/>
    </dgm:pt>
    <dgm:pt modelId="{EF97A390-C106-40F1-BCD2-690D2CB738E5}" type="pres">
      <dgm:prSet presAssocID="{9FD5AD37-032A-46BE-A6AF-BB263FDC21FC}" presName="parentText" presStyleLbl="alignNode1" presStyleIdx="1" presStyleCnt="7">
        <dgm:presLayoutVars>
          <dgm:chMax val="1"/>
          <dgm:bulletEnabled val="1"/>
        </dgm:presLayoutVars>
      </dgm:prSet>
      <dgm:spPr/>
      <dgm:t>
        <a:bodyPr/>
        <a:lstStyle/>
        <a:p>
          <a:pPr rtl="1"/>
          <a:endParaRPr lang="fa-IR"/>
        </a:p>
      </dgm:t>
    </dgm:pt>
    <dgm:pt modelId="{76A11129-9A02-47AA-B5B2-7F219E1BD16E}" type="pres">
      <dgm:prSet presAssocID="{9FD5AD37-032A-46BE-A6AF-BB263FDC21FC}" presName="descendantText" presStyleLbl="alignAcc1" presStyleIdx="1" presStyleCnt="7">
        <dgm:presLayoutVars>
          <dgm:bulletEnabled val="1"/>
        </dgm:presLayoutVars>
      </dgm:prSet>
      <dgm:spPr/>
      <dgm:t>
        <a:bodyPr/>
        <a:lstStyle/>
        <a:p>
          <a:pPr rtl="1"/>
          <a:endParaRPr lang="fa-IR"/>
        </a:p>
      </dgm:t>
    </dgm:pt>
    <dgm:pt modelId="{186D1B89-3951-456A-9C3B-48AAC77490A8}" type="pres">
      <dgm:prSet presAssocID="{05C3FDF5-FE1A-415F-A0EE-9DDF06F82EE0}" presName="sp" presStyleCnt="0"/>
      <dgm:spPr/>
    </dgm:pt>
    <dgm:pt modelId="{E75E979A-4DCB-404B-9EC0-F99A00E3FBB0}" type="pres">
      <dgm:prSet presAssocID="{B272C898-C5F3-4B91-8E64-AB1E73800BE5}" presName="composite" presStyleCnt="0"/>
      <dgm:spPr/>
    </dgm:pt>
    <dgm:pt modelId="{11815435-A710-4BE6-ADF7-04494029BCC0}" type="pres">
      <dgm:prSet presAssocID="{B272C898-C5F3-4B91-8E64-AB1E73800BE5}" presName="parentText" presStyleLbl="alignNode1" presStyleIdx="2" presStyleCnt="7">
        <dgm:presLayoutVars>
          <dgm:chMax val="1"/>
          <dgm:bulletEnabled val="1"/>
        </dgm:presLayoutVars>
      </dgm:prSet>
      <dgm:spPr/>
      <dgm:t>
        <a:bodyPr/>
        <a:lstStyle/>
        <a:p>
          <a:pPr rtl="1"/>
          <a:endParaRPr lang="fa-IR"/>
        </a:p>
      </dgm:t>
    </dgm:pt>
    <dgm:pt modelId="{2FAFD187-4FC4-4A7A-BF1F-68508B705424}" type="pres">
      <dgm:prSet presAssocID="{B272C898-C5F3-4B91-8E64-AB1E73800BE5}" presName="descendantText" presStyleLbl="alignAcc1" presStyleIdx="2" presStyleCnt="7">
        <dgm:presLayoutVars>
          <dgm:bulletEnabled val="1"/>
        </dgm:presLayoutVars>
      </dgm:prSet>
      <dgm:spPr/>
      <dgm:t>
        <a:bodyPr/>
        <a:lstStyle/>
        <a:p>
          <a:pPr rtl="1"/>
          <a:endParaRPr lang="fa-IR"/>
        </a:p>
      </dgm:t>
    </dgm:pt>
    <dgm:pt modelId="{434125DF-3943-4BB5-8469-996FD4670A3A}" type="pres">
      <dgm:prSet presAssocID="{80895398-9064-4A3E-A072-014EA7D6AC5B}" presName="sp" presStyleCnt="0"/>
      <dgm:spPr/>
    </dgm:pt>
    <dgm:pt modelId="{A5119BAB-298E-4BDA-9B7B-B06CDDF737E3}" type="pres">
      <dgm:prSet presAssocID="{C0C571B9-23C0-487A-BB2A-0390B91ACD53}" presName="composite" presStyleCnt="0"/>
      <dgm:spPr/>
    </dgm:pt>
    <dgm:pt modelId="{10700874-B5C7-404D-9863-225D69212AB2}" type="pres">
      <dgm:prSet presAssocID="{C0C571B9-23C0-487A-BB2A-0390B91ACD53}" presName="parentText" presStyleLbl="alignNode1" presStyleIdx="3" presStyleCnt="7">
        <dgm:presLayoutVars>
          <dgm:chMax val="1"/>
          <dgm:bulletEnabled val="1"/>
        </dgm:presLayoutVars>
      </dgm:prSet>
      <dgm:spPr/>
      <dgm:t>
        <a:bodyPr/>
        <a:lstStyle/>
        <a:p>
          <a:pPr rtl="1"/>
          <a:endParaRPr lang="fa-IR"/>
        </a:p>
      </dgm:t>
    </dgm:pt>
    <dgm:pt modelId="{69225E16-5645-47AC-859E-DAFAFF2293B0}" type="pres">
      <dgm:prSet presAssocID="{C0C571B9-23C0-487A-BB2A-0390B91ACD53}" presName="descendantText" presStyleLbl="alignAcc1" presStyleIdx="3" presStyleCnt="7">
        <dgm:presLayoutVars>
          <dgm:bulletEnabled val="1"/>
        </dgm:presLayoutVars>
      </dgm:prSet>
      <dgm:spPr/>
      <dgm:t>
        <a:bodyPr/>
        <a:lstStyle/>
        <a:p>
          <a:pPr rtl="1"/>
          <a:endParaRPr lang="fa-IR"/>
        </a:p>
      </dgm:t>
    </dgm:pt>
    <dgm:pt modelId="{5C2C4531-4AFB-437F-80AC-19B298B130EE}" type="pres">
      <dgm:prSet presAssocID="{50EE65AD-5BE4-45AD-ACE4-849BD76CB493}" presName="sp" presStyleCnt="0"/>
      <dgm:spPr/>
    </dgm:pt>
    <dgm:pt modelId="{E3F9536A-9355-4AF0-852F-CE24897AE8D2}" type="pres">
      <dgm:prSet presAssocID="{FA85EF95-F2CA-4FD1-A721-47C4F3DAF58C}" presName="composite" presStyleCnt="0"/>
      <dgm:spPr/>
    </dgm:pt>
    <dgm:pt modelId="{CAD1A2EF-C38D-480C-88B9-7BA5CCCBE33A}" type="pres">
      <dgm:prSet presAssocID="{FA85EF95-F2CA-4FD1-A721-47C4F3DAF58C}" presName="parentText" presStyleLbl="alignNode1" presStyleIdx="4" presStyleCnt="7">
        <dgm:presLayoutVars>
          <dgm:chMax val="1"/>
          <dgm:bulletEnabled val="1"/>
        </dgm:presLayoutVars>
      </dgm:prSet>
      <dgm:spPr/>
      <dgm:t>
        <a:bodyPr/>
        <a:lstStyle/>
        <a:p>
          <a:pPr rtl="1"/>
          <a:endParaRPr lang="fa-IR"/>
        </a:p>
      </dgm:t>
    </dgm:pt>
    <dgm:pt modelId="{638CF898-BCA2-49C8-A5E3-14BD6CBD9491}" type="pres">
      <dgm:prSet presAssocID="{FA85EF95-F2CA-4FD1-A721-47C4F3DAF58C}" presName="descendantText" presStyleLbl="alignAcc1" presStyleIdx="4" presStyleCnt="7">
        <dgm:presLayoutVars>
          <dgm:bulletEnabled val="1"/>
        </dgm:presLayoutVars>
      </dgm:prSet>
      <dgm:spPr/>
      <dgm:t>
        <a:bodyPr/>
        <a:lstStyle/>
        <a:p>
          <a:pPr rtl="1"/>
          <a:endParaRPr lang="fa-IR"/>
        </a:p>
      </dgm:t>
    </dgm:pt>
    <dgm:pt modelId="{608397BA-86BE-4C43-BDC9-733EF641F672}" type="pres">
      <dgm:prSet presAssocID="{791F1E97-1834-4B5D-BBED-EA60B23DB1D3}" presName="sp" presStyleCnt="0"/>
      <dgm:spPr/>
    </dgm:pt>
    <dgm:pt modelId="{279E13D3-4F8D-4977-9F98-17A977590029}" type="pres">
      <dgm:prSet presAssocID="{35499315-8054-40DD-8571-A649B8823868}" presName="composite" presStyleCnt="0"/>
      <dgm:spPr/>
    </dgm:pt>
    <dgm:pt modelId="{3A9D3260-C4C5-4FB7-8705-B73CA6AA200F}" type="pres">
      <dgm:prSet presAssocID="{35499315-8054-40DD-8571-A649B8823868}" presName="parentText" presStyleLbl="alignNode1" presStyleIdx="5" presStyleCnt="7">
        <dgm:presLayoutVars>
          <dgm:chMax val="1"/>
          <dgm:bulletEnabled val="1"/>
        </dgm:presLayoutVars>
      </dgm:prSet>
      <dgm:spPr/>
      <dgm:t>
        <a:bodyPr/>
        <a:lstStyle/>
        <a:p>
          <a:pPr rtl="1"/>
          <a:endParaRPr lang="fa-IR"/>
        </a:p>
      </dgm:t>
    </dgm:pt>
    <dgm:pt modelId="{4F5BD5A5-3E6E-406A-AEBE-A14B98EB6435}" type="pres">
      <dgm:prSet presAssocID="{35499315-8054-40DD-8571-A649B8823868}" presName="descendantText" presStyleLbl="alignAcc1" presStyleIdx="5" presStyleCnt="7">
        <dgm:presLayoutVars>
          <dgm:bulletEnabled val="1"/>
        </dgm:presLayoutVars>
      </dgm:prSet>
      <dgm:spPr/>
      <dgm:t>
        <a:bodyPr/>
        <a:lstStyle/>
        <a:p>
          <a:pPr rtl="1"/>
          <a:endParaRPr lang="fa-IR"/>
        </a:p>
      </dgm:t>
    </dgm:pt>
    <dgm:pt modelId="{A4E9168A-C8F9-40E7-9E4A-5B96D3E5F645}" type="pres">
      <dgm:prSet presAssocID="{6A8E748B-C429-4AE9-A7C4-A01167D36AE0}" presName="sp" presStyleCnt="0"/>
      <dgm:spPr/>
    </dgm:pt>
    <dgm:pt modelId="{E9FF7171-7C96-4752-8155-A6FD1A6EA4A7}" type="pres">
      <dgm:prSet presAssocID="{E9326CB6-F6C6-40C3-A755-ABEC00FF2B41}" presName="composite" presStyleCnt="0"/>
      <dgm:spPr/>
    </dgm:pt>
    <dgm:pt modelId="{976E9D1F-74DA-43A1-8096-958380705EEF}" type="pres">
      <dgm:prSet presAssocID="{E9326CB6-F6C6-40C3-A755-ABEC00FF2B41}" presName="parentText" presStyleLbl="alignNode1" presStyleIdx="6" presStyleCnt="7">
        <dgm:presLayoutVars>
          <dgm:chMax val="1"/>
          <dgm:bulletEnabled val="1"/>
        </dgm:presLayoutVars>
      </dgm:prSet>
      <dgm:spPr/>
      <dgm:t>
        <a:bodyPr/>
        <a:lstStyle/>
        <a:p>
          <a:pPr rtl="1"/>
          <a:endParaRPr lang="fa-IR"/>
        </a:p>
      </dgm:t>
    </dgm:pt>
    <dgm:pt modelId="{DCC987E8-B70D-46A1-9A1F-48BA4A19E099}" type="pres">
      <dgm:prSet presAssocID="{E9326CB6-F6C6-40C3-A755-ABEC00FF2B41}" presName="descendantText" presStyleLbl="alignAcc1" presStyleIdx="6" presStyleCnt="7">
        <dgm:presLayoutVars>
          <dgm:bulletEnabled val="1"/>
        </dgm:presLayoutVars>
      </dgm:prSet>
      <dgm:spPr/>
      <dgm:t>
        <a:bodyPr/>
        <a:lstStyle/>
        <a:p>
          <a:pPr rtl="1"/>
          <a:endParaRPr lang="fa-IR"/>
        </a:p>
      </dgm:t>
    </dgm:pt>
  </dgm:ptLst>
  <dgm:cxnLst>
    <dgm:cxn modelId="{DAEB98EC-8505-4C8A-BA92-F3E2B43D31A8}" srcId="{B272C898-C5F3-4B91-8E64-AB1E73800BE5}" destId="{6CEF74E3-4A26-4B48-9A97-3ACFC2FDCF61}" srcOrd="0" destOrd="0" parTransId="{DC103231-1679-411C-9B56-D1E11B114229}" sibTransId="{AB4C62C6-7FB7-4E6C-9337-7FA928E4907A}"/>
    <dgm:cxn modelId="{1FE52C4A-CEE3-4CB5-AC67-AD267BB89235}" type="presOf" srcId="{CA24A222-BBBD-4FCA-81CF-AE4502FD8B6D}" destId="{DCC987E8-B70D-46A1-9A1F-48BA4A19E099}" srcOrd="0" destOrd="0" presId="urn:microsoft.com/office/officeart/2005/8/layout/chevron2"/>
    <dgm:cxn modelId="{07E49350-A16F-4CD7-9BA0-63F9F731E713}" srcId="{40E92C98-AC60-4606-A65C-D93BF99E1B3A}" destId="{B272C898-C5F3-4B91-8E64-AB1E73800BE5}" srcOrd="2" destOrd="0" parTransId="{4748C449-72C1-41C4-AEEB-098AD1491250}" sibTransId="{80895398-9064-4A3E-A072-014EA7D6AC5B}"/>
    <dgm:cxn modelId="{A270B7D9-A63E-4DE1-8F9D-0044C13C1CB4}" type="presOf" srcId="{40E92C98-AC60-4606-A65C-D93BF99E1B3A}" destId="{EEB9E757-502C-4F20-BB5F-260FC01E0F9D}" srcOrd="0" destOrd="0" presId="urn:microsoft.com/office/officeart/2005/8/layout/chevron2"/>
    <dgm:cxn modelId="{E1C3885A-5E93-4D59-B0CF-2DC4BCFC4267}" type="presOf" srcId="{4D243498-03CE-4521-B186-A2146FA566DE}" destId="{69225E16-5645-47AC-859E-DAFAFF2293B0}" srcOrd="0" destOrd="0" presId="urn:microsoft.com/office/officeart/2005/8/layout/chevron2"/>
    <dgm:cxn modelId="{6145B7A4-E673-4ED6-B35F-6DEF27226822}" type="presOf" srcId="{FA85EF95-F2CA-4FD1-A721-47C4F3DAF58C}" destId="{CAD1A2EF-C38D-480C-88B9-7BA5CCCBE33A}" srcOrd="0" destOrd="0" presId="urn:microsoft.com/office/officeart/2005/8/layout/chevron2"/>
    <dgm:cxn modelId="{5391958E-6115-4A8E-831B-9ABE2E70BDC8}" type="presOf" srcId="{C0C571B9-23C0-487A-BB2A-0390B91ACD53}" destId="{10700874-B5C7-404D-9863-225D69212AB2}" srcOrd="0" destOrd="0" presId="urn:microsoft.com/office/officeart/2005/8/layout/chevron2"/>
    <dgm:cxn modelId="{27F128D6-1932-4124-9ACD-C252B06FAA80}" srcId="{40E92C98-AC60-4606-A65C-D93BF99E1B3A}" destId="{9FD5AD37-032A-46BE-A6AF-BB263FDC21FC}" srcOrd="1" destOrd="0" parTransId="{657979E5-1FB2-4906-B8A6-86634F963F20}" sibTransId="{05C3FDF5-FE1A-415F-A0EE-9DDF06F82EE0}"/>
    <dgm:cxn modelId="{F742CAA4-BC39-49B8-8AB7-8432F3F824C9}" type="presOf" srcId="{0C24C1B3-D707-4428-BFE5-B6C053764ABC}" destId="{C915ECF4-FA3C-4FE5-ACAE-BBEC99D42FD8}" srcOrd="0" destOrd="0" presId="urn:microsoft.com/office/officeart/2005/8/layout/chevron2"/>
    <dgm:cxn modelId="{D072105D-77EB-428E-8DD2-1A4DB427F32B}" type="presOf" srcId="{A41CE3FB-64AC-4991-B5C6-B7FD8B6152FB}" destId="{4F5BD5A5-3E6E-406A-AEBE-A14B98EB6435}" srcOrd="0" destOrd="0" presId="urn:microsoft.com/office/officeart/2005/8/layout/chevron2"/>
    <dgm:cxn modelId="{44BC54E9-A949-4D8E-9DD4-2174497B04E8}" srcId="{40E92C98-AC60-4606-A65C-D93BF99E1B3A}" destId="{FA85EF95-F2CA-4FD1-A721-47C4F3DAF58C}" srcOrd="4" destOrd="0" parTransId="{6194ED47-A9C6-41DC-938A-7E33D26892C5}" sibTransId="{791F1E97-1834-4B5D-BBED-EA60B23DB1D3}"/>
    <dgm:cxn modelId="{7560DFD0-68A0-4F1E-8951-7EED2D7B6442}" srcId="{FA85EF95-F2CA-4FD1-A721-47C4F3DAF58C}" destId="{ABE488B2-39DB-4383-AC93-24AC9DDEAD3A}" srcOrd="0" destOrd="0" parTransId="{37471797-3F13-4DC0-B3C2-1D55405DD3C9}" sibTransId="{70C03BE3-6B8A-4678-9D05-3FF03AAB7241}"/>
    <dgm:cxn modelId="{88119AFE-FDC1-48E4-9276-8895628319AF}" srcId="{40E92C98-AC60-4606-A65C-D93BF99E1B3A}" destId="{E9326CB6-F6C6-40C3-A755-ABEC00FF2B41}" srcOrd="6" destOrd="0" parTransId="{F60E29BD-844D-46F4-918D-CD2E4B7BEB88}" sibTransId="{4ADF3040-6638-4853-B3BB-AC9BD3462A84}"/>
    <dgm:cxn modelId="{70463B1A-849F-42F7-BE92-AB7B4F835221}" type="presOf" srcId="{B272C898-C5F3-4B91-8E64-AB1E73800BE5}" destId="{11815435-A710-4BE6-ADF7-04494029BCC0}" srcOrd="0" destOrd="0" presId="urn:microsoft.com/office/officeart/2005/8/layout/chevron2"/>
    <dgm:cxn modelId="{BAEAB93B-2F7A-4C33-8E39-5256F18577D0}" srcId="{40E92C98-AC60-4606-A65C-D93BF99E1B3A}" destId="{35499315-8054-40DD-8571-A649B8823868}" srcOrd="5" destOrd="0" parTransId="{1AEE8E91-1242-4B23-9690-87E6EF87DBAC}" sibTransId="{6A8E748B-C429-4AE9-A7C4-A01167D36AE0}"/>
    <dgm:cxn modelId="{0FCAE30B-4719-47CF-A735-6973BCB1A1B8}" type="presOf" srcId="{9FD5AD37-032A-46BE-A6AF-BB263FDC21FC}" destId="{EF97A390-C106-40F1-BCD2-690D2CB738E5}" srcOrd="0" destOrd="0" presId="urn:microsoft.com/office/officeart/2005/8/layout/chevron2"/>
    <dgm:cxn modelId="{F7526111-458D-43D4-B812-B7D61931E110}" srcId="{9FD5AD37-032A-46BE-A6AF-BB263FDC21FC}" destId="{971CF218-FD6F-47FC-A282-907AB319E3A4}" srcOrd="0" destOrd="0" parTransId="{E3FE0AF7-8894-490A-B8B1-B566D0162B90}" sibTransId="{1C66F0AE-E501-4618-8EF2-8F96B5750752}"/>
    <dgm:cxn modelId="{2BE30B18-9A0F-4154-AB08-AD2D5449D3EB}" srcId="{0C24C1B3-D707-4428-BFE5-B6C053764ABC}" destId="{9595FA46-8C40-41D0-B5DB-27BEA855F47F}" srcOrd="0" destOrd="0" parTransId="{D5BB23F2-4FF2-4CC1-B1C8-D54D7F0028F7}" sibTransId="{1C55059C-0A91-4784-88B1-C5E8E1B647FD}"/>
    <dgm:cxn modelId="{BCC3E130-6FBC-4D6A-BE01-4C6768C3D8EB}" type="presOf" srcId="{35499315-8054-40DD-8571-A649B8823868}" destId="{3A9D3260-C4C5-4FB7-8705-B73CA6AA200F}" srcOrd="0" destOrd="0" presId="urn:microsoft.com/office/officeart/2005/8/layout/chevron2"/>
    <dgm:cxn modelId="{DF3B82C2-164D-4FCF-B948-AE5B7DF25E38}" srcId="{40E92C98-AC60-4606-A65C-D93BF99E1B3A}" destId="{0C24C1B3-D707-4428-BFE5-B6C053764ABC}" srcOrd="0" destOrd="0" parTransId="{62FB7E68-CF9B-4DB1-B968-3BE7DFD6AF6C}" sibTransId="{E790B998-FA2C-408F-AD86-02CF2F8F3249}"/>
    <dgm:cxn modelId="{524435EE-8E52-4771-8FFA-D5710F0384B9}" type="presOf" srcId="{ABE488B2-39DB-4383-AC93-24AC9DDEAD3A}" destId="{638CF898-BCA2-49C8-A5E3-14BD6CBD9491}" srcOrd="0" destOrd="0" presId="urn:microsoft.com/office/officeart/2005/8/layout/chevron2"/>
    <dgm:cxn modelId="{7EA630FB-38C4-4589-8E25-E43578C2CC4B}" srcId="{35499315-8054-40DD-8571-A649B8823868}" destId="{A41CE3FB-64AC-4991-B5C6-B7FD8B6152FB}" srcOrd="0" destOrd="0" parTransId="{8F7EA9F2-5196-4DAA-B45E-3C494D1689E1}" sibTransId="{6466963C-065E-4204-A5CC-54E7114A5104}"/>
    <dgm:cxn modelId="{5E08FD77-77AE-466C-81F4-92EBE18D961F}" type="presOf" srcId="{6CEF74E3-4A26-4B48-9A97-3ACFC2FDCF61}" destId="{2FAFD187-4FC4-4A7A-BF1F-68508B705424}" srcOrd="0" destOrd="0" presId="urn:microsoft.com/office/officeart/2005/8/layout/chevron2"/>
    <dgm:cxn modelId="{C21A35D1-34DB-4A5C-8F37-47A07C8AD40D}" type="presOf" srcId="{E9326CB6-F6C6-40C3-A755-ABEC00FF2B41}" destId="{976E9D1F-74DA-43A1-8096-958380705EEF}" srcOrd="0" destOrd="0" presId="urn:microsoft.com/office/officeart/2005/8/layout/chevron2"/>
    <dgm:cxn modelId="{88752468-5AD6-47FD-AF69-DF0AF8234155}" type="presOf" srcId="{971CF218-FD6F-47FC-A282-907AB319E3A4}" destId="{76A11129-9A02-47AA-B5B2-7F219E1BD16E}" srcOrd="0" destOrd="0" presId="urn:microsoft.com/office/officeart/2005/8/layout/chevron2"/>
    <dgm:cxn modelId="{2D1E88DB-107B-4FF8-A390-78ED287F4AD8}" srcId="{E9326CB6-F6C6-40C3-A755-ABEC00FF2B41}" destId="{CA24A222-BBBD-4FCA-81CF-AE4502FD8B6D}" srcOrd="0" destOrd="0" parTransId="{6851463D-687F-4D4E-961B-1BDD2F3CDDB2}" sibTransId="{09C7F8EE-9BDB-4094-B41C-3CF8BC1A441E}"/>
    <dgm:cxn modelId="{5CCB94AA-18D9-40AC-9111-18B69C2128DA}" srcId="{40E92C98-AC60-4606-A65C-D93BF99E1B3A}" destId="{C0C571B9-23C0-487A-BB2A-0390B91ACD53}" srcOrd="3" destOrd="0" parTransId="{35A4EAF4-4D46-4895-AC8C-F1F78CA5AB4B}" sibTransId="{50EE65AD-5BE4-45AD-ACE4-849BD76CB493}"/>
    <dgm:cxn modelId="{625226EC-6033-48FD-906A-960AA20CEF6E}" type="presOf" srcId="{9595FA46-8C40-41D0-B5DB-27BEA855F47F}" destId="{935BE609-CB5C-44A0-8BFA-43F4DDCEED47}" srcOrd="0" destOrd="0" presId="urn:microsoft.com/office/officeart/2005/8/layout/chevron2"/>
    <dgm:cxn modelId="{F8828FEE-036C-4569-87DA-ACB758F7947D}" srcId="{C0C571B9-23C0-487A-BB2A-0390B91ACD53}" destId="{4D243498-03CE-4521-B186-A2146FA566DE}" srcOrd="0" destOrd="0" parTransId="{322C0075-1264-43F6-ACF0-0EFDBBB3047A}" sibTransId="{DB4AEF97-63A1-4505-989A-923C3FEFD41B}"/>
    <dgm:cxn modelId="{25FB775F-D265-4BE9-9C0D-B703E3699210}" type="presParOf" srcId="{EEB9E757-502C-4F20-BB5F-260FC01E0F9D}" destId="{F33A92FB-6283-44C8-90F7-97BB41ACD71C}" srcOrd="0" destOrd="0" presId="urn:microsoft.com/office/officeart/2005/8/layout/chevron2"/>
    <dgm:cxn modelId="{BA83DA31-17AA-4303-8D8C-025EDDC3CB94}" type="presParOf" srcId="{F33A92FB-6283-44C8-90F7-97BB41ACD71C}" destId="{C915ECF4-FA3C-4FE5-ACAE-BBEC99D42FD8}" srcOrd="0" destOrd="0" presId="urn:microsoft.com/office/officeart/2005/8/layout/chevron2"/>
    <dgm:cxn modelId="{3B665645-5450-423F-904D-C64E10BA7AAF}" type="presParOf" srcId="{F33A92FB-6283-44C8-90F7-97BB41ACD71C}" destId="{935BE609-CB5C-44A0-8BFA-43F4DDCEED47}" srcOrd="1" destOrd="0" presId="urn:microsoft.com/office/officeart/2005/8/layout/chevron2"/>
    <dgm:cxn modelId="{893A082A-E522-4292-AA53-72E970194950}" type="presParOf" srcId="{EEB9E757-502C-4F20-BB5F-260FC01E0F9D}" destId="{F74DB7F0-20C5-41CC-AD77-E050629D688A}" srcOrd="1" destOrd="0" presId="urn:microsoft.com/office/officeart/2005/8/layout/chevron2"/>
    <dgm:cxn modelId="{BF0D1D6F-6640-4686-BFDE-BA8FE845D4FA}" type="presParOf" srcId="{EEB9E757-502C-4F20-BB5F-260FC01E0F9D}" destId="{D9BF414C-C36E-46C2-9ABA-FD2C9D47D66C}" srcOrd="2" destOrd="0" presId="urn:microsoft.com/office/officeart/2005/8/layout/chevron2"/>
    <dgm:cxn modelId="{805E1EA0-105B-43CC-B773-2FBDCBB23428}" type="presParOf" srcId="{D9BF414C-C36E-46C2-9ABA-FD2C9D47D66C}" destId="{EF97A390-C106-40F1-BCD2-690D2CB738E5}" srcOrd="0" destOrd="0" presId="urn:microsoft.com/office/officeart/2005/8/layout/chevron2"/>
    <dgm:cxn modelId="{5F726990-5191-49FD-AFA9-E855CA854292}" type="presParOf" srcId="{D9BF414C-C36E-46C2-9ABA-FD2C9D47D66C}" destId="{76A11129-9A02-47AA-B5B2-7F219E1BD16E}" srcOrd="1" destOrd="0" presId="urn:microsoft.com/office/officeart/2005/8/layout/chevron2"/>
    <dgm:cxn modelId="{89A7A0F3-97A2-476E-BE99-20CBEE00596F}" type="presParOf" srcId="{EEB9E757-502C-4F20-BB5F-260FC01E0F9D}" destId="{186D1B89-3951-456A-9C3B-48AAC77490A8}" srcOrd="3" destOrd="0" presId="urn:microsoft.com/office/officeart/2005/8/layout/chevron2"/>
    <dgm:cxn modelId="{8B2367D3-8C36-41ED-851B-038ADA0D8485}" type="presParOf" srcId="{EEB9E757-502C-4F20-BB5F-260FC01E0F9D}" destId="{E75E979A-4DCB-404B-9EC0-F99A00E3FBB0}" srcOrd="4" destOrd="0" presId="urn:microsoft.com/office/officeart/2005/8/layout/chevron2"/>
    <dgm:cxn modelId="{50FBB5E2-106D-442F-9BB1-723492117420}" type="presParOf" srcId="{E75E979A-4DCB-404B-9EC0-F99A00E3FBB0}" destId="{11815435-A710-4BE6-ADF7-04494029BCC0}" srcOrd="0" destOrd="0" presId="urn:microsoft.com/office/officeart/2005/8/layout/chevron2"/>
    <dgm:cxn modelId="{B49F406F-C535-441C-A6DB-FD582DA17B7B}" type="presParOf" srcId="{E75E979A-4DCB-404B-9EC0-F99A00E3FBB0}" destId="{2FAFD187-4FC4-4A7A-BF1F-68508B705424}" srcOrd="1" destOrd="0" presId="urn:microsoft.com/office/officeart/2005/8/layout/chevron2"/>
    <dgm:cxn modelId="{E5181D26-1AA7-4FC5-A18D-07EFED5C0003}" type="presParOf" srcId="{EEB9E757-502C-4F20-BB5F-260FC01E0F9D}" destId="{434125DF-3943-4BB5-8469-996FD4670A3A}" srcOrd="5" destOrd="0" presId="urn:microsoft.com/office/officeart/2005/8/layout/chevron2"/>
    <dgm:cxn modelId="{01DFF40E-810F-480E-8444-DCDB312C506C}" type="presParOf" srcId="{EEB9E757-502C-4F20-BB5F-260FC01E0F9D}" destId="{A5119BAB-298E-4BDA-9B7B-B06CDDF737E3}" srcOrd="6" destOrd="0" presId="urn:microsoft.com/office/officeart/2005/8/layout/chevron2"/>
    <dgm:cxn modelId="{1E2C2349-C14B-4171-9C28-5717AE303E51}" type="presParOf" srcId="{A5119BAB-298E-4BDA-9B7B-B06CDDF737E3}" destId="{10700874-B5C7-404D-9863-225D69212AB2}" srcOrd="0" destOrd="0" presId="urn:microsoft.com/office/officeart/2005/8/layout/chevron2"/>
    <dgm:cxn modelId="{03CB5B08-F5C0-4DE2-98CD-C8DFC381B99A}" type="presParOf" srcId="{A5119BAB-298E-4BDA-9B7B-B06CDDF737E3}" destId="{69225E16-5645-47AC-859E-DAFAFF2293B0}" srcOrd="1" destOrd="0" presId="urn:microsoft.com/office/officeart/2005/8/layout/chevron2"/>
    <dgm:cxn modelId="{F7DD49BB-1EC2-4233-B4AC-2ED53B590DFD}" type="presParOf" srcId="{EEB9E757-502C-4F20-BB5F-260FC01E0F9D}" destId="{5C2C4531-4AFB-437F-80AC-19B298B130EE}" srcOrd="7" destOrd="0" presId="urn:microsoft.com/office/officeart/2005/8/layout/chevron2"/>
    <dgm:cxn modelId="{45C7438F-1B99-4BB4-BBAB-1726228D01E0}" type="presParOf" srcId="{EEB9E757-502C-4F20-BB5F-260FC01E0F9D}" destId="{E3F9536A-9355-4AF0-852F-CE24897AE8D2}" srcOrd="8" destOrd="0" presId="urn:microsoft.com/office/officeart/2005/8/layout/chevron2"/>
    <dgm:cxn modelId="{825476AB-017B-452C-B96D-2BDE75331DC5}" type="presParOf" srcId="{E3F9536A-9355-4AF0-852F-CE24897AE8D2}" destId="{CAD1A2EF-C38D-480C-88B9-7BA5CCCBE33A}" srcOrd="0" destOrd="0" presId="urn:microsoft.com/office/officeart/2005/8/layout/chevron2"/>
    <dgm:cxn modelId="{5AC0A743-BC4F-49A1-9DED-D2F4A18EE4B9}" type="presParOf" srcId="{E3F9536A-9355-4AF0-852F-CE24897AE8D2}" destId="{638CF898-BCA2-49C8-A5E3-14BD6CBD9491}" srcOrd="1" destOrd="0" presId="urn:microsoft.com/office/officeart/2005/8/layout/chevron2"/>
    <dgm:cxn modelId="{E68D38B5-CD00-4635-9D80-B3B7BA56C7EC}" type="presParOf" srcId="{EEB9E757-502C-4F20-BB5F-260FC01E0F9D}" destId="{608397BA-86BE-4C43-BDC9-733EF641F672}" srcOrd="9" destOrd="0" presId="urn:microsoft.com/office/officeart/2005/8/layout/chevron2"/>
    <dgm:cxn modelId="{8BB1B826-9D05-4041-9A02-42D5BECEB7B1}" type="presParOf" srcId="{EEB9E757-502C-4F20-BB5F-260FC01E0F9D}" destId="{279E13D3-4F8D-4977-9F98-17A977590029}" srcOrd="10" destOrd="0" presId="urn:microsoft.com/office/officeart/2005/8/layout/chevron2"/>
    <dgm:cxn modelId="{076055B4-3E62-485A-8AC7-224B6ACD69EE}" type="presParOf" srcId="{279E13D3-4F8D-4977-9F98-17A977590029}" destId="{3A9D3260-C4C5-4FB7-8705-B73CA6AA200F}" srcOrd="0" destOrd="0" presId="urn:microsoft.com/office/officeart/2005/8/layout/chevron2"/>
    <dgm:cxn modelId="{B584C78B-4FA7-4D7F-A3A0-C6AA09DBE094}" type="presParOf" srcId="{279E13D3-4F8D-4977-9F98-17A977590029}" destId="{4F5BD5A5-3E6E-406A-AEBE-A14B98EB6435}" srcOrd="1" destOrd="0" presId="urn:microsoft.com/office/officeart/2005/8/layout/chevron2"/>
    <dgm:cxn modelId="{C349645D-9E7A-4914-AD53-0F9A879462B2}" type="presParOf" srcId="{EEB9E757-502C-4F20-BB5F-260FC01E0F9D}" destId="{A4E9168A-C8F9-40E7-9E4A-5B96D3E5F645}" srcOrd="11" destOrd="0" presId="urn:microsoft.com/office/officeart/2005/8/layout/chevron2"/>
    <dgm:cxn modelId="{25E87917-56FC-4CD9-9A63-66719E1EAA07}" type="presParOf" srcId="{EEB9E757-502C-4F20-BB5F-260FC01E0F9D}" destId="{E9FF7171-7C96-4752-8155-A6FD1A6EA4A7}" srcOrd="12" destOrd="0" presId="urn:microsoft.com/office/officeart/2005/8/layout/chevron2"/>
    <dgm:cxn modelId="{464C3446-8058-43A6-84CA-93494B6F92DF}" type="presParOf" srcId="{E9FF7171-7C96-4752-8155-A6FD1A6EA4A7}" destId="{976E9D1F-74DA-43A1-8096-958380705EEF}" srcOrd="0" destOrd="0" presId="urn:microsoft.com/office/officeart/2005/8/layout/chevron2"/>
    <dgm:cxn modelId="{05B9E895-B9F0-4B42-8A2A-D24F1760696D}" type="presParOf" srcId="{E9FF7171-7C96-4752-8155-A6FD1A6EA4A7}" destId="{DCC987E8-B70D-46A1-9A1F-48BA4A19E099}"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5A1795-4EBD-4B4E-AE49-9086C52E0C18}" type="datetimeFigureOut">
              <a:rPr lang="en-US" smtClean="0"/>
              <a:pPr/>
              <a:t>10/23/2017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 irmgn.ir</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D5C133-AAD9-47D1-96F2-3B1D1BEE8E80}" type="slidenum">
              <a:rPr lang="en-US" smtClean="0"/>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78F6274-4AB1-45A0-B282-5C8316AEE7AE}" type="datetimeFigureOut">
              <a:rPr lang="fa-IR" smtClean="0"/>
              <a:pPr/>
              <a:t>02/03/1439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r>
              <a:rPr lang="en-US" dirty="0" smtClean="0"/>
              <a:t>© irmgn.ir</a:t>
            </a: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951ED16-CC36-4D4A-995D-83701B728BFA}" type="slidenum">
              <a:rPr lang="fa-IR" smtClean="0"/>
              <a:pPr/>
              <a:t>‹#›</a:t>
            </a:fld>
            <a:endParaRPr lang="fa-IR"/>
          </a:p>
        </p:txBody>
      </p:sp>
    </p:spTree>
    <p:extLst>
      <p:ext uri="{BB962C8B-B14F-4D97-AF65-F5344CB8AC3E}">
        <p14:creationId xmlns="" xmlns:p14="http://schemas.microsoft.com/office/powerpoint/2010/main" val="3954943371"/>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3951ED16-CC36-4D4A-995D-83701B728BFA}" type="slidenum">
              <a:rPr lang="fa-IR" smtClean="0"/>
              <a:pPr/>
              <a:t>1</a:t>
            </a:fld>
            <a:endParaRPr lang="fa-IR"/>
          </a:p>
        </p:txBody>
      </p:sp>
      <p:sp>
        <p:nvSpPr>
          <p:cNvPr id="5" name="Footer Placeholder 4"/>
          <p:cNvSpPr>
            <a:spLocks noGrp="1"/>
          </p:cNvSpPr>
          <p:nvPr>
            <p:ph type="ftr" sz="quarter" idx="11"/>
          </p:nvPr>
        </p:nvSpPr>
        <p:spPr/>
        <p:txBody>
          <a:bodyPr/>
          <a:lstStyle/>
          <a:p>
            <a:r>
              <a:rPr lang="en-US" dirty="0" smtClean="0"/>
              <a:t>© irmgn.ir</a:t>
            </a:r>
            <a:endParaRPr lang="fa-IR"/>
          </a:p>
        </p:txBody>
      </p:sp>
    </p:spTree>
    <p:extLst>
      <p:ext uri="{BB962C8B-B14F-4D97-AF65-F5344CB8AC3E}">
        <p14:creationId xmlns="" xmlns:p14="http://schemas.microsoft.com/office/powerpoint/2010/main" val="183292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B6A7567-4B7D-4170-BB31-D78888C48AF9}" type="datetime8">
              <a:rPr lang="fa-IR" smtClean="0"/>
              <a:pPr/>
              <a:t>اکتبر 23، 17</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AE2413F-7AEB-4B5F-BE75-382AA83CEF78}"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A9B06C-A8A5-4DE1-A138-1A510CAF178C}" type="datetime8">
              <a:rPr lang="fa-IR" smtClean="0"/>
              <a:pPr/>
              <a:t>اکتبر 23،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3CD335-3E7F-4852-B51E-982C3C3725CB}" type="datetime8">
              <a:rPr lang="fa-IR" smtClean="0"/>
              <a:pPr/>
              <a:t>اکتبر 23،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514EC01-27B1-4F5C-AF27-1C2DE83A8FDB}" type="datetime8">
              <a:rPr lang="fa-IR" smtClean="0"/>
              <a:pPr/>
              <a:t>اکتبر 23، 17</a:t>
            </a:fld>
            <a:endParaRPr lang="fa-IR"/>
          </a:p>
        </p:txBody>
      </p:sp>
      <p:sp>
        <p:nvSpPr>
          <p:cNvPr id="5" name="Footer Placeholder 4"/>
          <p:cNvSpPr>
            <a:spLocks noGrp="1"/>
          </p:cNvSpPr>
          <p:nvPr>
            <p:ph type="ftr" sz="quarter" idx="11"/>
          </p:nvPr>
        </p:nvSpPr>
        <p:spPr>
          <a:xfrm>
            <a:off x="1174044" y="5357592"/>
            <a:ext cx="5034845" cy="365125"/>
          </a:xfrm>
        </p:spPr>
        <p:txBody>
          <a:bodyPr/>
          <a:lstStyle/>
          <a:p>
            <a:endParaRPr lang="fa-I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AE2413F-7AEB-4B5F-BE75-382AA83CEF78}" type="slidenum">
              <a:rPr lang="fa-IR" smtClean="0"/>
              <a:pPr/>
              <a:t>‹#›</a:t>
            </a:fld>
            <a:endParaRPr lang="fa-I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FFB8B-1ECF-4BFC-B314-0389A986CB94}" type="datetime8">
              <a:rPr lang="fa-IR" smtClean="0"/>
              <a:pPr/>
              <a:t>اکتبر 23،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1EB7AC-28E0-4C81-9571-7D740E4D108C}" type="datetime8">
              <a:rPr lang="fa-IR" smtClean="0"/>
              <a:pPr/>
              <a:t>اکتبر 23،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07BFEDA-DE4E-49ED-B070-94277B8A2251}" type="datetime8">
              <a:rPr lang="fa-IR" smtClean="0"/>
              <a:pPr/>
              <a:t>اکتبر 23، 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4A7144F-FC83-4940-BB98-589B2C8EDC03}" type="datetime8">
              <a:rPr lang="fa-IR" smtClean="0"/>
              <a:pPr/>
              <a:t>اکتبر 23، 17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AE2413F-7AEB-4B5F-BE75-382AA83CEF78}" type="slidenum">
              <a:rPr lang="fa-IR" smtClean="0"/>
              <a:pPr/>
              <a:t>‹#›</a:t>
            </a:fld>
            <a:endParaRPr lang="fa-I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7FFC28-820D-4FD7-9CD1-618A41B6A989}" type="datetime8">
              <a:rPr lang="fa-IR" smtClean="0"/>
              <a:pPr/>
              <a:t>اکتبر 23، 17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4580D-5A7D-41E1-91CC-F3D53EB4D995}" type="datetime8">
              <a:rPr lang="fa-IR" smtClean="0"/>
              <a:pPr/>
              <a:t>اکتبر 23، 17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5FD58E0-10E1-49AD-9BD4-69A9DD206742}" type="datetime8">
              <a:rPr lang="fa-IR" smtClean="0"/>
              <a:pPr/>
              <a:t>اکتبر 23، 17</a:t>
            </a:fld>
            <a:endParaRPr lang="fa-IR"/>
          </a:p>
        </p:txBody>
      </p:sp>
      <p:sp>
        <p:nvSpPr>
          <p:cNvPr id="6" name="Footer Placeholder 5"/>
          <p:cNvSpPr>
            <a:spLocks noGrp="1"/>
          </p:cNvSpPr>
          <p:nvPr>
            <p:ph type="ftr" sz="quarter" idx="11"/>
          </p:nvPr>
        </p:nvSpPr>
        <p:spPr>
          <a:xfrm rot="-60000">
            <a:off x="914554" y="5829261"/>
            <a:ext cx="3522607" cy="365125"/>
          </a:xfrm>
        </p:spPr>
        <p:txBody>
          <a:bodyPr/>
          <a:lstStyle/>
          <a:p>
            <a:endParaRPr lang="fa-IR"/>
          </a:p>
        </p:txBody>
      </p:sp>
      <p:sp>
        <p:nvSpPr>
          <p:cNvPr id="7" name="Slide Number Placeholder 6"/>
          <p:cNvSpPr>
            <a:spLocks noGrp="1"/>
          </p:cNvSpPr>
          <p:nvPr>
            <p:ph type="sldNum" sz="quarter" idx="12"/>
          </p:nvPr>
        </p:nvSpPr>
        <p:spPr>
          <a:xfrm rot="60000">
            <a:off x="7557313" y="5896961"/>
            <a:ext cx="554023" cy="365125"/>
          </a:xfrm>
        </p:spPr>
        <p:txBody>
          <a:bodyPr/>
          <a:lstStyle/>
          <a:p>
            <a:fld id="{6AE2413F-7AEB-4B5F-BE75-382AA83CEF78}"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95FCE5-6B88-40AB-B56F-516180FD1F93}" type="datetime8">
              <a:rPr lang="fa-IR" smtClean="0"/>
              <a:pPr/>
              <a:t>اکتبر 23، 17</a:t>
            </a:fld>
            <a:endParaRPr lang="fa-IR"/>
          </a:p>
        </p:txBody>
      </p:sp>
      <p:sp>
        <p:nvSpPr>
          <p:cNvPr id="9" name="Slide Number Placeholder 8"/>
          <p:cNvSpPr>
            <a:spLocks noGrp="1"/>
          </p:cNvSpPr>
          <p:nvPr>
            <p:ph type="sldNum" sz="quarter" idx="15"/>
          </p:nvPr>
        </p:nvSpPr>
        <p:spPr/>
        <p:txBody>
          <a:bodyPr rtlCol="0"/>
          <a:lstStyle/>
          <a:p>
            <a:fld id="{6AE2413F-7AEB-4B5F-BE75-382AA83CEF78}" type="slidenum">
              <a:rPr lang="fa-IR" smtClean="0"/>
              <a:pPr/>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75C1FE4B-4DA5-41C7-8CA9-09F87B23E050}" type="datetime8">
              <a:rPr lang="fa-IR" smtClean="0"/>
              <a:pPr/>
              <a:t>اکتبر 23، 17</a:t>
            </a:fld>
            <a:endParaRPr lang="fa-IR"/>
          </a:p>
        </p:txBody>
      </p:sp>
      <p:sp>
        <p:nvSpPr>
          <p:cNvPr id="6" name="Footer Placeholder 5"/>
          <p:cNvSpPr>
            <a:spLocks noGrp="1"/>
          </p:cNvSpPr>
          <p:nvPr>
            <p:ph type="ftr" sz="quarter" idx="11"/>
          </p:nvPr>
        </p:nvSpPr>
        <p:spPr>
          <a:xfrm rot="-60000">
            <a:off x="914569" y="5831037"/>
            <a:ext cx="3319043" cy="365125"/>
          </a:xfrm>
        </p:spPr>
        <p:txBody>
          <a:bodyPr/>
          <a:lstStyle/>
          <a:p>
            <a:endParaRPr lang="fa-IR"/>
          </a:p>
        </p:txBody>
      </p:sp>
      <p:sp>
        <p:nvSpPr>
          <p:cNvPr id="7" name="Slide Number Placeholder 6"/>
          <p:cNvSpPr>
            <a:spLocks noGrp="1"/>
          </p:cNvSpPr>
          <p:nvPr>
            <p:ph type="sldNum" sz="quarter" idx="12"/>
          </p:nvPr>
        </p:nvSpPr>
        <p:spPr>
          <a:xfrm rot="60000">
            <a:off x="7562089" y="5900026"/>
            <a:ext cx="554023" cy="365125"/>
          </a:xfrm>
        </p:spPr>
        <p:txBody>
          <a:bodyPr/>
          <a:lstStyle/>
          <a:p>
            <a:fld id="{6AE2413F-7AEB-4B5F-BE75-382AA83CEF78}" type="slidenum">
              <a:rPr lang="fa-IR" smtClean="0"/>
              <a:pPr/>
              <a:t>‹#›</a:t>
            </a:fld>
            <a:endParaRPr lang="fa-I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3153D-4472-43DB-9263-6161CC929340}" type="datetime8">
              <a:rPr lang="fa-IR" smtClean="0"/>
              <a:pPr/>
              <a:t>اکتبر 23،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EBA47-4841-4034-829C-1A988E8342CA}" type="datetime8">
              <a:rPr lang="fa-IR" smtClean="0"/>
              <a:pPr/>
              <a:t>اکتبر 23،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218AE49-3523-47EE-A872-9BDFC1C12070}" type="datetime8">
              <a:rPr lang="fa-IR" smtClean="0"/>
              <a:pPr/>
              <a:t>اکتبر 23، 17</a:t>
            </a:fld>
            <a:endParaRPr lang="fa-IR"/>
          </a:p>
        </p:txBody>
      </p:sp>
      <p:sp>
        <p:nvSpPr>
          <p:cNvPr id="5" name="Footer Placeholder 4"/>
          <p:cNvSpPr>
            <a:spLocks noGrp="1"/>
          </p:cNvSpPr>
          <p:nvPr>
            <p:ph type="ftr" sz="quarter" idx="11"/>
          </p:nvPr>
        </p:nvSpPr>
        <p:spPr>
          <a:xfrm>
            <a:off x="1174044" y="5357592"/>
            <a:ext cx="5034845" cy="365125"/>
          </a:xfrm>
        </p:spPr>
        <p:txBody>
          <a:bodyPr/>
          <a:lstStyle/>
          <a:p>
            <a:endParaRPr lang="fa-I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AE2413F-7AEB-4B5F-BE75-382AA83CEF78}" type="slidenum">
              <a:rPr lang="fa-IR" smtClean="0"/>
              <a:pPr/>
              <a:t>‹#›</a:t>
            </a:fld>
            <a:endParaRPr lang="fa-I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29E475-F515-4240-BE6D-B29CCDB9F647}" type="datetime8">
              <a:rPr lang="fa-IR" smtClean="0"/>
              <a:pPr/>
              <a:t>اکتبر 23،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C2D83D-E5AD-46F0-9AD9-8796A3C912C0}" type="datetime8">
              <a:rPr lang="fa-IR" smtClean="0"/>
              <a:pPr/>
              <a:t>اکتبر 23،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DC1173-2AA9-4BF0-88B0-C8865C40AC98}" type="datetime8">
              <a:rPr lang="fa-IR" smtClean="0"/>
              <a:pPr/>
              <a:t>اکتبر 23، 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7B81C4A-065C-48DC-99A6-A5A19E75C247}" type="datetime8">
              <a:rPr lang="fa-IR" smtClean="0"/>
              <a:pPr/>
              <a:t>اکتبر 23، 17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AE2413F-7AEB-4B5F-BE75-382AA83CEF78}" type="slidenum">
              <a:rPr lang="fa-IR" smtClean="0"/>
              <a:pPr/>
              <a:t>‹#›</a:t>
            </a:fld>
            <a:endParaRPr lang="fa-I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1898FD-08D1-4779-B9C2-CBDAF0FA7DFF}" type="datetime8">
              <a:rPr lang="fa-IR" smtClean="0"/>
              <a:pPr/>
              <a:t>اکتبر 23، 17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B8DAF-63D5-47BC-B9A2-277870F78841}" type="datetime8">
              <a:rPr lang="fa-IR" smtClean="0"/>
              <a:pPr/>
              <a:t>اکتبر 23، 17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22F7134-9845-4BD9-AE14-BA6C180F5D33}" type="datetime8">
              <a:rPr lang="fa-IR" smtClean="0"/>
              <a:pPr/>
              <a:t>اکتبر 23، 17</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6AE2413F-7AEB-4B5F-BE75-382AA83CEF78}"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61281613-0ADB-4BCB-89CA-AA82FE775D2F}" type="datetime8">
              <a:rPr lang="fa-IR" smtClean="0"/>
              <a:pPr/>
              <a:t>اکتبر 23، 17</a:t>
            </a:fld>
            <a:endParaRPr lang="fa-IR"/>
          </a:p>
        </p:txBody>
      </p:sp>
      <p:sp>
        <p:nvSpPr>
          <p:cNvPr id="6" name="Footer Placeholder 5"/>
          <p:cNvSpPr>
            <a:spLocks noGrp="1"/>
          </p:cNvSpPr>
          <p:nvPr>
            <p:ph type="ftr" sz="quarter" idx="11"/>
          </p:nvPr>
        </p:nvSpPr>
        <p:spPr>
          <a:xfrm rot="-60000">
            <a:off x="914554" y="5829261"/>
            <a:ext cx="3522607" cy="365125"/>
          </a:xfrm>
        </p:spPr>
        <p:txBody>
          <a:bodyPr/>
          <a:lstStyle/>
          <a:p>
            <a:endParaRPr lang="fa-IR"/>
          </a:p>
        </p:txBody>
      </p:sp>
      <p:sp>
        <p:nvSpPr>
          <p:cNvPr id="7" name="Slide Number Placeholder 6"/>
          <p:cNvSpPr>
            <a:spLocks noGrp="1"/>
          </p:cNvSpPr>
          <p:nvPr>
            <p:ph type="sldNum" sz="quarter" idx="12"/>
          </p:nvPr>
        </p:nvSpPr>
        <p:spPr>
          <a:xfrm rot="60000">
            <a:off x="7557313" y="5896961"/>
            <a:ext cx="554023" cy="365125"/>
          </a:xfrm>
        </p:spPr>
        <p:txBody>
          <a:bodyPr/>
          <a:lstStyle/>
          <a:p>
            <a:fld id="{6AE2413F-7AEB-4B5F-BE75-382AA83CEF78}" type="slidenum">
              <a:rPr lang="fa-IR" smtClean="0"/>
              <a:pPr/>
              <a:t>‹#›</a:t>
            </a:fld>
            <a:endParaRPr lang="fa-I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5026A00-6F20-49AD-8FA7-69EE35BF2867}" type="datetime8">
              <a:rPr lang="fa-IR" smtClean="0"/>
              <a:pPr/>
              <a:t>اکتبر 23، 17</a:t>
            </a:fld>
            <a:endParaRPr lang="fa-IR"/>
          </a:p>
        </p:txBody>
      </p:sp>
      <p:sp>
        <p:nvSpPr>
          <p:cNvPr id="6" name="Footer Placeholder 5"/>
          <p:cNvSpPr>
            <a:spLocks noGrp="1"/>
          </p:cNvSpPr>
          <p:nvPr>
            <p:ph type="ftr" sz="quarter" idx="11"/>
          </p:nvPr>
        </p:nvSpPr>
        <p:spPr>
          <a:xfrm rot="-60000">
            <a:off x="914569" y="5831037"/>
            <a:ext cx="3319043" cy="365125"/>
          </a:xfrm>
        </p:spPr>
        <p:txBody>
          <a:bodyPr/>
          <a:lstStyle/>
          <a:p>
            <a:endParaRPr lang="fa-IR"/>
          </a:p>
        </p:txBody>
      </p:sp>
      <p:sp>
        <p:nvSpPr>
          <p:cNvPr id="7" name="Slide Number Placeholder 6"/>
          <p:cNvSpPr>
            <a:spLocks noGrp="1"/>
          </p:cNvSpPr>
          <p:nvPr>
            <p:ph type="sldNum" sz="quarter" idx="12"/>
          </p:nvPr>
        </p:nvSpPr>
        <p:spPr>
          <a:xfrm rot="60000">
            <a:off x="7562089" y="5900026"/>
            <a:ext cx="554023" cy="365125"/>
          </a:xfrm>
        </p:spPr>
        <p:txBody>
          <a:bodyPr/>
          <a:lstStyle/>
          <a:p>
            <a:fld id="{6AE2413F-7AEB-4B5F-BE75-382AA83CEF78}" type="slidenum">
              <a:rPr lang="fa-IR" smtClean="0"/>
              <a:pPr/>
              <a:t>‹#›</a:t>
            </a:fld>
            <a:endParaRPr lang="fa-I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69CB0E-C024-4C1B-80AF-DBBA1DBD5FB1}" type="datetime8">
              <a:rPr lang="fa-IR" smtClean="0"/>
              <a:pPr/>
              <a:t>اکتبر 23،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E0587-006B-40E0-AE35-BC1F31C35B07}" type="datetime8">
              <a:rPr lang="fa-IR" smtClean="0"/>
              <a:pPr/>
              <a:t>اکتبر 23،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CA883C-718C-4B92-90DB-2A6D070EE55A}" type="datetime8">
              <a:rPr lang="fa-IR" smtClean="0"/>
              <a:pPr/>
              <a:t>اکتبر 23،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BF2C5FB-A233-471D-97D5-C83EE8261C4C}" type="datetime8">
              <a:rPr lang="fa-IR" smtClean="0"/>
              <a:pPr/>
              <a:t>اکتبر 23،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A81CD3-DA6F-494B-A42D-EE3AA56AB939}" type="datetime8">
              <a:rPr lang="fa-IR" smtClean="0"/>
              <a:pPr/>
              <a:t>اکتبر 23،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8701ED-05A9-44F4-AB54-625E2DE722DD}" type="datetime8">
              <a:rPr lang="fa-IR" smtClean="0"/>
              <a:pPr/>
              <a:t>اکتبر 23، 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4A6E0F-7765-449F-B41F-9095FA7252CB}" type="datetime8">
              <a:rPr lang="fa-IR" smtClean="0"/>
              <a:pPr/>
              <a:t>اکتبر 23، 17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AE2413F-7AEB-4B5F-BE75-382AA83CEF78}" type="slidenum">
              <a:rPr lang="fa-IR" smtClean="0"/>
              <a:pPr/>
              <a:t>‹#›</a:t>
            </a:fld>
            <a:endParaRPr lang="fa-I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6CCABC-E64B-4DFA-AAC4-A9F931643AE7}" type="datetime8">
              <a:rPr lang="fa-IR" smtClean="0"/>
              <a:pPr/>
              <a:t>اکتبر 23، 17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EF96226-CC3A-46EE-A0B1-2E19297CE488}" type="datetime8">
              <a:rPr lang="fa-IR" smtClean="0"/>
              <a:pPr/>
              <a:t>اکتبر 23، 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F5D3C-0892-4824-9770-A6603ACBE5F0}" type="datetime8">
              <a:rPr lang="fa-IR" smtClean="0"/>
              <a:pPr/>
              <a:t>اکتبر 23، 17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9D095-81D4-4790-8320-2EF0617A22BB}" type="datetime8">
              <a:rPr lang="fa-IR" smtClean="0"/>
              <a:pPr/>
              <a:t>اکتبر 23، 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F7E64-3EDE-4499-BDA4-4BD9B862B25D}" type="datetime8">
              <a:rPr lang="fa-IR" smtClean="0"/>
              <a:pPr/>
              <a:t>اکتبر 23، 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90798-93FE-4ACD-A620-954974B77E69}" type="datetime8">
              <a:rPr lang="fa-IR" smtClean="0"/>
              <a:pPr/>
              <a:t>اکتبر 23،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746D87-3605-4B45-BF8B-C2C1894F7B10}" type="datetime8">
              <a:rPr lang="fa-IR" smtClean="0"/>
              <a:pPr/>
              <a:t>اکتبر 23، 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3A95C02-DBD7-4304-906E-7F30C4CB830B}" type="datetime8">
              <a:rPr lang="fa-IR" smtClean="0"/>
              <a:pPr/>
              <a:t>اکتبر 23، 17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AE2413F-7AEB-4B5F-BE75-382AA83CEF78}"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FA18F94-BC93-4922-A7A9-B5EE4EC9E61C}" type="datetime8">
              <a:rPr lang="fa-IR" smtClean="0"/>
              <a:pPr/>
              <a:t>اکتبر 23، 17</a:t>
            </a:fld>
            <a:endParaRPr lang="fa-IR"/>
          </a:p>
        </p:txBody>
      </p:sp>
      <p:sp>
        <p:nvSpPr>
          <p:cNvPr id="7" name="Slide Number Placeholder 6"/>
          <p:cNvSpPr>
            <a:spLocks noGrp="1"/>
          </p:cNvSpPr>
          <p:nvPr>
            <p:ph type="sldNum" sz="quarter" idx="11"/>
          </p:nvPr>
        </p:nvSpPr>
        <p:spPr/>
        <p:txBody>
          <a:bodyPr rtlCol="0"/>
          <a:lstStyle/>
          <a:p>
            <a:fld id="{6AE2413F-7AEB-4B5F-BE75-382AA83CEF78}" type="slidenum">
              <a:rPr lang="fa-IR" smtClean="0"/>
              <a:pPr/>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FE175-1BC1-4BEF-BF50-2997053885ED}" type="datetime8">
              <a:rPr lang="fa-IR" smtClean="0"/>
              <a:pPr/>
              <a:t>اکتبر 23، 17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7219BF1-E678-4D6B-9844-BB364A7E520B}" type="datetime8">
              <a:rPr lang="fa-IR" smtClean="0"/>
              <a:pPr/>
              <a:t>اکتبر 23، 17</a:t>
            </a:fld>
            <a:endParaRPr lang="fa-IR"/>
          </a:p>
        </p:txBody>
      </p:sp>
      <p:sp>
        <p:nvSpPr>
          <p:cNvPr id="22" name="Slide Number Placeholder 21"/>
          <p:cNvSpPr>
            <a:spLocks noGrp="1"/>
          </p:cNvSpPr>
          <p:nvPr>
            <p:ph type="sldNum" sz="quarter" idx="15"/>
          </p:nvPr>
        </p:nvSpPr>
        <p:spPr/>
        <p:txBody>
          <a:bodyPr rtlCol="0"/>
          <a:lstStyle/>
          <a:p>
            <a:fld id="{6AE2413F-7AEB-4B5F-BE75-382AA83CEF78}" type="slidenum">
              <a:rPr lang="fa-IR" smtClean="0"/>
              <a:pPr/>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3308897-B040-45FD-A28D-C9D50421F12F}" type="datetime8">
              <a:rPr lang="fa-IR" smtClean="0"/>
              <a:pPr/>
              <a:t>اکتبر 23، 17</a:t>
            </a:fld>
            <a:endParaRPr lang="fa-IR"/>
          </a:p>
        </p:txBody>
      </p:sp>
      <p:sp>
        <p:nvSpPr>
          <p:cNvPr id="18" name="Slide Number Placeholder 17"/>
          <p:cNvSpPr>
            <a:spLocks noGrp="1"/>
          </p:cNvSpPr>
          <p:nvPr>
            <p:ph type="sldNum" sz="quarter" idx="11"/>
          </p:nvPr>
        </p:nvSpPr>
        <p:spPr/>
        <p:txBody>
          <a:bodyPr rtlCol="0"/>
          <a:lstStyle/>
          <a:p>
            <a:fld id="{6AE2413F-7AEB-4B5F-BE75-382AA83CEF78}" type="slidenum">
              <a:rPr lang="fa-IR" smtClean="0"/>
              <a:pPr/>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36A1ED7-A2D9-4BDC-9091-B3B3BF4A8965}" type="datetime8">
              <a:rPr lang="fa-IR" smtClean="0"/>
              <a:pPr/>
              <a:t>اکتبر 23، 17</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6B4E84B-74CF-43B2-B91D-70337CE2F35E}" type="datetime8">
              <a:rPr lang="fa-IR" smtClean="0"/>
              <a:pPr/>
              <a:t>اکتبر 23، 17</a:t>
            </a:fld>
            <a:endParaRPr lang="fa-I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fa-I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8F2D980-9B5A-462A-AE0E-0371B79D051E}" type="datetime8">
              <a:rPr lang="fa-IR" smtClean="0"/>
              <a:pPr/>
              <a:t>اکتبر 23، 17</a:t>
            </a:fld>
            <a:endParaRPr lang="fa-I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fa-I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3ECB058-146A-417B-85B1-45F099972EB0}" type="datetime8">
              <a:rPr lang="fa-IR" smtClean="0"/>
              <a:pPr/>
              <a:t>اکتبر 23، 17</a:t>
            </a:fld>
            <a:endParaRPr lang="fa-I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a-I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hf sldNum="0"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4.xml"/><Relationship Id="rId1" Type="http://schemas.openxmlformats.org/officeDocument/2006/relationships/video" Target="file:///C:\Users\Administrator\Desktop\Cloud%20movies\Ashnaei%20va%20drop%20box%20va%20onedriveva.....mp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occc.ir/" TargetMode="External"/><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occc.ir/" TargetMode="External"/><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occc.ir/" TargetMode="External"/><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4.xml"/><Relationship Id="rId1" Type="http://schemas.openxmlformats.org/officeDocument/2006/relationships/video" Target="file:///C:\Users\Administrator\Desktop\Cloud%20movies\zirsakht%20cloud%20hamkaran%20system.mp4"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5.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4.xml"/><Relationship Id="rId1" Type="http://schemas.openxmlformats.org/officeDocument/2006/relationships/video" Target="file:///C:\Users\Administrator\Desktop\Cloud%20movies\Sandy%20Cloud%20CUM.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533400"/>
            <a:ext cx="3507904" cy="1944960"/>
          </a:xfrm>
        </p:spPr>
        <p:txBody>
          <a:bodyPr>
            <a:noAutofit/>
          </a:bodyPr>
          <a:lstStyle/>
          <a:p>
            <a:pPr algn="ctr"/>
            <a:r>
              <a:rPr lang="fa-IR" sz="2400" dirty="0" smtClean="0"/>
              <a:t/>
            </a:r>
            <a:br>
              <a:rPr lang="fa-IR" sz="2400" dirty="0" smtClean="0"/>
            </a:br>
            <a:r>
              <a:rPr lang="fa-IR" sz="2400" dirty="0" smtClean="0"/>
              <a:t/>
            </a:r>
            <a:br>
              <a:rPr lang="fa-IR" sz="2400" dirty="0" smtClean="0"/>
            </a:br>
            <a:r>
              <a:rPr lang="fa-IR" sz="2400" dirty="0" smtClean="0"/>
              <a:t/>
            </a:r>
            <a:br>
              <a:rPr lang="fa-IR" sz="2400" dirty="0" smtClean="0"/>
            </a:br>
            <a:r>
              <a:rPr lang="fa-IR" sz="2400" dirty="0" smtClean="0"/>
              <a:t>بسم </a:t>
            </a:r>
            <a:r>
              <a:rPr lang="fa-IR" sz="2400" dirty="0"/>
              <a:t>الله الرحمن </a:t>
            </a:r>
            <a:r>
              <a:rPr lang="fa-IR" sz="2400" dirty="0" smtClean="0"/>
              <a:t>الرحیم</a:t>
            </a:r>
            <a:br>
              <a:rPr lang="fa-IR" sz="2400" dirty="0" smtClean="0"/>
            </a:br>
            <a:r>
              <a:rPr lang="fa-IR" sz="2400" dirty="0" smtClean="0"/>
              <a:t/>
            </a:r>
            <a:br>
              <a:rPr lang="fa-IR" sz="2400" dirty="0" smtClean="0"/>
            </a:br>
            <a:r>
              <a:rPr lang="fa-IR" sz="2400" dirty="0"/>
              <a:t/>
            </a:r>
            <a:br>
              <a:rPr lang="fa-IR" sz="2400" dirty="0"/>
            </a:br>
            <a:endParaRPr lang="fa-IR" sz="2400" dirty="0"/>
          </a:p>
        </p:txBody>
      </p:sp>
      <p:sp>
        <p:nvSpPr>
          <p:cNvPr id="3" name="Subtitle 2"/>
          <p:cNvSpPr>
            <a:spLocks noGrp="1"/>
          </p:cNvSpPr>
          <p:nvPr>
            <p:ph type="subTitle" idx="1"/>
          </p:nvPr>
        </p:nvSpPr>
        <p:spPr>
          <a:xfrm>
            <a:off x="2971800" y="3352800"/>
            <a:ext cx="4076619" cy="972108"/>
          </a:xfrm>
        </p:spPr>
        <p:txBody>
          <a:bodyPr>
            <a:noAutofit/>
          </a:bodyPr>
          <a:lstStyle/>
          <a:p>
            <a:pPr algn="ctr"/>
            <a:r>
              <a:rPr lang="fa-IR"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استاد :</a:t>
            </a:r>
          </a:p>
          <a:p>
            <a:pPr algn="ctr"/>
            <a:r>
              <a:rPr lang="fa-IR"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دکتر ایمان رئیسی </a:t>
            </a:r>
            <a:endParaRPr lang="fa-IR"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endParaRPr>
          </a:p>
        </p:txBody>
      </p:sp>
      <p:sp>
        <p:nvSpPr>
          <p:cNvPr id="4" name="Rectangle 3"/>
          <p:cNvSpPr/>
          <p:nvPr/>
        </p:nvSpPr>
        <p:spPr>
          <a:xfrm>
            <a:off x="2590800" y="1752600"/>
            <a:ext cx="4572000" cy="1200329"/>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7200" dirty="0" smtClean="0">
                <a:solidFill>
                  <a:schemeClr val="accent1">
                    <a:lumMod val="75000"/>
                  </a:schemeClr>
                </a:solidFill>
                <a:cs typeface="B Nazanin" pitchFamily="2" charset="-78"/>
              </a:rPr>
              <a:t>رایانش ابری</a:t>
            </a:r>
            <a:endParaRPr lang="fa-IR" sz="7200" dirty="0">
              <a:solidFill>
                <a:schemeClr val="accent1">
                  <a:lumMod val="75000"/>
                </a:schemeClr>
              </a:solidFill>
              <a:cs typeface="B Nazanin" pitchFamily="2" charset="-78"/>
            </a:endParaRPr>
          </a:p>
        </p:txBody>
      </p:sp>
      <p:sp>
        <p:nvSpPr>
          <p:cNvPr id="6" name="Subtitle 2"/>
          <p:cNvSpPr txBox="1">
            <a:spLocks/>
          </p:cNvSpPr>
          <p:nvPr/>
        </p:nvSpPr>
        <p:spPr>
          <a:xfrm>
            <a:off x="492357" y="3645024"/>
            <a:ext cx="1471420" cy="1116124"/>
          </a:xfrm>
          <a:prstGeom prst="rect">
            <a:avLst/>
          </a:prstGeom>
        </p:spPr>
        <p:txBody>
          <a:bodyPr vert="horz">
            <a:noAutofit/>
          </a:bodyPr>
          <a:lstStyle>
            <a:lvl1pPr marL="0" indent="0" algn="l" rtl="1"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1"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1"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1"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1"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1"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1"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1"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1"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r>
              <a:rPr lang="fa-IR" sz="2400" dirty="0" smtClean="0">
                <a:latin typeface="IranNastaliq" pitchFamily="2" charset="0"/>
                <a:cs typeface="IranNastaliq" pitchFamily="2" charset="0"/>
              </a:rPr>
              <a:t>پاییز</a:t>
            </a:r>
          </a:p>
          <a:p>
            <a:pPr algn="ctr"/>
            <a:r>
              <a:rPr lang="fa-IR" sz="2400" dirty="0" smtClean="0">
                <a:latin typeface="IranNastaliq" pitchFamily="2" charset="0"/>
                <a:cs typeface="IranNastaliq" pitchFamily="2" charset="0"/>
              </a:rPr>
              <a:t>96</a:t>
            </a:r>
            <a:endParaRPr lang="fa-IR" sz="2400" dirty="0">
              <a:latin typeface="IranNastaliq" pitchFamily="2" charset="0"/>
              <a:cs typeface="IranNastaliq" pitchFamily="2" charset="0"/>
            </a:endParaRPr>
          </a:p>
        </p:txBody>
      </p:sp>
      <p:sp>
        <p:nvSpPr>
          <p:cNvPr id="8" name="Subtitle 2"/>
          <p:cNvSpPr txBox="1">
            <a:spLocks/>
          </p:cNvSpPr>
          <p:nvPr/>
        </p:nvSpPr>
        <p:spPr>
          <a:xfrm>
            <a:off x="2209800" y="4572000"/>
            <a:ext cx="4800600" cy="1664733"/>
          </a:xfrm>
          <a:prstGeom prst="rect">
            <a:avLst/>
          </a:prstGeom>
        </p:spPr>
        <p:txBody>
          <a:bodyPr vert="horz">
            <a:noAutofit/>
          </a:bodyPr>
          <a:lstStyle>
            <a:lvl1pPr marL="0" indent="0" algn="l" rtl="1"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1"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1"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1"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1"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1"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1"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1"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1"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endParaRPr lang="fa-IR" sz="2400" dirty="0" smtClean="0">
              <a:ln w="10541" cmpd="sng">
                <a:solidFill>
                  <a:srgbClr val="7D7D7D">
                    <a:tint val="100000"/>
                    <a:shade val="100000"/>
                    <a:satMod val="110000"/>
                  </a:srgbClr>
                </a:solidFill>
                <a:prstDash val="solid"/>
              </a:ln>
              <a:solidFill>
                <a:schemeClr val="accent2">
                  <a:lumMod val="75000"/>
                </a:schemeClr>
              </a:solidFill>
              <a:cs typeface="B Nazanin" pitchFamily="2" charset="-78"/>
            </a:endParaRPr>
          </a:p>
          <a:p>
            <a:pPr algn="ctr"/>
            <a:endParaRPr lang="fa-IR" sz="2400" dirty="0" smtClean="0">
              <a:ln w="10541" cmpd="sng">
                <a:solidFill>
                  <a:srgbClr val="7D7D7D">
                    <a:tint val="100000"/>
                    <a:shade val="100000"/>
                    <a:satMod val="110000"/>
                  </a:srgbClr>
                </a:solidFill>
                <a:prstDash val="solid"/>
              </a:ln>
              <a:solidFill>
                <a:schemeClr val="accent2">
                  <a:lumMod val="75000"/>
                </a:schemeClr>
              </a:solidFill>
              <a:cs typeface="B Nazanin" pitchFamily="2" charset="-78"/>
            </a:endParaRPr>
          </a:p>
          <a:p>
            <a:pPr algn="ctr"/>
            <a:r>
              <a:rPr lang="fa-IR" sz="2400" dirty="0" smtClean="0">
                <a:ln w="10541" cmpd="sng">
                  <a:solidFill>
                    <a:srgbClr val="7D7D7D">
                      <a:tint val="100000"/>
                      <a:shade val="100000"/>
                      <a:satMod val="110000"/>
                    </a:srgbClr>
                  </a:solidFill>
                  <a:prstDash val="solid"/>
                </a:ln>
                <a:solidFill>
                  <a:schemeClr val="accent2">
                    <a:lumMod val="75000"/>
                  </a:schemeClr>
                </a:solidFill>
                <a:cs typeface="B Nazanin" pitchFamily="2" charset="-78"/>
              </a:rPr>
              <a:t>                           محمد هاشمی طباطبایی</a:t>
            </a:r>
          </a:p>
          <a:p>
            <a:pPr algn="ctr"/>
            <a:r>
              <a:rPr lang="fa-IR" sz="1600" dirty="0" smtClean="0">
                <a:ln w="10541" cmpd="sng">
                  <a:solidFill>
                    <a:srgbClr val="7D7D7D">
                      <a:tint val="100000"/>
                      <a:shade val="100000"/>
                      <a:satMod val="110000"/>
                    </a:srgbClr>
                  </a:solidFill>
                  <a:prstDash val="solid"/>
                </a:ln>
                <a:solidFill>
                  <a:schemeClr val="accent2">
                    <a:lumMod val="75000"/>
                  </a:schemeClr>
                </a:solidFill>
                <a:cs typeface="B Nazanin" pitchFamily="2" charset="-78"/>
              </a:rPr>
              <a:t>                           96124334206      </a:t>
            </a:r>
          </a:p>
          <a:p>
            <a:pPr algn="ctr"/>
            <a:endParaRPr lang="fa-IR" sz="1600" dirty="0">
              <a:ln w="10541" cmpd="sng">
                <a:solidFill>
                  <a:srgbClr val="7D7D7D">
                    <a:tint val="100000"/>
                    <a:shade val="100000"/>
                    <a:satMod val="110000"/>
                  </a:srgbClr>
                </a:solidFill>
                <a:prstDash val="solid"/>
              </a:ln>
              <a:solidFill>
                <a:schemeClr val="accent2">
                  <a:lumMod val="75000"/>
                </a:schemeClr>
              </a:solidFill>
              <a:cs typeface="B Nazanin" pitchFamily="2" charset="-78"/>
            </a:endParaRPr>
          </a:p>
        </p:txBody>
      </p:sp>
      <p:pic>
        <p:nvPicPr>
          <p:cNvPr id="11" name="Picture 10" descr="علامه طباطبایی لوگو.png"/>
          <p:cNvPicPr>
            <a:picLocks noChangeAspect="1"/>
          </p:cNvPicPr>
          <p:nvPr/>
        </p:nvPicPr>
        <p:blipFill>
          <a:blip r:embed="rId3"/>
          <a:stretch>
            <a:fillRect/>
          </a:stretch>
        </p:blipFill>
        <p:spPr>
          <a:xfrm>
            <a:off x="7467600" y="304800"/>
            <a:ext cx="1222022" cy="1434548"/>
          </a:xfrm>
          <a:prstGeom prst="rect">
            <a:avLst/>
          </a:prstGeom>
        </p:spPr>
      </p:pic>
      <p:sp>
        <p:nvSpPr>
          <p:cNvPr id="9" name="Rectangle 8"/>
          <p:cNvSpPr/>
          <p:nvPr/>
        </p:nvSpPr>
        <p:spPr>
          <a:xfrm>
            <a:off x="3276600" y="5105400"/>
            <a:ext cx="990977" cy="369332"/>
          </a:xfrm>
          <a:prstGeom prst="rect">
            <a:avLst/>
          </a:prstGeom>
        </p:spPr>
        <p:txBody>
          <a:bodyPr wrap="none">
            <a:spAutoFit/>
          </a:bodyPr>
          <a:lstStyle/>
          <a:p>
            <a:pPr lvl="0" algn="ctr"/>
            <a:r>
              <a:rPr lang="fa-IR" dirty="0" smtClean="0">
                <a:ln w="10541" cmpd="sng">
                  <a:solidFill>
                    <a:srgbClr val="7D7D7D">
                      <a:tint val="100000"/>
                      <a:shade val="100000"/>
                      <a:satMod val="110000"/>
                    </a:srgbClr>
                  </a:solidFill>
                  <a:prstDash val="solid"/>
                </a:ln>
                <a:solidFill>
                  <a:srgbClr val="7598D9">
                    <a:lumMod val="75000"/>
                  </a:srgbClr>
                </a:solidFill>
                <a:cs typeface="B Nazanin" pitchFamily="2" charset="-78"/>
              </a:rPr>
              <a:t>تهیه کننده:</a:t>
            </a:r>
            <a:endParaRPr lang="fa-IR" dirty="0">
              <a:ln w="10541" cmpd="sng">
                <a:solidFill>
                  <a:srgbClr val="7D7D7D">
                    <a:tint val="100000"/>
                    <a:shade val="100000"/>
                    <a:satMod val="110000"/>
                  </a:srgbClr>
                </a:solidFill>
                <a:prstDash val="solid"/>
              </a:ln>
              <a:solidFill>
                <a:srgbClr val="7598D9">
                  <a:lumMod val="75000"/>
                </a:srgbClr>
              </a:solidFill>
              <a:cs typeface="B Nazanin" pitchFamily="2" charset="-78"/>
            </a:endParaRPr>
          </a:p>
        </p:txBody>
      </p:sp>
      <p:sp>
        <p:nvSpPr>
          <p:cNvPr id="10" name="Rectangle 9"/>
          <p:cNvSpPr/>
          <p:nvPr/>
        </p:nvSpPr>
        <p:spPr>
          <a:xfrm>
            <a:off x="2971800" y="6019800"/>
            <a:ext cx="492443" cy="173124"/>
          </a:xfrm>
          <a:prstGeom prst="rect">
            <a:avLst/>
          </a:prstGeom>
        </p:spPr>
        <p:txBody>
          <a:bodyPr wrap="none">
            <a:spAutoFit/>
          </a:bodyPr>
          <a:lstStyle/>
          <a:p>
            <a:pPr lvl="0" algn="ctr">
              <a:lnSpc>
                <a:spcPct val="25000"/>
              </a:lnSpc>
            </a:pPr>
            <a:r>
              <a:rPr lang="en-US" sz="1200" dirty="0" smtClean="0">
                <a:ln w="10541" cmpd="sng">
                  <a:solidFill>
                    <a:srgbClr val="7D7D7D">
                      <a:tint val="100000"/>
                      <a:shade val="100000"/>
                      <a:satMod val="110000"/>
                    </a:srgbClr>
                  </a:solidFill>
                  <a:prstDash val="solid"/>
                </a:ln>
                <a:solidFill>
                  <a:srgbClr val="7598D9">
                    <a:lumMod val="75000"/>
                  </a:srgbClr>
                </a:solidFill>
                <a:cs typeface="B Nazanin" pitchFamily="2" charset="-78"/>
              </a:rPr>
              <a:t>S.N:</a:t>
            </a:r>
            <a:endParaRPr lang="fa-IR" sz="1200" dirty="0">
              <a:ln w="10541" cmpd="sng">
                <a:solidFill>
                  <a:srgbClr val="7D7D7D">
                    <a:tint val="100000"/>
                    <a:shade val="100000"/>
                    <a:satMod val="110000"/>
                  </a:srgbClr>
                </a:solidFill>
                <a:prstDash val="solid"/>
              </a:ln>
              <a:solidFill>
                <a:srgbClr val="7598D9">
                  <a:lumMod val="75000"/>
                </a:srgbClr>
              </a:solidFill>
              <a:cs typeface="B Nazanin" pitchFamily="2" charset="-78"/>
            </a:endParaRPr>
          </a:p>
        </p:txBody>
      </p:sp>
    </p:spTree>
    <p:extLst>
      <p:ext uri="{BB962C8B-B14F-4D97-AF65-F5344CB8AC3E}">
        <p14:creationId xmlns="" xmlns:p14="http://schemas.microsoft.com/office/powerpoint/2010/main" val="3068042828"/>
      </p:ext>
    </p:extLst>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5023" y="817583"/>
            <a:ext cx="6965245" cy="477818"/>
          </a:xfrm>
        </p:spPr>
        <p:txBody>
          <a:bodyPr>
            <a:normAutofit/>
          </a:bodyPr>
          <a:lstStyle/>
          <a:p>
            <a:r>
              <a:rPr lang="fa-IR" sz="2400" dirty="0" smtClean="0"/>
              <a:t>ویدئو معرفی و آشنایی (2)</a:t>
            </a:r>
            <a:endParaRPr lang="fa-IR" sz="2400" dirty="0"/>
          </a:p>
        </p:txBody>
      </p:sp>
      <p:pic>
        <p:nvPicPr>
          <p:cNvPr id="6" name="Ashnaei va drop box va onedriveva.....mp4">
            <a:hlinkClick r:id="" action="ppaction://media"/>
          </p:cNvPr>
          <p:cNvPicPr>
            <a:picLocks noRot="1" noChangeAspect="1"/>
          </p:cNvPicPr>
          <p:nvPr>
            <a:videoFile r:link="rId1"/>
          </p:nvPr>
        </p:nvPicPr>
        <p:blipFill>
          <a:blip r:embed="rId3"/>
          <a:stretch>
            <a:fillRect/>
          </a:stretch>
        </p:blipFill>
        <p:spPr>
          <a:xfrm>
            <a:off x="838200" y="2514600"/>
            <a:ext cx="7467600" cy="2286000"/>
          </a:xfrm>
          <a:prstGeom prst="rect">
            <a:avLst/>
          </a:prstGeom>
        </p:spPr>
      </p:pic>
      <p:sp>
        <p:nvSpPr>
          <p:cNvPr id="7"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Aparat.ir</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blinds dir="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5023" y="817583"/>
            <a:ext cx="6965245" cy="477818"/>
          </a:xfrm>
        </p:spPr>
        <p:txBody>
          <a:bodyPr>
            <a:normAutofit/>
          </a:bodyPr>
          <a:lstStyle/>
          <a:p>
            <a:pPr algn="r"/>
            <a:r>
              <a:rPr lang="fa-IR" sz="2400" dirty="0" smtClean="0"/>
              <a:t>آشنایی با مفاهیم رایانش ابری      </a:t>
            </a:r>
            <a:r>
              <a:rPr lang="en-US" sz="2400" dirty="0" smtClean="0">
                <a:solidFill>
                  <a:srgbClr val="00B0F0"/>
                </a:solidFill>
              </a:rPr>
              <a:t>Cloud </a:t>
            </a:r>
            <a:r>
              <a:rPr lang="en-US" sz="2400" dirty="0" err="1" smtClean="0">
                <a:solidFill>
                  <a:srgbClr val="00B0F0"/>
                </a:solidFill>
              </a:rPr>
              <a:t>Cumputing</a:t>
            </a:r>
            <a:endParaRPr lang="fa-IR" sz="2400" dirty="0">
              <a:solidFill>
                <a:srgbClr val="00B0F0"/>
              </a:solidFill>
            </a:endParaRPr>
          </a:p>
        </p:txBody>
      </p:sp>
      <p:sp>
        <p:nvSpPr>
          <p:cNvPr id="5" name="Content Placeholder 2"/>
          <p:cNvSpPr>
            <a:spLocks noGrp="1"/>
          </p:cNvSpPr>
          <p:nvPr>
            <p:ph idx="1"/>
          </p:nvPr>
        </p:nvSpPr>
        <p:spPr>
          <a:xfrm>
            <a:off x="838200" y="1752600"/>
            <a:ext cx="7467600" cy="4343400"/>
          </a:xfrm>
        </p:spPr>
        <p:txBody>
          <a:bodyPr/>
          <a:lstStyle/>
          <a:p>
            <a:r>
              <a:rPr lang="fa-IR" dirty="0" smtClean="0">
                <a:cs typeface="Nazanin" pitchFamily="2" charset="-78"/>
              </a:rPr>
              <a:t>رایانش ابری چیست ؟</a:t>
            </a:r>
          </a:p>
          <a:p>
            <a:pPr indent="-216000" algn="justLow">
              <a:buNone/>
            </a:pPr>
            <a:r>
              <a:rPr lang="fa-IR" dirty="0" smtClean="0">
                <a:cs typeface="Nazanin" pitchFamily="2" charset="-78"/>
              </a:rPr>
              <a:t>   </a:t>
            </a:r>
            <a:r>
              <a:rPr lang="fa-IR" sz="2000" dirty="0" smtClean="0">
                <a:cs typeface="Nazanin" pitchFamily="2" charset="-78"/>
              </a:rPr>
              <a:t>در ‌اين رويکرد جديد، میتوان از‌ لایه های مختلف ‌و‌قابل ‌انعطاف ‌ارائه‌شده  ‌در‌ابر ‌استفاده‌کرد ‌و ‌خدماتی را فراهم ‌آورد ‌که ‌بتوان ‌در‌سايتهای مختلف ‌به‌ اشتراک ‌گذاشت .‌به ‌اين  ترتیب که مثلا اطلاعات ‌میتواند بین سايت ها ‌به ‌اشتراک ‌گذاشته ‌شود ‌و‌ فايلی که‌در‌يک سايت قرار‌داده‌ شده ‌است ‌به‌راحتی در‌يک سايت ديگر قابل ‌دسترسی باشد.‌در حقیقت حرکت ‌در‌ابر ‌به ‌سمتی پیش میرود ‌که ‌ديگر برای کاربر‌فرقی نمیکند در ‌حال ‌استفاده ‌از‌ کدام ‌سايت است</a:t>
            </a:r>
            <a:r>
              <a:rPr lang="en-US" sz="2000" dirty="0" smtClean="0">
                <a:cs typeface="Nazanin" pitchFamily="2" charset="-78"/>
              </a:rPr>
              <a:t>.‌ </a:t>
            </a:r>
            <a:r>
              <a:rPr lang="fa-IR" sz="2000" dirty="0" smtClean="0">
                <a:cs typeface="Nazanin" pitchFamily="2" charset="-78"/>
              </a:rPr>
              <a:t>بلکه ‌کاربر ‌کل ‌اينترنت را ‌همانند ‌يک رايانه شخصی در ‌خدمت ‌خود ‌مشاهده ‌میکند.</a:t>
            </a:r>
            <a:endParaRPr lang="en-US" sz="2000" dirty="0" smtClean="0">
              <a:cs typeface="Nazanin" pitchFamily="2" charset="-78"/>
            </a:endParaRPr>
          </a:p>
          <a:p>
            <a:pPr>
              <a:buNone/>
            </a:pPr>
            <a:endParaRPr lang="fa-IR" dirty="0" smtClean="0"/>
          </a:p>
          <a:p>
            <a:pPr>
              <a:buNone/>
            </a:pPr>
            <a:endParaRPr lang="fa-IR" dirty="0"/>
          </a:p>
        </p:txBody>
      </p:sp>
      <p:pic>
        <p:nvPicPr>
          <p:cNvPr id="1027" name="Picture 3"/>
          <p:cNvPicPr>
            <a:picLocks noChangeAspect="1" noChangeArrowheads="1"/>
          </p:cNvPicPr>
          <p:nvPr/>
        </p:nvPicPr>
        <p:blipFill>
          <a:blip r:embed="rId2"/>
          <a:srcRect/>
          <a:stretch>
            <a:fillRect/>
          </a:stretch>
        </p:blipFill>
        <p:spPr bwMode="auto">
          <a:xfrm>
            <a:off x="2362200" y="4419600"/>
            <a:ext cx="4419599" cy="1922650"/>
          </a:xfrm>
          <a:prstGeom prst="rect">
            <a:avLst/>
          </a:prstGeom>
          <a:noFill/>
          <a:ln w="9525">
            <a:noFill/>
            <a:miter lim="800000"/>
            <a:headEnd/>
            <a:tailEnd/>
          </a:ln>
          <a:effectLst/>
        </p:spPr>
      </p:pic>
      <p:sp>
        <p:nvSpPr>
          <p:cNvPr id="6"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Cloud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Cumputing</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Amirkabir</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University”Publication</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M.k.Akbari</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/M.S.Javan1389</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554018"/>
          </a:xfrm>
        </p:spPr>
        <p:txBody>
          <a:bodyPr>
            <a:noAutofit/>
          </a:bodyPr>
          <a:lstStyle/>
          <a:p>
            <a:r>
              <a:rPr lang="fa-IR" sz="3200" dirty="0" smtClean="0"/>
              <a:t>مقدمه ای بر رایانش ابری</a:t>
            </a:r>
            <a:endParaRPr lang="fa-IR" sz="3200" dirty="0"/>
          </a:p>
        </p:txBody>
      </p:sp>
      <p:sp>
        <p:nvSpPr>
          <p:cNvPr id="3" name="Content Placeholder 2"/>
          <p:cNvSpPr>
            <a:spLocks noGrp="1"/>
          </p:cNvSpPr>
          <p:nvPr>
            <p:ph idx="1"/>
          </p:nvPr>
        </p:nvSpPr>
        <p:spPr>
          <a:xfrm>
            <a:off x="1600200" y="1600200"/>
            <a:ext cx="6196405" cy="2286000"/>
          </a:xfrm>
        </p:spPr>
        <p:txBody>
          <a:bodyPr>
            <a:normAutofit/>
          </a:bodyPr>
          <a:lstStyle/>
          <a:p>
            <a:pPr algn="justLow"/>
            <a:r>
              <a:rPr lang="fa-IR" sz="2000" dirty="0" smtClean="0">
                <a:cs typeface="Nazanin" pitchFamily="2" charset="-78"/>
              </a:rPr>
              <a:t>آيا ‌میدانید که ‌رايانش ‌ابری چگونه ‌شیوه‌ کار ‌شما‌ را‌ تغییر‌میدهد؟ ‌بعنوان ‌اولین‌ نمونه ، ‌شما‌ ديگر ‌به ‌يک‌ رايانه وابسته ‌نخواهید ‌بود.‌شما‌ میتوانید کار  ‌خود ‌را  ‌در ‌ هر ‌جا ‌انجام‌ دهید ،‌ زيرا  ‌همیشه ‌از  ‌طريق‌ و ‌در‌ دسترس ‌خواهد‌بود.‌علاوه‌ بر‌اين، ‌رايانش‌ ابری شیوه‌ کار‌گروهی ‌را‌نیز‌تسهیل ‌کرده ‌است، ‌بطوريکه ‌همه‌ اعضای ‌گروه ‌میتوانند  به‌ برنامه ها و ‌اسناد ‌يکسان ‌از‌هرجايی‌ که ‌قرار‌داشته ‌باشند ، ‌دسترسی ‌داشته ‌باشند</a:t>
            </a:r>
            <a:endParaRPr lang="fa-IR" sz="2000" dirty="0">
              <a:cs typeface="Nazanin" pitchFamily="2" charset="-78"/>
            </a:endParaRPr>
          </a:p>
        </p:txBody>
      </p:sp>
      <p:pic>
        <p:nvPicPr>
          <p:cNvPr id="10242" name="Picture 2"/>
          <p:cNvPicPr>
            <a:picLocks noChangeAspect="1" noChangeArrowheads="1"/>
          </p:cNvPicPr>
          <p:nvPr/>
        </p:nvPicPr>
        <p:blipFill>
          <a:blip r:embed="rId2"/>
          <a:srcRect/>
          <a:stretch>
            <a:fillRect/>
          </a:stretch>
        </p:blipFill>
        <p:spPr bwMode="auto">
          <a:xfrm>
            <a:off x="2971800" y="3810000"/>
            <a:ext cx="3124200" cy="2320081"/>
          </a:xfrm>
          <a:prstGeom prst="rect">
            <a:avLst/>
          </a:prstGeom>
          <a:noFill/>
          <a:ln w="9525">
            <a:noFill/>
            <a:miter lim="800000"/>
            <a:headEnd/>
            <a:tailEnd/>
          </a:ln>
          <a:effectLst/>
        </p:spPr>
      </p:pic>
      <p:sp>
        <p:nvSpPr>
          <p:cNvPr id="5"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Cloud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Cumputing</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Amirkabir</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University”Publication</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M.k.Akbari</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/M.S.Javan1389</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990600" y="914400"/>
            <a:ext cx="7219950" cy="3971925"/>
          </a:xfrm>
          <a:prstGeom prst="rect">
            <a:avLst/>
          </a:prstGeom>
          <a:noFill/>
          <a:ln w="9525">
            <a:noFill/>
            <a:miter lim="800000"/>
            <a:headEnd/>
            <a:tailEnd/>
          </a:ln>
          <a:effectLst/>
        </p:spPr>
      </p:pic>
      <p:sp>
        <p:nvSpPr>
          <p:cNvPr id="3"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Cloud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Cumputing</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Amirkabir</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University”Publication</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M.k.Akbari</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/M.S.Javan1389</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00200" y="1905000"/>
            <a:ext cx="5743575" cy="2581275"/>
          </a:xfrm>
          <a:prstGeom prst="rect">
            <a:avLst/>
          </a:prstGeom>
          <a:noFill/>
          <a:ln w="9525">
            <a:noFill/>
            <a:miter lim="800000"/>
            <a:headEnd/>
            <a:tailEnd/>
          </a:ln>
          <a:effectLst/>
        </p:spPr>
      </p:pic>
      <p:sp>
        <p:nvSpPr>
          <p:cNvPr id="5" name="Title 1"/>
          <p:cNvSpPr>
            <a:spLocks noGrp="1"/>
          </p:cNvSpPr>
          <p:nvPr>
            <p:ph type="title"/>
          </p:nvPr>
        </p:nvSpPr>
        <p:spPr>
          <a:xfrm>
            <a:off x="762000" y="838200"/>
            <a:ext cx="6965245" cy="477818"/>
          </a:xfrm>
        </p:spPr>
        <p:txBody>
          <a:bodyPr>
            <a:normAutofit/>
          </a:bodyPr>
          <a:lstStyle/>
          <a:p>
            <a:pPr algn="r"/>
            <a:r>
              <a:rPr lang="fa-IR" sz="2400" dirty="0" smtClean="0"/>
              <a:t>آشنایی با مفاهیم رایانش ابری      </a:t>
            </a:r>
            <a:r>
              <a:rPr lang="en-US" sz="2000" dirty="0" smtClean="0">
                <a:solidFill>
                  <a:srgbClr val="00B0F0"/>
                </a:solidFill>
              </a:rPr>
              <a:t>Cloud </a:t>
            </a:r>
            <a:r>
              <a:rPr lang="en-US" sz="2000" dirty="0" err="1" smtClean="0">
                <a:solidFill>
                  <a:srgbClr val="00B0F0"/>
                </a:solidFill>
              </a:rPr>
              <a:t>Cumputing</a:t>
            </a:r>
            <a:endParaRPr lang="fa-IR" sz="2000" dirty="0">
              <a:solidFill>
                <a:srgbClr val="00B0F0"/>
              </a:solidFill>
            </a:endParaRPr>
          </a:p>
        </p:txBody>
      </p:sp>
      <p:sp>
        <p:nvSpPr>
          <p:cNvPr id="7" name="Content Placeholder 2"/>
          <p:cNvSpPr>
            <a:spLocks noGrp="1"/>
          </p:cNvSpPr>
          <p:nvPr>
            <p:ph idx="1"/>
          </p:nvPr>
        </p:nvSpPr>
        <p:spPr>
          <a:xfrm>
            <a:off x="838200" y="4495800"/>
            <a:ext cx="7467600" cy="1600200"/>
          </a:xfrm>
        </p:spPr>
        <p:txBody>
          <a:bodyPr>
            <a:normAutofit/>
          </a:bodyPr>
          <a:lstStyle/>
          <a:p>
            <a:pPr>
              <a:buNone/>
            </a:pPr>
            <a:endParaRPr lang="fa-IR" sz="1600" dirty="0" smtClean="0">
              <a:cs typeface="Nazanin" pitchFamily="2" charset="-78"/>
            </a:endParaRPr>
          </a:p>
          <a:p>
            <a:pPr algn="justLow">
              <a:buNone/>
            </a:pPr>
            <a:r>
              <a:rPr lang="fa-IR" sz="1600" dirty="0" smtClean="0">
                <a:cs typeface="Nazanin" pitchFamily="2" charset="-78"/>
              </a:rPr>
              <a:t>          اين‌ معماری دارای ‌ 3 لایه اصلی ‌است ‌ولایه ‌زيرساخت خود‌ میتواند ‌يکی ‌از‌سه ‌زير لایه ‌مشخص ‌شده‌ باشد</a:t>
            </a:r>
            <a:r>
              <a:rPr lang="en-US" sz="1600" dirty="0" smtClean="0">
                <a:cs typeface="Nazanin" pitchFamily="2" charset="-78"/>
              </a:rPr>
              <a:t>.‌ </a:t>
            </a:r>
            <a:r>
              <a:rPr lang="fa-IR" sz="1600" dirty="0" smtClean="0">
                <a:cs typeface="Nazanin" pitchFamily="2" charset="-78"/>
              </a:rPr>
              <a:t>در ‌اين ‌معماری ‌بخش‌</a:t>
            </a:r>
            <a:r>
              <a:rPr lang="en-US" sz="1600" dirty="0" err="1" smtClean="0">
                <a:solidFill>
                  <a:schemeClr val="bg2">
                    <a:lumMod val="50000"/>
                  </a:schemeClr>
                </a:solidFill>
                <a:cs typeface="Nazanin" pitchFamily="2" charset="-78"/>
              </a:rPr>
              <a:t>CaaS</a:t>
            </a:r>
            <a:r>
              <a:rPr lang="en-US" sz="1600" dirty="0" smtClean="0">
                <a:cs typeface="Nazanin" pitchFamily="2" charset="-78"/>
              </a:rPr>
              <a:t> </a:t>
            </a:r>
            <a:r>
              <a:rPr lang="fa-IR" sz="1600" dirty="0" smtClean="0">
                <a:cs typeface="Nazanin" pitchFamily="2" charset="-78"/>
              </a:rPr>
              <a:t>   تقريبا  برای ‌اولین ‌بار ‌مطرح ‌شده‌ است‌ که ‌در ‌ساير ‌مقالات       درباره ‌آن ‌مطلبی ‌ارائه ‌نشده  ‌ بود ‌و ‌اشاره‌ دارد‌ به ‌برخی ‌قابلیت های ‌ارتباطی ‌که ‌از ‌طريق‌ توده های ‌ابری ‌فراهم ‌شده ‌است</a:t>
            </a:r>
            <a:r>
              <a:rPr lang="en-US" sz="1600" dirty="0" smtClean="0">
                <a:cs typeface="Nazanin" pitchFamily="2" charset="-78"/>
              </a:rPr>
              <a:t>.</a:t>
            </a:r>
            <a:r>
              <a:rPr lang="fa-IR" sz="1600" dirty="0" smtClean="0">
                <a:cs typeface="Nazanin" pitchFamily="2" charset="-78"/>
              </a:rPr>
              <a:t>     </a:t>
            </a:r>
            <a:endParaRPr lang="en-US" sz="1600" dirty="0" smtClean="0">
              <a:cs typeface="Nazanin" pitchFamily="2" charset="-78"/>
            </a:endParaRPr>
          </a:p>
          <a:p>
            <a:pPr>
              <a:buNone/>
            </a:pPr>
            <a:endParaRPr lang="fa-IR" sz="1600" dirty="0">
              <a:cs typeface="Nazanin" pitchFamily="2" charset="-78"/>
            </a:endParaRPr>
          </a:p>
        </p:txBody>
      </p:sp>
      <p:sp>
        <p:nvSpPr>
          <p:cNvPr id="6"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Cloud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Cumputing</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Amirkabir</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University”Publication</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M.k.Akbari</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/M.S.Javan1389</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5023" y="817583"/>
            <a:ext cx="6965245" cy="477818"/>
          </a:xfrm>
        </p:spPr>
        <p:txBody>
          <a:bodyPr>
            <a:normAutofit/>
          </a:bodyPr>
          <a:lstStyle/>
          <a:p>
            <a:pPr algn="r"/>
            <a:r>
              <a:rPr lang="fa-IR" sz="2400" dirty="0" smtClean="0"/>
              <a:t>آشنایی با مفاهیم رایانش ابری      </a:t>
            </a:r>
            <a:r>
              <a:rPr lang="en-US" sz="2400" dirty="0" smtClean="0">
                <a:solidFill>
                  <a:srgbClr val="00B0F0"/>
                </a:solidFill>
              </a:rPr>
              <a:t>Cloud </a:t>
            </a:r>
            <a:r>
              <a:rPr lang="en-US" sz="2400" dirty="0" err="1" smtClean="0">
                <a:solidFill>
                  <a:srgbClr val="00B0F0"/>
                </a:solidFill>
              </a:rPr>
              <a:t>Cumputing</a:t>
            </a:r>
            <a:endParaRPr lang="fa-IR" sz="2400" dirty="0">
              <a:solidFill>
                <a:srgbClr val="00B0F0"/>
              </a:solidFill>
            </a:endParaRPr>
          </a:p>
        </p:txBody>
      </p:sp>
      <p:sp>
        <p:nvSpPr>
          <p:cNvPr id="5" name="Content Placeholder 2"/>
          <p:cNvSpPr>
            <a:spLocks noGrp="1"/>
          </p:cNvSpPr>
          <p:nvPr>
            <p:ph idx="1"/>
          </p:nvPr>
        </p:nvSpPr>
        <p:spPr>
          <a:xfrm>
            <a:off x="838200" y="1752600"/>
            <a:ext cx="7467600" cy="4343400"/>
          </a:xfrm>
        </p:spPr>
        <p:txBody>
          <a:bodyPr>
            <a:normAutofit/>
          </a:bodyPr>
          <a:lstStyle/>
          <a:p>
            <a:pPr algn="justLow"/>
            <a:r>
              <a:rPr lang="fa-IR" sz="2000" dirty="0" smtClean="0"/>
              <a:t> </a:t>
            </a:r>
            <a:r>
              <a:rPr lang="fa-IR" sz="2000" dirty="0" smtClean="0">
                <a:cs typeface="Nazanin" pitchFamily="2" charset="-78"/>
              </a:rPr>
              <a:t>برخی معایب و مزایا :</a:t>
            </a:r>
          </a:p>
          <a:p>
            <a:pPr algn="justLow">
              <a:buNone/>
            </a:pPr>
            <a:endParaRPr lang="fa-IR" sz="2000" dirty="0" smtClean="0">
              <a:latin typeface="Tahoma" pitchFamily="34" charset="0"/>
              <a:ea typeface="Tahoma" pitchFamily="34" charset="0"/>
              <a:cs typeface="Nazanin" pitchFamily="2" charset="-78"/>
            </a:endParaRPr>
          </a:p>
          <a:p>
            <a:pPr algn="justLow">
              <a:buNone/>
            </a:pPr>
            <a:r>
              <a:rPr lang="fa-IR" sz="2000" dirty="0" smtClean="0">
                <a:latin typeface="Tahoma" pitchFamily="34" charset="0"/>
                <a:ea typeface="Tahoma" pitchFamily="34" charset="0"/>
                <a:cs typeface="Nazanin" pitchFamily="2" charset="-78"/>
              </a:rPr>
              <a:t>          آنچه‌که ‌از ‌رايانش ‌ابری به عنوان ‌مزايا ‌و ‌معايب ‌ياد‌ میشود ،‌ تقريبا‌ در ‌همه ‌مقالات ‌يکسان‌ است. ‌مواردی‌ نظیر‌کاهش ‌هزينه های‌اولیه، موانع‌ کمتر‌برای ‌ورود‌به ‌بازار‌ و ‌يا ‌استفاده ‌از‌خدمات،‌ مقیاس پذيری‌ بر‌حسب‌ تقاضا، ‌فراهم کردن ‌خدمات ‌در ‌مقیاس ‌مراکز ‌داده، ‌تضمین ‌بهتر ‌تداوم ‌کسب وکار ،  ‌امنیت ‌نسبی ‌بیشتر ‌و‌ مديريت‌ بهتر‌حجم ‌بالای ‌داده ‌به عنوان ‌مزايای ‌اصلی ‌آن ‌ياد‌ میشود ‌برخی ‌از ‌معايب ‌آن ‌نیز ‌شامل ‌مشکلات‌ دسترسی ‌راه ‌دور، ‌مشکلات ‌ناشی ‌از ‌محدوديت ‌پهنای ‌باند، ‌تأخیر، ‌برخی ‌مسائل ‌امنیتی ‌و ‌فنی ‌بخاطر‌ اشتراک ‌منابع ‌يکسان ‌بین ‌مشتريان‌ مختلف،‌دسترسی ‌فراهم‌ آورندگان ‌خدمات ‌ابری به ‌داده ها و‌مسائلی ‌از‌ اين ‌قبیل را ‌شامل ‌میشود</a:t>
            </a:r>
            <a:r>
              <a:rPr lang="fa-IR" sz="2000" dirty="0" smtClean="0">
                <a:cs typeface="Nazanin" pitchFamily="2" charset="-78"/>
              </a:rPr>
              <a:t>.</a:t>
            </a:r>
            <a:endParaRPr lang="en-US" sz="2000" dirty="0" smtClean="0">
              <a:cs typeface="Nazanin" pitchFamily="2" charset="-78"/>
            </a:endParaRPr>
          </a:p>
          <a:p>
            <a:pPr>
              <a:buNone/>
            </a:pPr>
            <a:endParaRPr lang="fa-IR" sz="2000" dirty="0"/>
          </a:p>
        </p:txBody>
      </p:sp>
      <p:sp>
        <p:nvSpPr>
          <p:cNvPr id="6"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Cloud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Cumputing</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Amirkabir</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University”Publication</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M.k.Akbari</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/M.S.Javan1389</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477818"/>
          </a:xfrm>
        </p:spPr>
        <p:txBody>
          <a:bodyPr>
            <a:normAutofit/>
          </a:bodyPr>
          <a:lstStyle/>
          <a:p>
            <a:r>
              <a:rPr lang="fa-IR" sz="2400" dirty="0" smtClean="0">
                <a:cs typeface="Nazanin" pitchFamily="2" charset="-78"/>
              </a:rPr>
              <a:t>چشم انداز رایانش ابری در ایران ورژن 2017</a:t>
            </a:r>
            <a:endParaRPr lang="fa-IR" sz="2400" dirty="0">
              <a:cs typeface="Nazanin" pitchFamily="2" charset="-78"/>
            </a:endParaRPr>
          </a:p>
        </p:txBody>
      </p:sp>
      <p:pic>
        <p:nvPicPr>
          <p:cNvPr id="4" name="Content Placeholder 3" descr="photo_2017-10-19_18-10-31.jpg"/>
          <p:cNvPicPr>
            <a:picLocks noGrp="1" noChangeAspect="1"/>
          </p:cNvPicPr>
          <p:nvPr>
            <p:ph idx="1"/>
          </p:nvPr>
        </p:nvPicPr>
        <p:blipFill>
          <a:blip r:embed="rId2"/>
          <a:srcRect b="12500"/>
          <a:stretch>
            <a:fillRect/>
          </a:stretch>
        </p:blipFill>
        <p:spPr>
          <a:xfrm>
            <a:off x="838200" y="1371601"/>
            <a:ext cx="7543799" cy="3733799"/>
          </a:xfrm>
        </p:spPr>
      </p:pic>
      <p:sp>
        <p:nvSpPr>
          <p:cNvPr id="5"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rPr>
              <a:t>http://occc.ir/</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pPr algn="r"/>
            <a:r>
              <a:rPr lang="fa-IR" sz="2400" b="1" dirty="0" smtClean="0"/>
              <a:t>ماهیت رایانش ابری :</a:t>
            </a:r>
            <a:endParaRPr lang="fa-IR" sz="2400" b="1" dirty="0"/>
          </a:p>
        </p:txBody>
      </p:sp>
      <p:sp>
        <p:nvSpPr>
          <p:cNvPr id="3" name="Content Placeholder 2"/>
          <p:cNvSpPr>
            <a:spLocks noGrp="1"/>
          </p:cNvSpPr>
          <p:nvPr>
            <p:ph idx="1"/>
          </p:nvPr>
        </p:nvSpPr>
        <p:spPr>
          <a:xfrm>
            <a:off x="838200" y="2119256"/>
            <a:ext cx="7467600" cy="4052943"/>
          </a:xfrm>
        </p:spPr>
        <p:txBody>
          <a:bodyPr/>
          <a:lstStyle/>
          <a:p>
            <a:r>
              <a:rPr lang="fa-IR" dirty="0" smtClean="0">
                <a:latin typeface="Tahoma" pitchFamily="34" charset="0"/>
                <a:ea typeface="Tahoma" pitchFamily="34" charset="0"/>
                <a:cs typeface="B Nazanin" pitchFamily="2" charset="-78"/>
              </a:rPr>
              <a:t>رایانش ابری در یک جمله ، زمان طراحی و معماری یک برنامه را تا نصب و استقرار آن کوتاه می کند.رایانش ابری ترکیبی از مجازی سازی استقرار بر حسب تقاضا ، ارائه اینترنتی سرویس ها و نرم افزار های کد باز را به کار گرفته است.</a:t>
            </a:r>
            <a:r>
              <a:rPr lang="fa-IR" dirty="0" smtClean="0">
                <a:solidFill>
                  <a:srgbClr val="FF0000"/>
                </a:solidFill>
                <a:latin typeface="Tahoma" pitchFamily="34" charset="0"/>
                <a:ea typeface="Tahoma" pitchFamily="34" charset="0"/>
                <a:cs typeface="B Nazanin" pitchFamily="2" charset="-78"/>
              </a:rPr>
              <a:t>از یک جهت رایانش ابری چیز جدیدی نیست زیرا همان مفاهیم و قابلیت هایی که از قبل وجود داشته را بکار گرفته است ، از جهت دیگر چیز جدیدی است زیرا شیوه ساخت ، توسعه و نصب و نگهداری و زیر ساخت های جدیدی را به کار گرفته است.</a:t>
            </a:r>
            <a:endParaRPr lang="en-US" dirty="0" smtClean="0">
              <a:solidFill>
                <a:srgbClr val="FF0000"/>
              </a:solidFill>
              <a:latin typeface="Tahoma" pitchFamily="34" charset="0"/>
              <a:ea typeface="Tahoma" pitchFamily="34" charset="0"/>
              <a:cs typeface="B Nazanin" pitchFamily="2" charset="-78"/>
            </a:endParaRPr>
          </a:p>
          <a:p>
            <a:endParaRPr lang="fa-IR" dirty="0"/>
          </a:p>
        </p:txBody>
      </p:sp>
      <p:sp>
        <p:nvSpPr>
          <p:cNvPr id="4"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Cloud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Cumputing</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Amirkabir</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University”Publication</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M.k.Akbari</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/M.S.Javan1389</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fa-IR" sz="2800" dirty="0" smtClean="0"/>
              <a:t>اینفوگرافیک دانش بنیان رایانش ابری:</a:t>
            </a:r>
            <a:endParaRPr lang="fa-IR" sz="2800" dirty="0"/>
          </a:p>
        </p:txBody>
      </p:sp>
      <p:pic>
        <p:nvPicPr>
          <p:cNvPr id="4" name="Content Placeholder 3" descr="photo_2017-10-19_18-30-56.jpg"/>
          <p:cNvPicPr>
            <a:picLocks noGrp="1" noChangeAspect="1"/>
          </p:cNvPicPr>
          <p:nvPr>
            <p:ph idx="1"/>
          </p:nvPr>
        </p:nvPicPr>
        <p:blipFill>
          <a:blip r:embed="rId2"/>
          <a:stretch>
            <a:fillRect/>
          </a:stretch>
        </p:blipFill>
        <p:spPr>
          <a:xfrm>
            <a:off x="1447800" y="1524000"/>
            <a:ext cx="6196013" cy="3496183"/>
          </a:xfrm>
        </p:spPr>
      </p:pic>
      <p:sp>
        <p:nvSpPr>
          <p:cNvPr id="5" name="Title 1"/>
          <p:cNvSpPr txBox="1">
            <a:spLocks/>
          </p:cNvSpPr>
          <p:nvPr/>
        </p:nvSpPr>
        <p:spPr>
          <a:xfrm>
            <a:off x="1143000" y="5334000"/>
            <a:ext cx="6965245" cy="630218"/>
          </a:xfrm>
          <a:prstGeom prst="rect">
            <a:avLst/>
          </a:prstGeom>
        </p:spPr>
        <p:txBody>
          <a:bodyPr vert="horz" lIns="91440" tIns="45720" rIns="91440" bIns="45720" rtlCol="0" anchor="ctr">
            <a:normAutofit fontScale="85000" lnSpcReduction="20000"/>
          </a:bodyPr>
          <a:lstStyle/>
          <a:p>
            <a:pPr lvl="0" algn="ctr">
              <a:spcBef>
                <a:spcPct val="0"/>
              </a:spcBef>
            </a:pPr>
            <a:r>
              <a:rPr lang="fa-IR" sz="2400" dirty="0" smtClean="0">
                <a:latin typeface="+mj-lt"/>
                <a:ea typeface="+mj-ea"/>
                <a:cs typeface="Nazanin" pitchFamily="2" charset="-78"/>
              </a:rPr>
              <a:t>      آیا میدانید که 20 درصد محصولات و خدمات رایانش ابری کشور دانش بنیان هستند که این تعداد، 15 درصد کل حوزه فناوری اطلاعات را تشکیل میدهند </a:t>
            </a:r>
            <a:r>
              <a:rPr lang="fa-IR" sz="2100" dirty="0" smtClean="0">
                <a:latin typeface="+mj-lt"/>
                <a:ea typeface="+mj-ea"/>
                <a:cs typeface="B Nazanin" pitchFamily="2" charset="-78"/>
              </a:rPr>
              <a:t>؟</a:t>
            </a:r>
            <a:endParaRPr kumimoji="0" lang="fa-IR" sz="2100" b="0" i="0" u="none" strike="noStrike" kern="1200" cap="none" spc="0" normalizeH="0" baseline="0" noProof="0" dirty="0">
              <a:ln>
                <a:noFill/>
              </a:ln>
              <a:solidFill>
                <a:schemeClr val="tx1"/>
              </a:solidFill>
              <a:effectLst/>
              <a:uLnTx/>
              <a:uFillTx/>
              <a:latin typeface="+mj-lt"/>
              <a:ea typeface="+mj-ea"/>
              <a:cs typeface="B Nazanin" pitchFamily="2" charset="-78"/>
            </a:endParaRPr>
          </a:p>
        </p:txBody>
      </p:sp>
      <p:sp>
        <p:nvSpPr>
          <p:cNvPr id="6"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rPr>
              <a:t>http://occc.ir/</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477818"/>
          </a:xfrm>
        </p:spPr>
        <p:txBody>
          <a:bodyPr>
            <a:normAutofit/>
          </a:bodyPr>
          <a:lstStyle/>
          <a:p>
            <a:r>
              <a:rPr lang="fa-IR" sz="2400" dirty="0" smtClean="0"/>
              <a:t>رتبه بندی 10 مهارت برتر حوزه </a:t>
            </a:r>
            <a:r>
              <a:rPr lang="en-US" sz="2400" dirty="0" smtClean="0"/>
              <a:t>IT</a:t>
            </a:r>
            <a:endParaRPr lang="fa-IR" sz="2400" dirty="0"/>
          </a:p>
        </p:txBody>
      </p:sp>
      <p:pic>
        <p:nvPicPr>
          <p:cNvPr id="4" name="Content Placeholder 3" descr="photo_۲۰۱۷-۰۱-۱۹_۰۱-۱۲-۲۲.jpg"/>
          <p:cNvPicPr>
            <a:picLocks noGrp="1" noChangeAspect="1"/>
          </p:cNvPicPr>
          <p:nvPr>
            <p:ph idx="1"/>
          </p:nvPr>
        </p:nvPicPr>
        <p:blipFill>
          <a:blip r:embed="rId2"/>
          <a:srcRect b="7936"/>
          <a:stretch>
            <a:fillRect/>
          </a:stretch>
        </p:blipFill>
        <p:spPr>
          <a:xfrm>
            <a:off x="838200" y="1447800"/>
            <a:ext cx="7467599" cy="4419600"/>
          </a:xfrm>
        </p:spPr>
      </p:pic>
      <p:sp>
        <p:nvSpPr>
          <p:cNvPr id="5"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rPr>
              <a:t>http://occc.ir/</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590800" y="914400"/>
          <a:ext cx="4038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5023" y="817583"/>
            <a:ext cx="6965245" cy="477817"/>
          </a:xfrm>
        </p:spPr>
        <p:txBody>
          <a:bodyPr>
            <a:normAutofit/>
          </a:bodyPr>
          <a:lstStyle/>
          <a:p>
            <a:r>
              <a:rPr lang="fa-IR" sz="2400" dirty="0" smtClean="0"/>
              <a:t>ابرهای عمومی</a:t>
            </a:r>
            <a:endParaRPr lang="fa-IR" sz="2400" dirty="0"/>
          </a:p>
        </p:txBody>
      </p:sp>
      <p:sp>
        <p:nvSpPr>
          <p:cNvPr id="6" name="TextBox 5" descr="ابرهای‌عمومی اکثرا ً‌در‌خارج‌ از‌محل‌ مشتری‌هستند ‌و‌ راهی ‌برای ‌کاهش  ‌ريسک ‌و‌هزينه ‌با‌فراهم ‌آوردن ‌يک ‌توسعه ‌قابل ‌انعطاف ‌و ‌يا‌  حتی‌ موقتی ‌برای ‌زير ساخت ‌سازمان‌هستند.  "/>
          <p:cNvSpPr txBox="1">
            <a:spLocks/>
          </p:cNvSpPr>
          <p:nvPr/>
        </p:nvSpPr>
        <p:spPr>
          <a:xfrm>
            <a:off x="5562600" y="1905000"/>
            <a:ext cx="2209800" cy="2862322"/>
          </a:xfrm>
          <a:prstGeom prst="rect">
            <a:avLst/>
          </a:prstGeom>
          <a:noFill/>
          <a:ln w="76200" cap="sq" cmpd="sng">
            <a:gradFill>
              <a:gsLst>
                <a:gs pos="0">
                  <a:srgbClr val="000082"/>
                </a:gs>
                <a:gs pos="30000">
                  <a:srgbClr val="66008F"/>
                </a:gs>
                <a:gs pos="64999">
                  <a:srgbClr val="BA0066"/>
                </a:gs>
                <a:gs pos="89999">
                  <a:srgbClr val="FF0000"/>
                </a:gs>
                <a:gs pos="100000">
                  <a:srgbClr val="FF8200"/>
                </a:gs>
              </a:gsLst>
              <a:lin ang="5400000" scaled="0"/>
            </a:gradFill>
          </a:ln>
          <a:effectLst/>
          <a:scene3d>
            <a:camera prst="orthographicFront"/>
            <a:lightRig rig="freezing" dir="t"/>
          </a:scene3d>
          <a:sp3d z="-6350" contourW="12700" prstMaterial="dkEdge">
            <a:bevelT w="114300" prst="artDeco"/>
            <a:bevelB/>
            <a:contourClr>
              <a:schemeClr val="accent1">
                <a:lumMod val="75000"/>
              </a:schemeClr>
            </a:contourClr>
          </a:sp3d>
        </p:spPr>
        <p:txBody>
          <a:bodyPr wrap="square" rtlCol="1">
            <a:spAutoFit/>
          </a:bodyPr>
          <a:lstStyle/>
          <a:p>
            <a:pPr algn="justLow"/>
            <a:r>
              <a:rPr lang="fa-IR" dirty="0" smtClean="0"/>
              <a:t>ابرهای‌عمومی اکثرا ً‌در‌خارج‌ از‌محل‌ مشتری‌هستند ‌و‌ راهی ‌برای ‌کاهش  ‌ريسک ‌و‌هزينه ‌با‌   فراهم ‌آوردن ‌يک ‌توسعه  ‌قابل ‌انعطاف ‌و ‌يا‌  حتی‌ موقتی ‌برای ‌زير ساخت ‌سازمان‌هستند.  </a:t>
            </a:r>
            <a:endParaRPr lang="en-US" dirty="0" smtClean="0"/>
          </a:p>
          <a:p>
            <a:endParaRPr lang="fa-IR" dirty="0"/>
          </a:p>
        </p:txBody>
      </p:sp>
      <p:pic>
        <p:nvPicPr>
          <p:cNvPr id="3074" name="Picture 2"/>
          <p:cNvPicPr>
            <a:picLocks noChangeAspect="1" noChangeArrowheads="1"/>
          </p:cNvPicPr>
          <p:nvPr/>
        </p:nvPicPr>
        <p:blipFill>
          <a:blip r:embed="rId2"/>
          <a:srcRect/>
          <a:stretch>
            <a:fillRect/>
          </a:stretch>
        </p:blipFill>
        <p:spPr bwMode="auto">
          <a:xfrm>
            <a:off x="1295400" y="1676400"/>
            <a:ext cx="4021330" cy="3409950"/>
          </a:xfrm>
          <a:prstGeom prst="rect">
            <a:avLst/>
          </a:prstGeom>
          <a:noFill/>
          <a:ln w="9525">
            <a:noFill/>
            <a:miter lim="800000"/>
            <a:headEnd/>
            <a:tailEnd/>
          </a:ln>
          <a:effectLst/>
        </p:spPr>
      </p:pic>
      <p:sp>
        <p:nvSpPr>
          <p:cNvPr id="5"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Cloud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Cumputing</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Amirkabir</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University”Publication</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M.k.Akbari</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/M.S.Javan1389</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5023" y="817583"/>
            <a:ext cx="6965245" cy="477817"/>
          </a:xfrm>
        </p:spPr>
        <p:txBody>
          <a:bodyPr>
            <a:normAutofit/>
          </a:bodyPr>
          <a:lstStyle/>
          <a:p>
            <a:r>
              <a:rPr lang="fa-IR" sz="2400" dirty="0" smtClean="0"/>
              <a:t>ابرهای خصوصی</a:t>
            </a:r>
            <a:endParaRPr lang="fa-IR" sz="2400" dirty="0"/>
          </a:p>
        </p:txBody>
      </p:sp>
      <p:sp>
        <p:nvSpPr>
          <p:cNvPr id="6" name="TextBox 5" descr="ابرهای‌عمومی اکثرا ً‌در‌خارج‌ از‌محل‌ مشتری‌هستند ‌و‌ راهی ‌برای ‌کاهش  ‌ريسک ‌و‌هزينه ‌با‌فراهم ‌آوردن ‌يک ‌توسعه ‌قابل ‌انعطاف ‌و ‌يا‌  حتی‌ موقتی ‌برای ‌زير ساخت ‌سازمان‌هستند.  "/>
          <p:cNvSpPr txBox="1">
            <a:spLocks/>
          </p:cNvSpPr>
          <p:nvPr/>
        </p:nvSpPr>
        <p:spPr>
          <a:xfrm>
            <a:off x="6096000" y="3581400"/>
            <a:ext cx="2209800" cy="2031325"/>
          </a:xfrm>
          <a:prstGeom prst="rect">
            <a:avLst/>
          </a:prstGeom>
          <a:noFill/>
          <a:ln w="76200" cap="sq" cmpd="sng">
            <a:gradFill>
              <a:gsLst>
                <a:gs pos="0">
                  <a:srgbClr val="000082"/>
                </a:gs>
                <a:gs pos="30000">
                  <a:srgbClr val="66008F"/>
                </a:gs>
                <a:gs pos="64999">
                  <a:srgbClr val="BA0066"/>
                </a:gs>
                <a:gs pos="89999">
                  <a:srgbClr val="FF0000"/>
                </a:gs>
                <a:gs pos="100000">
                  <a:srgbClr val="FF8200"/>
                </a:gs>
              </a:gsLst>
              <a:lin ang="5400000" scaled="0"/>
            </a:gradFill>
          </a:ln>
          <a:effectLst/>
          <a:scene3d>
            <a:camera prst="orthographicFront"/>
            <a:lightRig rig="freezing" dir="t"/>
          </a:scene3d>
          <a:sp3d z="-6350" contourW="12700" prstMaterial="dkEdge">
            <a:bevelT w="114300" prst="artDeco"/>
            <a:bevelB/>
            <a:contourClr>
              <a:schemeClr val="accent1">
                <a:lumMod val="75000"/>
              </a:schemeClr>
            </a:contourClr>
          </a:sp3d>
        </p:spPr>
        <p:txBody>
          <a:bodyPr wrap="square" rtlCol="1">
            <a:spAutoFit/>
          </a:bodyPr>
          <a:lstStyle/>
          <a:p>
            <a:pPr algn="justLow"/>
            <a:r>
              <a:rPr lang="fa-IR" dirty="0" smtClean="0"/>
              <a:t>ابرهای ‌خصوصی برای ‌استفاده ‌انحصاری ‌يک‌مشتری ‌ايجاد ‌میشوند بطوريکه‌ بتوان د‌بیشترين ‌حد ‌کنترل‌ بر‌ روی ‌داده، ‌امنیت ‌و ‌کیفیت‌سرويس را ‌داشته ‌باشد‌</a:t>
            </a:r>
            <a:endParaRPr lang="fa-IR" dirty="0"/>
          </a:p>
        </p:txBody>
      </p:sp>
      <p:pic>
        <p:nvPicPr>
          <p:cNvPr id="4098" name="Picture 2"/>
          <p:cNvPicPr>
            <a:picLocks noChangeAspect="1" noChangeArrowheads="1"/>
          </p:cNvPicPr>
          <p:nvPr/>
        </p:nvPicPr>
        <p:blipFill>
          <a:blip r:embed="rId2"/>
          <a:srcRect/>
          <a:stretch>
            <a:fillRect/>
          </a:stretch>
        </p:blipFill>
        <p:spPr bwMode="auto">
          <a:xfrm>
            <a:off x="838200" y="1524000"/>
            <a:ext cx="5214790" cy="2752725"/>
          </a:xfrm>
          <a:prstGeom prst="rect">
            <a:avLst/>
          </a:prstGeom>
          <a:noFill/>
          <a:ln w="9525">
            <a:noFill/>
            <a:miter lim="800000"/>
            <a:headEnd/>
            <a:tailEnd/>
          </a:ln>
          <a:effectLst/>
        </p:spPr>
      </p:pic>
      <p:sp>
        <p:nvSpPr>
          <p:cNvPr id="5"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Cloud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Cumputing</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Amirkabir</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University”Publication</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M.k.Akbari</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/M.S.Javan1389</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5023" y="817583"/>
            <a:ext cx="6965245" cy="477817"/>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400" b="0" i="0" u="none" strike="noStrike" kern="1200" cap="none" spc="0" normalizeH="0" baseline="0" noProof="0" dirty="0" smtClean="0">
                <a:ln>
                  <a:noFill/>
                </a:ln>
                <a:solidFill>
                  <a:schemeClr val="tx1"/>
                </a:solidFill>
                <a:effectLst/>
                <a:uLnTx/>
                <a:uFillTx/>
                <a:latin typeface="+mj-lt"/>
                <a:ea typeface="+mj-ea"/>
                <a:cs typeface="+mj-cs"/>
              </a:rPr>
              <a:t>ابرهای ترکیبی</a:t>
            </a:r>
            <a:endParaRPr kumimoji="0" lang="fa-I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descr="ابرهای‌عمومی اکثرا ً‌در‌خارج‌ از‌محل‌ مشتری‌هستند ‌و‌ راهی ‌برای ‌کاهش  ‌ريسک ‌و‌هزينه ‌با‌فراهم ‌آوردن ‌يک ‌توسعه ‌قابل ‌انعطاف ‌و ‌يا‌  حتی‌ موقتی ‌برای ‌زير ساخت ‌سازمان‌هستند.  "/>
          <p:cNvSpPr txBox="1">
            <a:spLocks/>
          </p:cNvSpPr>
          <p:nvPr/>
        </p:nvSpPr>
        <p:spPr>
          <a:xfrm>
            <a:off x="6019800" y="1600200"/>
            <a:ext cx="2209800" cy="2031325"/>
          </a:xfrm>
          <a:prstGeom prst="rect">
            <a:avLst/>
          </a:prstGeom>
          <a:noFill/>
          <a:ln w="76200" cap="sq" cmpd="sng">
            <a:gradFill>
              <a:gsLst>
                <a:gs pos="0">
                  <a:srgbClr val="000082"/>
                </a:gs>
                <a:gs pos="30000">
                  <a:srgbClr val="66008F"/>
                </a:gs>
                <a:gs pos="64999">
                  <a:srgbClr val="BA0066"/>
                </a:gs>
                <a:gs pos="89999">
                  <a:srgbClr val="FF0000"/>
                </a:gs>
                <a:gs pos="100000">
                  <a:srgbClr val="FF8200"/>
                </a:gs>
              </a:gsLst>
              <a:lin ang="5400000" scaled="0"/>
            </a:gradFill>
          </a:ln>
          <a:effectLst/>
          <a:scene3d>
            <a:camera prst="orthographicFront"/>
            <a:lightRig rig="freezing" dir="t"/>
          </a:scene3d>
          <a:sp3d z="-6350" contourW="12700" prstMaterial="dkEdge">
            <a:bevelT w="114300" prst="artDeco"/>
            <a:bevelB/>
            <a:contourClr>
              <a:schemeClr val="accent1">
                <a:lumMod val="75000"/>
              </a:schemeClr>
            </a:contourClr>
          </a:sp3d>
        </p:spPr>
        <p:txBody>
          <a:bodyPr wrap="square" rtlCol="1">
            <a:spAutoFit/>
          </a:bodyPr>
          <a:lstStyle/>
          <a:p>
            <a:pPr algn="justLow"/>
            <a:r>
              <a:rPr lang="fa-IR" dirty="0" smtClean="0"/>
              <a:t>ابرهای ترکیبی هر دو مدل ابر عمومی و خصوصی را با هم ترکیب میکنند و مخصوصاً زمانی موثر هستند که هر دو نوع ابر در تجهیزات یکسانی قرار داشته باشند.</a:t>
            </a:r>
            <a:endParaRPr lang="fa-IR" dirty="0"/>
          </a:p>
        </p:txBody>
      </p:sp>
      <p:pic>
        <p:nvPicPr>
          <p:cNvPr id="5122" name="Picture 2"/>
          <p:cNvPicPr>
            <a:picLocks noChangeAspect="1" noChangeArrowheads="1"/>
          </p:cNvPicPr>
          <p:nvPr/>
        </p:nvPicPr>
        <p:blipFill>
          <a:blip r:embed="rId2"/>
          <a:srcRect/>
          <a:stretch>
            <a:fillRect/>
          </a:stretch>
        </p:blipFill>
        <p:spPr bwMode="auto">
          <a:xfrm>
            <a:off x="762000" y="1295400"/>
            <a:ext cx="5029200" cy="4076700"/>
          </a:xfrm>
          <a:prstGeom prst="rect">
            <a:avLst/>
          </a:prstGeom>
          <a:noFill/>
          <a:ln w="9525">
            <a:noFill/>
            <a:miter lim="800000"/>
            <a:headEnd/>
            <a:tailEnd/>
          </a:ln>
          <a:effectLst/>
        </p:spPr>
      </p:pic>
      <p:sp>
        <p:nvSpPr>
          <p:cNvPr id="6"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Cloud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Cumputing</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Amirkabir</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University”Publication</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M.k.Akbari</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/M.S.Javan1389</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554018"/>
          </a:xfrm>
        </p:spPr>
        <p:txBody>
          <a:bodyPr>
            <a:noAutofit/>
          </a:bodyPr>
          <a:lstStyle/>
          <a:p>
            <a:r>
              <a:rPr lang="fa-IR" sz="2800" dirty="0" smtClean="0"/>
              <a:t>ویدئو زیرساخت (ابری) همکاران سیستم</a:t>
            </a:r>
            <a:endParaRPr lang="fa-IR" sz="2800" dirty="0"/>
          </a:p>
        </p:txBody>
      </p:sp>
      <p:pic>
        <p:nvPicPr>
          <p:cNvPr id="4" name="zirsakht cloud hamkaran system.mp4">
            <a:hlinkClick r:id="" action="ppaction://media"/>
          </p:cNvPr>
          <p:cNvPicPr>
            <a:picLocks noGrp="1" noRot="1" noChangeAspect="1"/>
          </p:cNvPicPr>
          <p:nvPr>
            <p:ph idx="1"/>
            <a:videoFile r:link="rId1"/>
          </p:nvPr>
        </p:nvPicPr>
        <p:blipFill>
          <a:blip r:embed="rId3"/>
          <a:stretch>
            <a:fillRect/>
          </a:stretch>
        </p:blipFill>
        <p:spPr>
          <a:xfrm>
            <a:off x="914400" y="2362200"/>
            <a:ext cx="7315200" cy="2030413"/>
          </a:xfrm>
          <a:prstGeom prst="rect">
            <a:avLst/>
          </a:prstGeom>
        </p:spPr>
      </p:pic>
      <p:sp>
        <p:nvSpPr>
          <p:cNvPr id="5"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Aparat.ir </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heel spokes="3"/>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752600" y="1371600"/>
            <a:ext cx="5619750" cy="4572000"/>
          </a:xfrm>
          <a:prstGeom prst="rect">
            <a:avLst/>
          </a:prstGeom>
          <a:noFill/>
          <a:ln w="9525">
            <a:noFill/>
            <a:miter lim="800000"/>
            <a:headEnd/>
            <a:tailEnd/>
          </a:ln>
          <a:effectLst/>
        </p:spPr>
      </p:pic>
      <p:sp>
        <p:nvSpPr>
          <p:cNvPr id="5" name="Title 1"/>
          <p:cNvSpPr txBox="1">
            <a:spLocks/>
          </p:cNvSpPr>
          <p:nvPr/>
        </p:nvSpPr>
        <p:spPr>
          <a:xfrm>
            <a:off x="1095023" y="817583"/>
            <a:ext cx="6965245" cy="477817"/>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400" b="0" i="0" u="none" strike="noStrike" kern="1200" cap="none" spc="0" normalizeH="0" baseline="0" noProof="0" dirty="0" smtClean="0">
                <a:ln>
                  <a:noFill/>
                </a:ln>
                <a:solidFill>
                  <a:schemeClr val="tx1"/>
                </a:solidFill>
                <a:effectLst/>
                <a:uLnTx/>
                <a:uFillTx/>
                <a:latin typeface="+mj-lt"/>
                <a:ea typeface="+mj-ea"/>
                <a:cs typeface="+mj-cs"/>
              </a:rPr>
              <a:t>لایه های رایانش</a:t>
            </a:r>
            <a:r>
              <a:rPr kumimoji="0" lang="fa-IR" sz="2400" b="0" i="0" u="none" strike="noStrike" kern="1200" cap="none" spc="0" normalizeH="0" noProof="0" dirty="0" smtClean="0">
                <a:ln>
                  <a:noFill/>
                </a:ln>
                <a:solidFill>
                  <a:schemeClr val="tx1"/>
                </a:solidFill>
                <a:effectLst/>
                <a:uLnTx/>
                <a:uFillTx/>
                <a:latin typeface="+mj-lt"/>
                <a:ea typeface="+mj-ea"/>
                <a:cs typeface="+mj-cs"/>
              </a:rPr>
              <a:t> ابری</a:t>
            </a:r>
            <a:endParaRPr kumimoji="0" lang="fa-I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Cloud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Cumputing</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Amirkabir</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University”Publication</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M.k.Akbari</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/M.S.Javan1389</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heel spokes="2"/>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554018"/>
          </a:xfrm>
        </p:spPr>
        <p:txBody>
          <a:bodyPr>
            <a:normAutofit/>
          </a:bodyPr>
          <a:lstStyle/>
          <a:p>
            <a:r>
              <a:rPr lang="fa-IR" sz="2800" dirty="0" smtClean="0"/>
              <a:t>معماری لایه های رایانش ابری</a:t>
            </a:r>
            <a:endParaRPr lang="fa-IR" sz="2800" dirty="0"/>
          </a:p>
        </p:txBody>
      </p:sp>
      <p:pic>
        <p:nvPicPr>
          <p:cNvPr id="7170" name="Picture 2"/>
          <p:cNvPicPr>
            <a:picLocks noChangeAspect="1" noChangeArrowheads="1"/>
          </p:cNvPicPr>
          <p:nvPr/>
        </p:nvPicPr>
        <p:blipFill>
          <a:blip r:embed="rId2"/>
          <a:srcRect/>
          <a:stretch>
            <a:fillRect/>
          </a:stretch>
        </p:blipFill>
        <p:spPr bwMode="auto">
          <a:xfrm>
            <a:off x="1595438" y="1400175"/>
            <a:ext cx="5953125" cy="378142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1524000" y="5334000"/>
            <a:ext cx="6181725" cy="485775"/>
          </a:xfrm>
          <a:prstGeom prst="rect">
            <a:avLst/>
          </a:prstGeom>
          <a:noFill/>
          <a:ln w="9525">
            <a:noFill/>
            <a:miter lim="800000"/>
            <a:headEnd/>
            <a:tailEnd/>
          </a:ln>
          <a:effectLst/>
        </p:spPr>
      </p:pic>
      <p:sp>
        <p:nvSpPr>
          <p:cNvPr id="5"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Cloud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Cumputing</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Amirkabir</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University”Publication</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M.k.Akbari</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/M.S.Javan1389</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990600" y="2362200"/>
            <a:ext cx="7239000" cy="227647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1828800" y="1371600"/>
            <a:ext cx="5583115" cy="381000"/>
          </a:xfrm>
          <a:prstGeom prst="rect">
            <a:avLst/>
          </a:prstGeom>
          <a:noFill/>
          <a:ln w="9525">
            <a:noFill/>
            <a:miter lim="800000"/>
            <a:headEnd/>
            <a:tailEnd/>
          </a:ln>
          <a:effectLst/>
        </p:spPr>
      </p:pic>
      <p:sp>
        <p:nvSpPr>
          <p:cNvPr id="4"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Cloud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Cumputing</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Amirkabir</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University”Publication</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M.k.Akbari</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/M.S.Javan1389</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6965245" cy="4114800"/>
          </a:xfrm>
          <a:blipFill>
            <a:blip r:embed="rId2"/>
            <a:tile tx="0" ty="0" sx="100000" sy="100000" flip="none" algn="tl"/>
          </a:blipFill>
          <a:ln w="127000" cmpd="sng">
            <a:solidFill>
              <a:schemeClr val="accent2">
                <a:lumMod val="75000"/>
              </a:schemeClr>
            </a:solidFill>
          </a:ln>
          <a:scene3d>
            <a:camera prst="orthographicFront"/>
            <a:lightRig rig="threePt" dir="t"/>
          </a:scene3d>
          <a:sp3d>
            <a:bevelT/>
            <a:bevelB/>
          </a:sp3d>
        </p:spPr>
        <p:txBody>
          <a:bodyPr>
            <a:normAutofit fontScale="90000"/>
          </a:bodyPr>
          <a:lstStyle/>
          <a:p>
            <a:r>
              <a:rPr lang="fa-IR" dirty="0" smtClean="0"/>
              <a:t/>
            </a:r>
            <a:br>
              <a:rPr lang="fa-IR" dirty="0" smtClean="0"/>
            </a:br>
            <a:r>
              <a:rPr lang="en-US" dirty="0" smtClean="0"/>
              <a:t>Online Case</a:t>
            </a:r>
            <a:br>
              <a:rPr lang="en-US" dirty="0" smtClean="0"/>
            </a:br>
            <a:r>
              <a:rPr lang="en-US" dirty="0" err="1" smtClean="0">
                <a:solidFill>
                  <a:schemeClr val="accent2">
                    <a:lumMod val="75000"/>
                  </a:schemeClr>
                </a:solidFill>
              </a:rPr>
              <a:t>Deskdoo</a:t>
            </a:r>
            <a:r>
              <a:rPr lang="en-US" dirty="0" smtClean="0">
                <a:solidFill>
                  <a:schemeClr val="accent2">
                    <a:lumMod val="75000"/>
                  </a:schemeClr>
                </a:solidFill>
              </a:rPr>
              <a:t/>
            </a:r>
            <a:br>
              <a:rPr lang="en-US" dirty="0" smtClean="0">
                <a:solidFill>
                  <a:schemeClr val="accent2">
                    <a:lumMod val="75000"/>
                  </a:schemeClr>
                </a:solidFill>
              </a:rPr>
            </a:br>
            <a:r>
              <a:rPr lang="en-US" dirty="0" smtClean="0">
                <a:solidFill>
                  <a:schemeClr val="accent2">
                    <a:lumMod val="75000"/>
                  </a:schemeClr>
                </a:solidFill>
              </a:rPr>
              <a:t/>
            </a:r>
            <a:br>
              <a:rPr lang="en-US" dirty="0" smtClean="0">
                <a:solidFill>
                  <a:schemeClr val="accent2">
                    <a:lumMod val="75000"/>
                  </a:schemeClr>
                </a:solidFill>
              </a:rPr>
            </a:br>
            <a:r>
              <a:rPr lang="en-US" dirty="0" smtClean="0">
                <a:solidFill>
                  <a:schemeClr val="accent2">
                    <a:lumMod val="75000"/>
                  </a:schemeClr>
                </a:solidFill>
              </a:rPr>
              <a:t>Checking “Desktop Cloud”</a:t>
            </a:r>
            <a:r>
              <a:rPr lang="en-US" dirty="0" smtClean="0"/>
              <a:t/>
            </a:r>
            <a:br>
              <a:rPr lang="en-US" dirty="0" smtClean="0"/>
            </a:br>
            <a:r>
              <a:rPr lang="fa-IR" dirty="0" smtClean="0"/>
              <a:t/>
            </a:r>
            <a:br>
              <a:rPr lang="fa-IR" dirty="0" smtClean="0"/>
            </a:br>
            <a:r>
              <a:rPr lang="en-US" dirty="0" smtClean="0"/>
              <a:t/>
            </a:r>
            <a:br>
              <a:rPr lang="en-US" dirty="0" smtClean="0"/>
            </a:br>
            <a:endParaRPr lang="fa-IR" dirty="0"/>
          </a:p>
        </p:txBody>
      </p:sp>
      <p:sp>
        <p:nvSpPr>
          <p:cNvPr id="3"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Deskdoo.com</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477818"/>
          </a:xfrm>
        </p:spPr>
        <p:txBody>
          <a:bodyPr>
            <a:noAutofit/>
          </a:bodyPr>
          <a:lstStyle/>
          <a:p>
            <a:r>
              <a:rPr lang="fa-IR" sz="2800" dirty="0" smtClean="0"/>
              <a:t>مزایای رایانش ابری </a:t>
            </a:r>
            <a:endParaRPr lang="fa-IR" sz="2800" dirty="0"/>
          </a:p>
        </p:txBody>
      </p:sp>
      <p:sp>
        <p:nvSpPr>
          <p:cNvPr id="3" name="Content Placeholder 2"/>
          <p:cNvSpPr>
            <a:spLocks noGrp="1"/>
          </p:cNvSpPr>
          <p:nvPr>
            <p:ph idx="1"/>
          </p:nvPr>
        </p:nvSpPr>
        <p:spPr>
          <a:xfrm>
            <a:off x="1066800" y="1371600"/>
            <a:ext cx="7010400" cy="4351469"/>
          </a:xfrm>
        </p:spPr>
        <p:txBody>
          <a:bodyPr/>
          <a:lstStyle/>
          <a:p>
            <a:r>
              <a:rPr lang="fa-IR" dirty="0" smtClean="0">
                <a:solidFill>
                  <a:schemeClr val="bg2">
                    <a:lumMod val="50000"/>
                  </a:schemeClr>
                </a:solidFill>
              </a:rPr>
              <a:t>رایانه های با هزینه کمتر برای کاربران</a:t>
            </a:r>
          </a:p>
          <a:p>
            <a:r>
              <a:rPr lang="fa-IR" dirty="0" smtClean="0">
                <a:solidFill>
                  <a:schemeClr val="accent1">
                    <a:lumMod val="75000"/>
                  </a:schemeClr>
                </a:solidFill>
              </a:rPr>
              <a:t>کارآیی بهبود یافته</a:t>
            </a:r>
          </a:p>
          <a:p>
            <a:r>
              <a:rPr lang="fa-IR" dirty="0" smtClean="0">
                <a:solidFill>
                  <a:schemeClr val="accent4">
                    <a:lumMod val="75000"/>
                  </a:schemeClr>
                </a:solidFill>
              </a:rPr>
              <a:t>هزینه های زیرساخت </a:t>
            </a:r>
            <a:r>
              <a:rPr lang="en-US" dirty="0" smtClean="0">
                <a:solidFill>
                  <a:schemeClr val="accent4">
                    <a:lumMod val="75000"/>
                  </a:schemeClr>
                </a:solidFill>
              </a:rPr>
              <a:t>IT </a:t>
            </a:r>
            <a:r>
              <a:rPr lang="fa-IR" dirty="0" smtClean="0">
                <a:solidFill>
                  <a:schemeClr val="accent4">
                    <a:lumMod val="75000"/>
                  </a:schemeClr>
                </a:solidFill>
              </a:rPr>
              <a:t> کمتر</a:t>
            </a:r>
          </a:p>
          <a:p>
            <a:r>
              <a:rPr lang="fa-IR" dirty="0" smtClean="0">
                <a:solidFill>
                  <a:schemeClr val="accent5">
                    <a:lumMod val="75000"/>
                  </a:schemeClr>
                </a:solidFill>
              </a:rPr>
              <a:t>موضوعات نگهداری کمتر</a:t>
            </a:r>
          </a:p>
          <a:p>
            <a:r>
              <a:rPr lang="fa-IR" dirty="0" smtClean="0">
                <a:solidFill>
                  <a:schemeClr val="accent6">
                    <a:lumMod val="50000"/>
                  </a:schemeClr>
                </a:solidFill>
              </a:rPr>
              <a:t>هزینه های نرم افزار کمتر</a:t>
            </a:r>
          </a:p>
          <a:p>
            <a:r>
              <a:rPr lang="fa-IR" dirty="0" smtClean="0">
                <a:solidFill>
                  <a:srgbClr val="0070C0"/>
                </a:solidFill>
              </a:rPr>
              <a:t>به روز رسانی فوری نرم افزار</a:t>
            </a:r>
          </a:p>
          <a:p>
            <a:r>
              <a:rPr lang="fa-IR" dirty="0" smtClean="0">
                <a:solidFill>
                  <a:schemeClr val="tx1">
                    <a:lumMod val="65000"/>
                    <a:lumOff val="35000"/>
                  </a:schemeClr>
                </a:solidFill>
              </a:rPr>
              <a:t>امنیت داده بیشتر</a:t>
            </a:r>
          </a:p>
          <a:p>
            <a:r>
              <a:rPr lang="fa-IR" dirty="0" smtClean="0">
                <a:solidFill>
                  <a:schemeClr val="accent5"/>
                </a:solidFill>
              </a:rPr>
              <a:t>کار گروهی آسانتر</a:t>
            </a:r>
          </a:p>
          <a:p>
            <a:endParaRPr lang="fa-IR" dirty="0"/>
          </a:p>
        </p:txBody>
      </p:sp>
      <p:sp>
        <p:nvSpPr>
          <p:cNvPr id="4"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Cloud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Cumputing</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Amirkabir</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University”Publication</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M.k.Akbari</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/M.S.Javan1389</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5023" y="817583"/>
            <a:ext cx="6965245" cy="477818"/>
          </a:xfrm>
        </p:spPr>
        <p:txBody>
          <a:bodyPr>
            <a:noAutofit/>
          </a:bodyPr>
          <a:lstStyle/>
          <a:p>
            <a:r>
              <a:rPr lang="fa-IR" sz="2800" dirty="0" smtClean="0"/>
              <a:t>معایب رایانش ابری </a:t>
            </a:r>
            <a:endParaRPr lang="fa-IR" sz="2800" dirty="0"/>
          </a:p>
        </p:txBody>
      </p:sp>
      <p:sp>
        <p:nvSpPr>
          <p:cNvPr id="5" name="Content Placeholder 2"/>
          <p:cNvSpPr>
            <a:spLocks noGrp="1"/>
          </p:cNvSpPr>
          <p:nvPr>
            <p:ph idx="1"/>
          </p:nvPr>
        </p:nvSpPr>
        <p:spPr>
          <a:xfrm>
            <a:off x="1066800" y="1371600"/>
            <a:ext cx="7010400" cy="4351469"/>
          </a:xfrm>
        </p:spPr>
        <p:txBody>
          <a:bodyPr/>
          <a:lstStyle/>
          <a:p>
            <a:r>
              <a:rPr lang="fa-IR" dirty="0" smtClean="0">
                <a:solidFill>
                  <a:schemeClr val="bg2">
                    <a:lumMod val="25000"/>
                  </a:schemeClr>
                </a:solidFill>
              </a:rPr>
              <a:t>نیاز به اتصال اینترنتی دائم</a:t>
            </a:r>
          </a:p>
          <a:p>
            <a:r>
              <a:rPr lang="fa-IR" dirty="0" smtClean="0">
                <a:solidFill>
                  <a:schemeClr val="accent2">
                    <a:lumMod val="75000"/>
                  </a:schemeClr>
                </a:solidFill>
              </a:rPr>
              <a:t>با اتصا لات با سرعت پایین به خوبی کار نمی کند</a:t>
            </a:r>
          </a:p>
          <a:p>
            <a:r>
              <a:rPr lang="fa-IR" dirty="0" smtClean="0">
                <a:solidFill>
                  <a:schemeClr val="accent6">
                    <a:lumMod val="75000"/>
                  </a:schemeClr>
                </a:solidFill>
              </a:rPr>
              <a:t>ویژگی ها ممکن است محدود باشد</a:t>
            </a:r>
          </a:p>
          <a:p>
            <a:r>
              <a:rPr lang="fa-IR" dirty="0" smtClean="0">
                <a:solidFill>
                  <a:schemeClr val="accent1">
                    <a:lumMod val="50000"/>
                  </a:schemeClr>
                </a:solidFill>
              </a:rPr>
              <a:t>داده های ذخیره شده ممکن است امن نباشند</a:t>
            </a:r>
            <a:endParaRPr lang="fa-IR" dirty="0">
              <a:solidFill>
                <a:schemeClr val="accent1">
                  <a:lumMod val="50000"/>
                </a:schemeClr>
              </a:solidFill>
            </a:endParaRPr>
          </a:p>
        </p:txBody>
      </p:sp>
      <p:sp>
        <p:nvSpPr>
          <p:cNvPr id="6"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Cloud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Cumputing</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Amirkabir</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University”Publication</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M.k.Akbari</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/M.S.Javan1389</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36020" y="836713"/>
            <a:ext cx="6965245" cy="576064"/>
          </a:xfrm>
          <a:prstGeom prst="rect">
            <a:avLst/>
          </a:prstGeom>
        </p:spPr>
        <p:txBody>
          <a:bodyPr vert="horz" lIns="91440" tIns="45720" rIns="91440" bIns="45720" rtlCol="0" anchor="ctr">
            <a:normAutofit fontScale="92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B Nazanin" pitchFamily="2" charset="-78"/>
              </a:rPr>
              <a:t>    تاریخچه رایانش ابری : دهه 1960</a:t>
            </a:r>
            <a:endParaRPr lang="fa-I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B Nazanin" pitchFamily="2" charset="-78"/>
            </a:endParaRPr>
          </a:p>
        </p:txBody>
      </p:sp>
      <p:sp>
        <p:nvSpPr>
          <p:cNvPr id="6"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https://wiki.vcenter.ir </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Content Placeholder 6"/>
          <p:cNvSpPr>
            <a:spLocks noGrp="1"/>
          </p:cNvSpPr>
          <p:nvPr>
            <p:ph idx="1"/>
          </p:nvPr>
        </p:nvSpPr>
        <p:spPr>
          <a:xfrm>
            <a:off x="990600" y="1600200"/>
            <a:ext cx="7162800" cy="4351469"/>
          </a:xfrm>
        </p:spPr>
        <p:txBody>
          <a:bodyPr/>
          <a:lstStyle/>
          <a:p>
            <a:r>
              <a:rPr lang="fa-IR" dirty="0" smtClean="0">
                <a:cs typeface="Nazanin" pitchFamily="2" charset="-78"/>
              </a:rPr>
              <a:t>پیدایش مفهوم </a:t>
            </a:r>
            <a:r>
              <a:rPr lang="fa-IR" b="1" dirty="0" smtClean="0">
                <a:cs typeface="Nazanin" pitchFamily="2" charset="-78"/>
              </a:rPr>
              <a:t>رایانش ابری</a:t>
            </a:r>
            <a:r>
              <a:rPr lang="fa-IR" dirty="0" smtClean="0">
                <a:cs typeface="Nazanin" pitchFamily="2" charset="-78"/>
              </a:rPr>
              <a:t> به دهه </a:t>
            </a:r>
            <a:r>
              <a:rPr lang="fa-IR" b="1" dirty="0" smtClean="0">
                <a:cs typeface="Nazanin" pitchFamily="2" charset="-78"/>
              </a:rPr>
              <a:t>1960</a:t>
            </a:r>
            <a:r>
              <a:rPr lang="fa-IR" dirty="0" smtClean="0">
                <a:cs typeface="Nazanin" pitchFamily="2" charset="-78"/>
              </a:rPr>
              <a:t> میلادی باز می گردد. در آن زمان پروفسور </a:t>
            </a:r>
            <a:r>
              <a:rPr lang="fa-IR" b="1" dirty="0" smtClean="0">
                <a:solidFill>
                  <a:srgbClr val="0070C0"/>
                </a:solidFill>
                <a:cs typeface="Nazanin" pitchFamily="2" charset="-78"/>
              </a:rPr>
              <a:t>جان مک کارتی</a:t>
            </a:r>
            <a:r>
              <a:rPr lang="fa-IR" dirty="0" smtClean="0">
                <a:cs typeface="Nazanin" pitchFamily="2" charset="-78"/>
              </a:rPr>
              <a:t> که یکی از بنیان گذاران هوش مصنوعی است ، اظهار داشت ” </a:t>
            </a:r>
            <a:r>
              <a:rPr lang="fa-IR" b="1" dirty="0" smtClean="0">
                <a:solidFill>
                  <a:srgbClr val="0070C0"/>
                </a:solidFill>
                <a:cs typeface="Nazanin" pitchFamily="2" charset="-78"/>
              </a:rPr>
              <a:t>رایانش ابری روزی به عنوان یک صنایع همگانی سازماندهی خواهد شد</a:t>
            </a:r>
            <a:r>
              <a:rPr lang="fa-IR" b="1" dirty="0" smtClean="0">
                <a:cs typeface="Nazanin" pitchFamily="2" charset="-78"/>
              </a:rPr>
              <a:t> </a:t>
            </a:r>
            <a:r>
              <a:rPr lang="fa-IR" dirty="0" smtClean="0">
                <a:cs typeface="Nazanin" pitchFamily="2" charset="-78"/>
              </a:rPr>
              <a:t>”</a:t>
            </a:r>
          </a:p>
          <a:p>
            <a:endParaRPr lang="fa-IR" dirty="0" smtClean="0">
              <a:cs typeface="Nazanin" pitchFamily="2" charset="-78"/>
            </a:endParaRPr>
          </a:p>
          <a:p>
            <a:r>
              <a:rPr lang="fa-IR" dirty="0" smtClean="0">
                <a:cs typeface="Nazanin" pitchFamily="2" charset="-78"/>
              </a:rPr>
              <a:t>در ادامه در سال 1966 </a:t>
            </a:r>
            <a:r>
              <a:rPr lang="fa-IR" b="1" dirty="0" smtClean="0">
                <a:solidFill>
                  <a:srgbClr val="0070C0"/>
                </a:solidFill>
                <a:cs typeface="Nazanin" pitchFamily="2" charset="-78"/>
              </a:rPr>
              <a:t>پارک هیل داگلاس</a:t>
            </a:r>
            <a:r>
              <a:rPr lang="fa-IR" dirty="0" smtClean="0">
                <a:cs typeface="Nazanin" pitchFamily="2" charset="-78"/>
              </a:rPr>
              <a:t> در کتابی به عنوان ” </a:t>
            </a:r>
            <a:r>
              <a:rPr lang="fa-IR" b="1" dirty="0" smtClean="0">
                <a:solidFill>
                  <a:srgbClr val="0070C0"/>
                </a:solidFill>
                <a:cs typeface="Nazanin" pitchFamily="2" charset="-78"/>
              </a:rPr>
              <a:t>مشکل صنعت همگانی رایانه</a:t>
            </a:r>
            <a:r>
              <a:rPr lang="fa-IR" dirty="0" smtClean="0">
                <a:cs typeface="Nazanin" pitchFamily="2" charset="-78"/>
              </a:rPr>
              <a:t> “به مواردی مانند توهم دسترسی نا محدود ، تدارک الاستیک ، ارائه امکانات به صورت صنعت همگانی به صورت خصوصی و دولتی و انجمنی اشاره کرد.</a:t>
            </a:r>
          </a:p>
          <a:p>
            <a:endParaRPr lang="fa-IR" dirty="0"/>
          </a:p>
        </p:txBody>
      </p:sp>
    </p:spTree>
    <p:extLst>
      <p:ext uri="{BB962C8B-B14F-4D97-AF65-F5344CB8AC3E}">
        <p14:creationId xmlns="" xmlns:p14="http://schemas.microsoft.com/office/powerpoint/2010/main" val="1754771305"/>
      </p:ext>
    </p:extLst>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6965245" cy="685800"/>
          </a:xfrm>
        </p:spPr>
        <p:txBody>
          <a:bodyPr>
            <a:normAutofit/>
          </a:bodyPr>
          <a:lstStyle/>
          <a:p>
            <a:r>
              <a:rPr lang="en-US" sz="3600" dirty="0" smtClean="0">
                <a:latin typeface="Times New Roman" pitchFamily="18" charset="0"/>
                <a:cs typeface="Times New Roman" pitchFamily="18" charset="0"/>
              </a:rPr>
              <a:t>Cloud &amp; Other Technologies</a:t>
            </a:r>
            <a:endParaRPr lang="fa-IR" sz="3600" dirty="0">
              <a:latin typeface="Times New Roman" pitchFamily="18" charset="0"/>
              <a:cs typeface="Times New Roman" pitchFamily="18" charset="0"/>
            </a:endParaRPr>
          </a:p>
        </p:txBody>
      </p:sp>
      <p:pic>
        <p:nvPicPr>
          <p:cNvPr id="4" name="Content Placeholder 3" descr="Cloud-big data1.png"/>
          <p:cNvPicPr>
            <a:picLocks noGrp="1" noChangeAspect="1"/>
          </p:cNvPicPr>
          <p:nvPr>
            <p:ph idx="1"/>
          </p:nvPr>
        </p:nvPicPr>
        <p:blipFill>
          <a:blip r:embed="rId2"/>
          <a:stretch>
            <a:fillRect/>
          </a:stretch>
        </p:blipFill>
        <p:spPr>
          <a:xfrm>
            <a:off x="1143000" y="1447800"/>
            <a:ext cx="6781800" cy="3124200"/>
          </a:xfrm>
        </p:spPr>
      </p:pic>
      <p:sp>
        <p:nvSpPr>
          <p:cNvPr id="5" name="Title 1"/>
          <p:cNvSpPr txBox="1">
            <a:spLocks/>
          </p:cNvSpPr>
          <p:nvPr/>
        </p:nvSpPr>
        <p:spPr>
          <a:xfrm>
            <a:off x="1066800" y="4724400"/>
            <a:ext cx="6965245" cy="1447800"/>
          </a:xfrm>
          <a:prstGeom prst="rect">
            <a:avLst/>
          </a:prstGeom>
        </p:spPr>
        <p:txBody>
          <a:bodyPr vert="horz" lIns="91440" tIns="45720" rIns="91440" bIns="45720" rtlCol="0" anchor="ctr">
            <a:normAutofit fontScale="55000" lnSpcReduction="20000"/>
          </a:bodyPr>
          <a:lstStyle/>
          <a:p>
            <a:pPr lvl="0" algn="l">
              <a:spcBef>
                <a:spcPct val="0"/>
              </a:spcBef>
            </a:pPr>
            <a:r>
              <a:rPr lang="en-US" sz="2400" b="1" dirty="0" smtClean="0">
                <a:latin typeface="Times New Roman" pitchFamily="18" charset="0"/>
                <a:cs typeface="Times New Roman" pitchFamily="18" charset="0"/>
              </a:rPr>
              <a:t>CIOs should think seriously about deploying production-level Big Data projects in the public cloud when incorporating significant amounts of third-party data is involved. Perform a thorough cost-benefit analysis that takes into account the time and financial costs of identifying, integrating, and analyzing third-party data in both internal and cloud-based Big Data deployments. Do not, however, overlook the security and privacy implications of Big Data in the cloud and push cloud service providers to provide detailed accounts of security policies/capabilities in order to de-risk cloud deployments.</a:t>
            </a:r>
            <a:endParaRPr kumimoji="0" lang="fa-IR" sz="21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Title 1"/>
          <p:cNvSpPr txBox="1">
            <a:spLocks/>
          </p:cNvSpPr>
          <p:nvPr/>
        </p:nvSpPr>
        <p:spPr>
          <a:xfrm>
            <a:off x="457200" y="6281936"/>
            <a:ext cx="8305800"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http://wikibon.org/wiki/v/Weighing_the_Costs_and_Benefits_of_Big_Data_in_the_Cloud</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heel spokes="8"/>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ig data 2.png"/>
          <p:cNvPicPr>
            <a:picLocks noGrp="1" noChangeAspect="1"/>
          </p:cNvPicPr>
          <p:nvPr>
            <p:ph idx="1"/>
          </p:nvPr>
        </p:nvPicPr>
        <p:blipFill>
          <a:blip r:embed="rId2"/>
          <a:stretch>
            <a:fillRect/>
          </a:stretch>
        </p:blipFill>
        <p:spPr>
          <a:xfrm>
            <a:off x="1066800" y="1600200"/>
            <a:ext cx="7162800" cy="4038600"/>
          </a:xfrm>
        </p:spPr>
      </p:pic>
      <p:sp>
        <p:nvSpPr>
          <p:cNvPr id="4" name="Title 1"/>
          <p:cNvSpPr>
            <a:spLocks noGrp="1"/>
          </p:cNvSpPr>
          <p:nvPr>
            <p:ph type="title"/>
          </p:nvPr>
        </p:nvSpPr>
        <p:spPr>
          <a:xfrm>
            <a:off x="1143000" y="762000"/>
            <a:ext cx="6965245" cy="685800"/>
          </a:xfrm>
        </p:spPr>
        <p:txBody>
          <a:bodyPr>
            <a:normAutofit/>
          </a:bodyPr>
          <a:lstStyle/>
          <a:p>
            <a:r>
              <a:rPr lang="en-US" sz="3600" dirty="0" smtClean="0">
                <a:latin typeface="Times New Roman" pitchFamily="18" charset="0"/>
                <a:cs typeface="Times New Roman" pitchFamily="18" charset="0"/>
              </a:rPr>
              <a:t>Cloud &amp; Other Technologies</a:t>
            </a:r>
            <a:endParaRPr lang="fa-IR" sz="3600" dirty="0">
              <a:latin typeface="Times New Roman" pitchFamily="18" charset="0"/>
              <a:cs typeface="Times New Roman" pitchFamily="18" charset="0"/>
            </a:endParaRPr>
          </a:p>
        </p:txBody>
      </p:sp>
      <p:sp>
        <p:nvSpPr>
          <p:cNvPr id="6" name="Title 1"/>
          <p:cNvSpPr txBox="1">
            <a:spLocks/>
          </p:cNvSpPr>
          <p:nvPr/>
        </p:nvSpPr>
        <p:spPr>
          <a:xfrm>
            <a:off x="457200" y="6281936"/>
            <a:ext cx="8305800"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https://www.quora.com/Which-is-better-cloud-or-big-data</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check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rm Cloud 1.jpg"/>
          <p:cNvPicPr>
            <a:picLocks noGrp="1" noChangeAspect="1"/>
          </p:cNvPicPr>
          <p:nvPr>
            <p:ph idx="1"/>
          </p:nvPr>
        </p:nvPicPr>
        <p:blipFill>
          <a:blip r:embed="rId2"/>
          <a:stretch>
            <a:fillRect/>
          </a:stretch>
        </p:blipFill>
        <p:spPr>
          <a:xfrm>
            <a:off x="685800" y="1447801"/>
            <a:ext cx="7696200" cy="4876799"/>
          </a:xfrm>
        </p:spPr>
      </p:pic>
      <p:sp>
        <p:nvSpPr>
          <p:cNvPr id="4" name="Title 1"/>
          <p:cNvSpPr txBox="1">
            <a:spLocks/>
          </p:cNvSpPr>
          <p:nvPr/>
        </p:nvSpPr>
        <p:spPr>
          <a:xfrm>
            <a:off x="1143000" y="762000"/>
            <a:ext cx="6965245" cy="6858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Cloud &amp; Other Technologies</a:t>
            </a:r>
            <a:endParaRPr kumimoji="0" lang="fa-IR"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Title 1"/>
          <p:cNvSpPr txBox="1">
            <a:spLocks/>
          </p:cNvSpPr>
          <p:nvPr/>
        </p:nvSpPr>
        <p:spPr>
          <a:xfrm>
            <a:off x="457200" y="6281936"/>
            <a:ext cx="8305800"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https://smejoinup.com/blog/crm-on-premise-vs-crm-on-cloud/</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600200"/>
            <a:ext cx="6196405" cy="3603812"/>
          </a:xfrm>
        </p:spPr>
        <p:txBody>
          <a:bodyPr>
            <a:noAutofit/>
          </a:bodyPr>
          <a:lstStyle/>
          <a:p>
            <a:pPr algn="l">
              <a:buNone/>
            </a:pPr>
            <a:r>
              <a:rPr lang="en-US" sz="1800" dirty="0" smtClean="0">
                <a:latin typeface="Times New Roman" pitchFamily="18" charset="0"/>
                <a:cs typeface="Times New Roman" pitchFamily="18" charset="0"/>
              </a:rPr>
              <a:t>Both </a:t>
            </a:r>
            <a:r>
              <a:rPr lang="en-US" sz="1800" b="1" dirty="0" smtClean="0">
                <a:solidFill>
                  <a:srgbClr val="00B0F0"/>
                </a:solidFill>
                <a:latin typeface="Times New Roman" pitchFamily="18" charset="0"/>
                <a:cs typeface="Times New Roman" pitchFamily="18" charset="0"/>
              </a:rPr>
              <a:t>CRM on premise VS CRM on cloud</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have their own share of pros and cons. While on </a:t>
            </a:r>
            <a:r>
              <a:rPr lang="en-US" sz="1800" b="1" dirty="0" smtClean="0">
                <a:solidFill>
                  <a:srgbClr val="00B0F0"/>
                </a:solidFill>
                <a:latin typeface="Times New Roman" pitchFamily="18" charset="0"/>
                <a:cs typeface="Times New Roman" pitchFamily="18" charset="0"/>
              </a:rPr>
              <a:t>premises system</a:t>
            </a:r>
            <a:r>
              <a:rPr lang="en-US" sz="1800" dirty="0" smtClean="0">
                <a:latin typeface="Times New Roman" pitchFamily="18" charset="0"/>
                <a:cs typeface="Times New Roman" pitchFamily="18" charset="0"/>
              </a:rPr>
              <a:t> had been a preferred method till a few years back, it has slowly now made way for </a:t>
            </a:r>
            <a:r>
              <a:rPr lang="en-US" sz="1800" b="1" dirty="0" smtClean="0">
                <a:solidFill>
                  <a:srgbClr val="00B0F0"/>
                </a:solidFill>
                <a:latin typeface="Times New Roman" pitchFamily="18" charset="0"/>
                <a:cs typeface="Times New Roman" pitchFamily="18" charset="0"/>
              </a:rPr>
              <a:t>cloud CRM</a:t>
            </a:r>
            <a:r>
              <a:rPr lang="en-US" sz="1800" dirty="0" smtClean="0">
                <a:latin typeface="Times New Roman" pitchFamily="18" charset="0"/>
                <a:cs typeface="Times New Roman" pitchFamily="18" charset="0"/>
              </a:rPr>
              <a:t>. However, no decision about which one method to choose should be done rashly. It is wise to weigh all the positive and negative aspect of both to finally find out the </a:t>
            </a:r>
            <a:r>
              <a:rPr lang="en-US" sz="1800" dirty="0" smtClean="0">
                <a:latin typeface="Times New Roman" pitchFamily="18" charset="0"/>
                <a:cs typeface="Times New Roman" pitchFamily="18" charset="0"/>
              </a:rPr>
              <a:t>method </a:t>
            </a:r>
            <a:r>
              <a:rPr lang="en-US" sz="1800" dirty="0" smtClean="0">
                <a:latin typeface="Times New Roman" pitchFamily="18" charset="0"/>
                <a:cs typeface="Times New Roman" pitchFamily="18" charset="0"/>
              </a:rPr>
              <a:t>which would suit your requirement the most.</a:t>
            </a:r>
          </a:p>
          <a:p>
            <a:pPr algn="l">
              <a:buNone/>
            </a:pPr>
            <a:endParaRPr lang="en-US" sz="1800" dirty="0" smtClean="0">
              <a:latin typeface="Times New Roman" pitchFamily="18" charset="0"/>
              <a:cs typeface="Times New Roman" pitchFamily="18" charset="0"/>
            </a:endParaRPr>
          </a:p>
          <a:p>
            <a:pPr algn="l">
              <a:buNone/>
            </a:pPr>
            <a:r>
              <a:rPr lang="en-US" sz="1800" dirty="0" smtClean="0">
                <a:latin typeface="Times New Roman" pitchFamily="18" charset="0"/>
                <a:cs typeface="Times New Roman" pitchFamily="18" charset="0"/>
              </a:rPr>
              <a:t>Consult </a:t>
            </a:r>
            <a:r>
              <a:rPr lang="en-US" sz="1800" dirty="0" smtClean="0">
                <a:latin typeface="Times New Roman" pitchFamily="18" charset="0"/>
                <a:cs typeface="Times New Roman" pitchFamily="18" charset="0"/>
              </a:rPr>
              <a:t>a CRM service provider who can make you understand the implications of handling your </a:t>
            </a:r>
            <a:r>
              <a:rPr lang="en-US" sz="1800" b="1" dirty="0" smtClean="0">
                <a:solidFill>
                  <a:srgbClr val="00B0F0"/>
                </a:solidFill>
                <a:latin typeface="Times New Roman" pitchFamily="18" charset="0"/>
                <a:cs typeface="Times New Roman" pitchFamily="18" charset="0"/>
              </a:rPr>
              <a:t>customer database software</a:t>
            </a:r>
            <a:r>
              <a:rPr lang="en-US" sz="1800" dirty="0" smtClean="0">
                <a:latin typeface="Times New Roman" pitchFamily="18" charset="0"/>
                <a:cs typeface="Times New Roman" pitchFamily="18" charset="0"/>
              </a:rPr>
              <a:t> through any of these methods.  A hybrid solution involving the best facets of both of them can also be the method that you are looking for. Try to discuss this with your service provider to know how to make your CRM work in the best manner for you.</a:t>
            </a:r>
          </a:p>
          <a:p>
            <a:pPr algn="l">
              <a:buNone/>
            </a:pPr>
            <a:endParaRPr lang="fa-IR" sz="1800" dirty="0">
              <a:latin typeface="Times New Roman" pitchFamily="18" charset="0"/>
              <a:cs typeface="Times New Roman" pitchFamily="18" charset="0"/>
            </a:endParaRPr>
          </a:p>
        </p:txBody>
      </p:sp>
      <p:sp>
        <p:nvSpPr>
          <p:cNvPr id="4" name="Title 1"/>
          <p:cNvSpPr txBox="1">
            <a:spLocks/>
          </p:cNvSpPr>
          <p:nvPr/>
        </p:nvSpPr>
        <p:spPr>
          <a:xfrm>
            <a:off x="1143000" y="762000"/>
            <a:ext cx="6965245" cy="6858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Cloud &amp; Other Technologies</a:t>
            </a:r>
            <a:endParaRPr kumimoji="0" lang="fa-IR"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Title 1"/>
          <p:cNvSpPr txBox="1">
            <a:spLocks/>
          </p:cNvSpPr>
          <p:nvPr/>
        </p:nvSpPr>
        <p:spPr>
          <a:xfrm>
            <a:off x="457200" y="6281936"/>
            <a:ext cx="8305800"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https://smejoinup.com/blog/crm-on-premise-vs-crm-on-cloud/</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429000"/>
            <a:ext cx="6934200" cy="2514601"/>
          </a:xfrm>
        </p:spPr>
        <p:txBody>
          <a:bodyPr>
            <a:normAutofit/>
          </a:bodyPr>
          <a:lstStyle/>
          <a:p>
            <a:pPr marL="457200" indent="-457200" algn="l">
              <a:buNone/>
            </a:pPr>
            <a:r>
              <a:rPr lang="fa-IR" dirty="0" smtClean="0">
                <a:latin typeface="Times New Roman" pitchFamily="18" charset="0"/>
                <a:cs typeface="Times New Roman" pitchFamily="18" charset="0"/>
              </a:rPr>
              <a:t> </a:t>
            </a:r>
            <a:r>
              <a:rPr lang="en-US" dirty="0" smtClean="0">
                <a:solidFill>
                  <a:srgbClr val="00B0F0"/>
                </a:solidFill>
                <a:latin typeface="Times New Roman" pitchFamily="18" charset="0"/>
                <a:cs typeface="Times New Roman" pitchFamily="18" charset="0"/>
              </a:rPr>
              <a:t>1. </a:t>
            </a:r>
            <a:r>
              <a:rPr lang="en-US" dirty="0" smtClean="0">
                <a:latin typeface="Times New Roman" pitchFamily="18" charset="0"/>
                <a:cs typeface="Times New Roman" pitchFamily="18" charset="0"/>
              </a:rPr>
              <a:t>Multi rent</a:t>
            </a:r>
          </a:p>
          <a:p>
            <a:pPr marL="457200" indent="-457200" algn="l">
              <a:buNone/>
            </a:pPr>
            <a:r>
              <a:rPr lang="en-US" dirty="0" smtClean="0">
                <a:solidFill>
                  <a:srgbClr val="00B0F0"/>
                </a:solidFill>
                <a:latin typeface="Times New Roman" pitchFamily="18" charset="0"/>
                <a:cs typeface="Times New Roman" pitchFamily="18" charset="0"/>
              </a:rPr>
              <a:t>2. </a:t>
            </a:r>
            <a:r>
              <a:rPr lang="en-US" dirty="0" smtClean="0">
                <a:latin typeface="Times New Roman" pitchFamily="18" charset="0"/>
                <a:cs typeface="Times New Roman" pitchFamily="18" charset="0"/>
              </a:rPr>
              <a:t>Automatic updates and </a:t>
            </a:r>
            <a:r>
              <a:rPr lang="en-US" dirty="0" smtClean="0">
                <a:latin typeface="Times New Roman" pitchFamily="18" charset="0"/>
                <a:cs typeface="Times New Roman" pitchFamily="18" charset="0"/>
              </a:rPr>
              <a:t>customizations</a:t>
            </a:r>
          </a:p>
          <a:p>
            <a:pPr marL="457200" indent="-457200" algn="l">
              <a:buNone/>
            </a:pPr>
            <a:r>
              <a:rPr lang="en-US" dirty="0" smtClean="0">
                <a:solidFill>
                  <a:srgbClr val="00B0F0"/>
                </a:solidFill>
                <a:latin typeface="Times New Roman" pitchFamily="18" charset="0"/>
                <a:cs typeface="Times New Roman" pitchFamily="18" charset="0"/>
              </a:rPr>
              <a:t>3</a:t>
            </a:r>
            <a:r>
              <a:rPr lang="en-US" dirty="0" smtClean="0">
                <a:solidFill>
                  <a:srgbClr val="00B0F0"/>
                </a:solidFill>
                <a:latin typeface="Times New Roman" pitchFamily="18" charset="0"/>
                <a:cs typeface="Times New Roman" pitchFamily="18" charset="0"/>
              </a:rPr>
              <a:t>. </a:t>
            </a:r>
            <a:r>
              <a:rPr lang="en-US" dirty="0" smtClean="0">
                <a:latin typeface="Times New Roman" pitchFamily="18" charset="0"/>
                <a:cs typeface="Times New Roman" pitchFamily="18" charset="0"/>
              </a:rPr>
              <a:t>Sellers </a:t>
            </a:r>
            <a:r>
              <a:rPr lang="en-US" dirty="0" smtClean="0">
                <a:latin typeface="Times New Roman" pitchFamily="18" charset="0"/>
                <a:cs typeface="Times New Roman" pitchFamily="18" charset="0"/>
              </a:rPr>
              <a:t>Feasibility</a:t>
            </a:r>
          </a:p>
          <a:p>
            <a:pPr marL="457200" indent="-457200" algn="l">
              <a:buNone/>
            </a:pPr>
            <a:r>
              <a:rPr lang="en-US" dirty="0" smtClean="0">
                <a:solidFill>
                  <a:srgbClr val="00B0F0"/>
                </a:solidFill>
                <a:latin typeface="Times New Roman" pitchFamily="18" charset="0"/>
                <a:cs typeface="Times New Roman" pitchFamily="18" charset="0"/>
              </a:rPr>
              <a:t>4. </a:t>
            </a:r>
            <a:r>
              <a:rPr lang="en-US" dirty="0" smtClean="0">
                <a:latin typeface="Times New Roman" pitchFamily="18" charset="0"/>
                <a:cs typeface="Times New Roman" pitchFamily="18" charset="0"/>
              </a:rPr>
              <a:t>Proven track </a:t>
            </a:r>
            <a:r>
              <a:rPr lang="en-US" dirty="0" smtClean="0">
                <a:latin typeface="Times New Roman" pitchFamily="18" charset="0"/>
                <a:cs typeface="Times New Roman" pitchFamily="18" charset="0"/>
              </a:rPr>
              <a:t>record</a:t>
            </a:r>
          </a:p>
          <a:p>
            <a:pPr algn="l">
              <a:buNone/>
            </a:pPr>
            <a:r>
              <a:rPr lang="en-US" dirty="0" smtClean="0">
                <a:solidFill>
                  <a:srgbClr val="00B0F0"/>
                </a:solidFill>
                <a:latin typeface="Times New Roman" pitchFamily="18" charset="0"/>
                <a:cs typeface="Times New Roman" pitchFamily="18" charset="0"/>
              </a:rPr>
              <a:t>5. </a:t>
            </a:r>
            <a:r>
              <a:rPr lang="en-US" dirty="0" smtClean="0">
                <a:latin typeface="Times New Roman" pitchFamily="18" charset="0"/>
                <a:cs typeface="Times New Roman" pitchFamily="18" charset="0"/>
              </a:rPr>
              <a:t>Frequent backups and disaster </a:t>
            </a:r>
            <a:r>
              <a:rPr lang="en-US" dirty="0" smtClean="0">
                <a:latin typeface="Times New Roman" pitchFamily="18" charset="0"/>
                <a:cs typeface="Times New Roman" pitchFamily="18" charset="0"/>
              </a:rPr>
              <a:t>recovery capabilities</a:t>
            </a:r>
            <a:endParaRPr lang="en-US" dirty="0" smtClean="0">
              <a:latin typeface="Times New Roman" pitchFamily="18" charset="0"/>
              <a:cs typeface="Times New Roman" pitchFamily="18" charset="0"/>
            </a:endParaRPr>
          </a:p>
          <a:p>
            <a:pPr marL="457200" indent="-457200" algn="l">
              <a:buNone/>
            </a:pPr>
            <a:endParaRPr lang="fa-IR" dirty="0">
              <a:latin typeface="Times New Roman" pitchFamily="18" charset="0"/>
              <a:cs typeface="Times New Roman" pitchFamily="18" charset="0"/>
            </a:endParaRPr>
          </a:p>
        </p:txBody>
      </p:sp>
      <p:sp>
        <p:nvSpPr>
          <p:cNvPr id="4" name="Title 1"/>
          <p:cNvSpPr txBox="1">
            <a:spLocks/>
          </p:cNvSpPr>
          <p:nvPr/>
        </p:nvSpPr>
        <p:spPr>
          <a:xfrm>
            <a:off x="1143000" y="762000"/>
            <a:ext cx="6965245" cy="6858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Cloud &amp; Other Technologies</a:t>
            </a:r>
            <a:endParaRPr kumimoji="0" lang="fa-IR"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5" name="Picture 4" descr="ERp Cliud 1.jpg"/>
          <p:cNvPicPr>
            <a:picLocks noChangeAspect="1"/>
          </p:cNvPicPr>
          <p:nvPr/>
        </p:nvPicPr>
        <p:blipFill>
          <a:blip r:embed="rId2"/>
          <a:stretch>
            <a:fillRect/>
          </a:stretch>
        </p:blipFill>
        <p:spPr>
          <a:xfrm>
            <a:off x="1295400" y="1600200"/>
            <a:ext cx="6629400" cy="1676400"/>
          </a:xfrm>
          <a:prstGeom prst="rect">
            <a:avLst/>
          </a:prstGeom>
        </p:spPr>
      </p:pic>
      <p:sp>
        <p:nvSpPr>
          <p:cNvPr id="6" name="Title 1"/>
          <p:cNvSpPr txBox="1">
            <a:spLocks/>
          </p:cNvSpPr>
          <p:nvPr/>
        </p:nvSpPr>
        <p:spPr>
          <a:xfrm>
            <a:off x="457200" y="6281936"/>
            <a:ext cx="8305800"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http://</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www.smartstrategyonline.com/site/smart-blog/126-what-is-a-cloud-based-erp.html</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loud ERP 2.jpg"/>
          <p:cNvPicPr>
            <a:picLocks noGrp="1" noChangeAspect="1"/>
          </p:cNvPicPr>
          <p:nvPr>
            <p:ph idx="1"/>
          </p:nvPr>
        </p:nvPicPr>
        <p:blipFill>
          <a:blip r:embed="rId2"/>
          <a:stretch>
            <a:fillRect/>
          </a:stretch>
        </p:blipFill>
        <p:spPr>
          <a:xfrm>
            <a:off x="914400" y="1447800"/>
            <a:ext cx="7391400" cy="4800599"/>
          </a:xfrm>
        </p:spPr>
      </p:pic>
      <p:sp>
        <p:nvSpPr>
          <p:cNvPr id="4" name="Title 1"/>
          <p:cNvSpPr txBox="1">
            <a:spLocks/>
          </p:cNvSpPr>
          <p:nvPr/>
        </p:nvSpPr>
        <p:spPr>
          <a:xfrm>
            <a:off x="1143000" y="762000"/>
            <a:ext cx="6965245" cy="685800"/>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Cloud &amp; Other Technologies</a:t>
            </a:r>
            <a:endParaRPr kumimoji="0" lang="fa-IR"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Title 1"/>
          <p:cNvSpPr txBox="1">
            <a:spLocks/>
          </p:cNvSpPr>
          <p:nvPr/>
        </p:nvSpPr>
        <p:spPr>
          <a:xfrm>
            <a:off x="457200" y="6281936"/>
            <a:ext cx="8305800"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http://</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www.smartstrategyonline.com/site/smart-blog/126-what-is-a-cloud-based-erp.html</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649" y="1"/>
            <a:ext cx="9144000" cy="2132855"/>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2132856"/>
            <a:ext cx="9144000" cy="2376264"/>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507" y="4509120"/>
            <a:ext cx="9144000" cy="2320749"/>
          </a:xfrm>
          <a:prstGeom prst="rect">
            <a:avLst/>
          </a:prstGeom>
        </p:spPr>
      </p:pic>
    </p:spTree>
    <p:extLst>
      <p:ext uri="{BB962C8B-B14F-4D97-AF65-F5344CB8AC3E}">
        <p14:creationId xmlns="" xmlns:p14="http://schemas.microsoft.com/office/powerpoint/2010/main" val="4151150917"/>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https://wiki.vcenter.ir</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itle 1"/>
          <p:cNvSpPr txBox="1">
            <a:spLocks/>
          </p:cNvSpPr>
          <p:nvPr/>
        </p:nvSpPr>
        <p:spPr>
          <a:xfrm>
            <a:off x="1236020" y="836713"/>
            <a:ext cx="6965245" cy="576064"/>
          </a:xfrm>
          <a:prstGeom prst="rect">
            <a:avLst/>
          </a:prstGeom>
        </p:spPr>
        <p:txBody>
          <a:bodyPr vert="horz" lIns="91440" tIns="45720" rIns="91440" bIns="45720" rtlCol="0" anchor="ctr">
            <a:normAutofit fontScale="92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B Nazanin" pitchFamily="2" charset="-78"/>
              </a:rPr>
              <a:t>تاریخچه رایانش ابری : دهه 1970</a:t>
            </a:r>
            <a:endParaRPr lang="fa-I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B Nazanin" pitchFamily="2" charset="-78"/>
            </a:endParaRPr>
          </a:p>
        </p:txBody>
      </p:sp>
      <p:sp>
        <p:nvSpPr>
          <p:cNvPr id="11" name="Content Placeholder 6"/>
          <p:cNvSpPr>
            <a:spLocks noGrp="1"/>
          </p:cNvSpPr>
          <p:nvPr>
            <p:ph idx="1"/>
          </p:nvPr>
        </p:nvSpPr>
        <p:spPr>
          <a:xfrm>
            <a:off x="990600" y="1600200"/>
            <a:ext cx="7162800" cy="4351469"/>
          </a:xfrm>
        </p:spPr>
        <p:txBody>
          <a:bodyPr/>
          <a:lstStyle/>
          <a:p>
            <a:r>
              <a:rPr lang="fa-IR" dirty="0" smtClean="0">
                <a:cs typeface="Nazanin" pitchFamily="2" charset="-78"/>
              </a:rPr>
              <a:t>در این دهه نرم افزار های مجازی سازی مانند </a:t>
            </a:r>
            <a:r>
              <a:rPr lang="en-US" dirty="0" smtClean="0">
                <a:cs typeface="Nazanin" pitchFamily="2" charset="-78"/>
              </a:rPr>
              <a:t> </a:t>
            </a:r>
            <a:r>
              <a:rPr lang="en-US" dirty="0" smtClean="0">
                <a:solidFill>
                  <a:srgbClr val="0070C0"/>
                </a:solidFill>
                <a:cs typeface="Nazanin" pitchFamily="2" charset="-78"/>
              </a:rPr>
              <a:t>VMware</a:t>
            </a:r>
            <a:r>
              <a:rPr lang="en-US" dirty="0" smtClean="0">
                <a:cs typeface="Nazanin" pitchFamily="2" charset="-78"/>
              </a:rPr>
              <a:t> </a:t>
            </a:r>
            <a:r>
              <a:rPr lang="fa-IR" dirty="0" smtClean="0">
                <a:cs typeface="Nazanin" pitchFamily="2" charset="-78"/>
              </a:rPr>
              <a:t>معرفی شدند و توانستند چندین سیستم عامل را در یک سیستم عامل میزبان قرار داده و هر یک به صورت جداگانه سرویس دهی کنند.</a:t>
            </a:r>
            <a:endParaRPr lang="fa-IR" dirty="0">
              <a:cs typeface="Nazanin" pitchFamily="2" charset="-78"/>
            </a:endParaRPr>
          </a:p>
        </p:txBody>
      </p:sp>
      <p:pic>
        <p:nvPicPr>
          <p:cNvPr id="12" name="Picture 11" descr="download.jpg"/>
          <p:cNvPicPr>
            <a:picLocks noChangeAspect="1"/>
          </p:cNvPicPr>
          <p:nvPr/>
        </p:nvPicPr>
        <p:blipFill>
          <a:blip r:embed="rId2"/>
          <a:stretch>
            <a:fillRect/>
          </a:stretch>
        </p:blipFill>
        <p:spPr>
          <a:xfrm>
            <a:off x="1676400" y="3200400"/>
            <a:ext cx="5791200" cy="2472690"/>
          </a:xfrm>
          <a:prstGeom prst="rect">
            <a:avLst/>
          </a:prstGeom>
        </p:spPr>
      </p:pic>
    </p:spTree>
    <p:extLst>
      <p:ext uri="{BB962C8B-B14F-4D97-AF65-F5344CB8AC3E}">
        <p14:creationId xmlns="" xmlns:p14="http://schemas.microsoft.com/office/powerpoint/2010/main" val="1879155544"/>
      </p:ext>
    </p:extLst>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https://wiki.vcenter.ir  </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itle 1"/>
          <p:cNvSpPr txBox="1">
            <a:spLocks/>
          </p:cNvSpPr>
          <p:nvPr/>
        </p:nvSpPr>
        <p:spPr>
          <a:xfrm>
            <a:off x="1236020" y="836713"/>
            <a:ext cx="6965245" cy="576064"/>
          </a:xfrm>
          <a:prstGeom prst="rect">
            <a:avLst/>
          </a:prstGeom>
        </p:spPr>
        <p:txBody>
          <a:bodyPr vert="horz" lIns="91440" tIns="45720" rIns="91440" bIns="45720" rtlCol="0" anchor="ctr">
            <a:normAutofit fontScale="92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B Nazanin" pitchFamily="2" charset="-78"/>
              </a:rPr>
              <a:t>تاریخچه رایانش ابری : دهه 1990</a:t>
            </a:r>
            <a:endParaRPr lang="fa-I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B Nazanin" pitchFamily="2" charset="-78"/>
            </a:endParaRPr>
          </a:p>
        </p:txBody>
      </p:sp>
      <p:sp>
        <p:nvSpPr>
          <p:cNvPr id="6" name="Content Placeholder 6"/>
          <p:cNvSpPr>
            <a:spLocks noGrp="1"/>
          </p:cNvSpPr>
          <p:nvPr>
            <p:ph idx="1"/>
          </p:nvPr>
        </p:nvSpPr>
        <p:spPr>
          <a:xfrm>
            <a:off x="990600" y="1600200"/>
            <a:ext cx="7162800" cy="4351469"/>
          </a:xfrm>
        </p:spPr>
        <p:txBody>
          <a:bodyPr>
            <a:normAutofit/>
          </a:bodyPr>
          <a:lstStyle/>
          <a:p>
            <a:r>
              <a:rPr lang="fa-IR" dirty="0" smtClean="0">
                <a:cs typeface="Nazanin" pitchFamily="2" charset="-78"/>
              </a:rPr>
              <a:t>اولین تعریف شناخته شده از رایانش ابری در سال 1997 توسط پروفسور </a:t>
            </a:r>
            <a:r>
              <a:rPr lang="fa-IR" dirty="0" smtClean="0">
                <a:solidFill>
                  <a:srgbClr val="0070C0"/>
                </a:solidFill>
                <a:cs typeface="Nazanin" pitchFamily="2" charset="-78"/>
              </a:rPr>
              <a:t>رامناث چلاپا </a:t>
            </a:r>
            <a:r>
              <a:rPr lang="en-US" dirty="0" smtClean="0">
                <a:solidFill>
                  <a:srgbClr val="0070C0"/>
                </a:solidFill>
                <a:cs typeface="Nazanin" pitchFamily="2" charset="-78"/>
              </a:rPr>
              <a:t> </a:t>
            </a:r>
            <a:r>
              <a:rPr lang="fa-IR" dirty="0" smtClean="0">
                <a:cs typeface="Nazanin" pitchFamily="2" charset="-78"/>
              </a:rPr>
              <a:t>در دالاس صورت پذیرفت. وی در سخنرانی خود گفت : ” یک نمونه محاسباتی در جایی که حداکثر توان محاسباتی قرار دارند بزودی از مرزهای اقتصادی گذشته و به تنهایی قادر به محاسبات نخواهند بود و باید از محدودیت های فنی گذر کرد. ”</a:t>
            </a:r>
          </a:p>
          <a:p>
            <a:endParaRPr lang="fa-IR" dirty="0" smtClean="0">
              <a:cs typeface="Nazanin" pitchFamily="2" charset="-78"/>
            </a:endParaRPr>
          </a:p>
          <a:p>
            <a:r>
              <a:rPr lang="fa-IR" dirty="0" smtClean="0">
                <a:cs typeface="Nazanin" pitchFamily="2" charset="-78"/>
              </a:rPr>
              <a:t>در اواخر دهه 1990 شرکتی به نام </a:t>
            </a:r>
            <a:r>
              <a:rPr lang="en-US" dirty="0" smtClean="0">
                <a:cs typeface="Nazanin" pitchFamily="2" charset="-78"/>
              </a:rPr>
              <a:t> </a:t>
            </a:r>
            <a:r>
              <a:rPr lang="en-US" dirty="0" smtClean="0">
                <a:solidFill>
                  <a:srgbClr val="0070C0"/>
                </a:solidFill>
              </a:rPr>
              <a:t>Salesforce.com</a:t>
            </a:r>
            <a:r>
              <a:rPr lang="en-US" dirty="0" smtClean="0">
                <a:cs typeface="Nazanin" pitchFamily="2" charset="-78"/>
              </a:rPr>
              <a:t> </a:t>
            </a:r>
            <a:r>
              <a:rPr lang="fa-IR" dirty="0" smtClean="0">
                <a:cs typeface="Nazanin" pitchFamily="2" charset="-78"/>
              </a:rPr>
              <a:t>شروع به فعالیت کرد و حوزه فعالیت آن ، تبدیل اپلیکشین های جامع و کاربردی سازمان ها به صورت وب بود . فعالیت این شرکت شروعی بود تا سازمان ها بتوانند محوریت فعالیت خود را توسط یک نرم افزار و به صورت یکپارچه بر روی یک بستر ( اینترنت ) انجام دهند.</a:t>
            </a:r>
            <a:endParaRPr lang="fa-IR" dirty="0">
              <a:cs typeface="Nazanin" pitchFamily="2" charset="-78"/>
            </a:endParaRPr>
          </a:p>
        </p:txBody>
      </p:sp>
    </p:spTree>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https://wiki.vcenter.ir</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itle 1"/>
          <p:cNvSpPr txBox="1">
            <a:spLocks/>
          </p:cNvSpPr>
          <p:nvPr/>
        </p:nvSpPr>
        <p:spPr>
          <a:xfrm>
            <a:off x="1236020" y="836713"/>
            <a:ext cx="6965245" cy="576064"/>
          </a:xfrm>
          <a:prstGeom prst="rect">
            <a:avLst/>
          </a:prstGeom>
        </p:spPr>
        <p:txBody>
          <a:bodyPr vert="horz" lIns="91440" tIns="45720" rIns="91440" bIns="45720" rtlCol="0" anchor="ctr">
            <a:normAutofit fontScale="92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B Nazanin" pitchFamily="2" charset="-78"/>
              </a:rPr>
              <a:t>تاریخچه رایانش ابری : دهه 2000</a:t>
            </a:r>
            <a:endParaRPr lang="fa-I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B Nazanin" pitchFamily="2" charset="-78"/>
            </a:endParaRPr>
          </a:p>
        </p:txBody>
      </p:sp>
      <p:sp>
        <p:nvSpPr>
          <p:cNvPr id="8" name="Content Placeholder 6"/>
          <p:cNvSpPr txBox="1">
            <a:spLocks/>
          </p:cNvSpPr>
          <p:nvPr/>
        </p:nvSpPr>
        <p:spPr>
          <a:xfrm>
            <a:off x="990600" y="1600200"/>
            <a:ext cx="7162800" cy="4351469"/>
          </a:xfrm>
          <a:prstGeom prst="rect">
            <a:avLst/>
          </a:prstGeom>
        </p:spPr>
        <p:txBody>
          <a:bodyPr vert="horz" lIns="91440" tIns="45720" rIns="91440" bIns="45720" rtlCol="0" anchor="t">
            <a:normAutofit/>
          </a:bodyPr>
          <a:lstStyle/>
          <a:p>
            <a:pPr marL="274320" lvl="0" indent="-274320">
              <a:spcBef>
                <a:spcPct val="20000"/>
              </a:spcBef>
              <a:buClr>
                <a:schemeClr val="accent2"/>
              </a:buClr>
              <a:buSzPct val="85000"/>
              <a:buFont typeface="Brush Script MT" pitchFamily="66" charset="0"/>
              <a:buChar char="O"/>
            </a:pPr>
            <a:r>
              <a:rPr lang="fa-IR" sz="2400" dirty="0" smtClean="0">
                <a:cs typeface="Nazanin" pitchFamily="2" charset="-78"/>
              </a:rPr>
              <a:t>دهه 2000 اوج شکوفایی تکنولوژی </a:t>
            </a:r>
            <a:r>
              <a:rPr lang="en-US" sz="2400" dirty="0" smtClean="0">
                <a:cs typeface="Nazanin" pitchFamily="2" charset="-78"/>
              </a:rPr>
              <a:t> </a:t>
            </a:r>
            <a:r>
              <a:rPr lang="en-US" sz="2400" dirty="0" smtClean="0">
                <a:solidFill>
                  <a:srgbClr val="0070C0"/>
                </a:solidFill>
                <a:cs typeface="Nazanin" pitchFamily="2" charset="-78"/>
              </a:rPr>
              <a:t>Cloud Computing</a:t>
            </a:r>
            <a:r>
              <a:rPr lang="en-US" sz="2400" dirty="0" smtClean="0">
                <a:cs typeface="Nazanin" pitchFamily="2" charset="-78"/>
              </a:rPr>
              <a:t> </a:t>
            </a:r>
            <a:r>
              <a:rPr lang="fa-IR" sz="2400" dirty="0" smtClean="0">
                <a:cs typeface="Nazanin" pitchFamily="2" charset="-78"/>
              </a:rPr>
              <a:t>بود ، جایی که در سال 2003 شرکت </a:t>
            </a:r>
            <a:r>
              <a:rPr lang="en-US" sz="2400" dirty="0" smtClean="0">
                <a:cs typeface="Nazanin" pitchFamily="2" charset="-78"/>
              </a:rPr>
              <a:t> </a:t>
            </a:r>
            <a:r>
              <a:rPr lang="en-US" sz="2400" dirty="0" err="1" smtClean="0">
                <a:cs typeface="Nazanin" pitchFamily="2" charset="-78"/>
              </a:rPr>
              <a:t>Xen</a:t>
            </a:r>
            <a:r>
              <a:rPr lang="en-US" sz="2400" dirty="0" smtClean="0">
                <a:cs typeface="Nazanin" pitchFamily="2" charset="-78"/>
              </a:rPr>
              <a:t> </a:t>
            </a:r>
            <a:r>
              <a:rPr lang="fa-IR" sz="2400" dirty="0" smtClean="0">
                <a:cs typeface="Nazanin" pitchFamily="2" charset="-78"/>
              </a:rPr>
              <a:t>نرم افزار </a:t>
            </a:r>
            <a:r>
              <a:rPr lang="en-US" sz="2400" dirty="0" smtClean="0">
                <a:cs typeface="Nazanin" pitchFamily="2" charset="-78"/>
              </a:rPr>
              <a:t>Virtual Machine Monitor  </a:t>
            </a:r>
            <a:r>
              <a:rPr lang="fa-IR" sz="2400" dirty="0" smtClean="0">
                <a:cs typeface="Nazanin" pitchFamily="2" charset="-78"/>
              </a:rPr>
              <a:t> را توسعه داد. </a:t>
            </a:r>
          </a:p>
          <a:p>
            <a:pPr marL="274320" indent="-274320">
              <a:spcBef>
                <a:spcPct val="20000"/>
              </a:spcBef>
              <a:buClr>
                <a:schemeClr val="accent2"/>
              </a:buClr>
              <a:buSzPct val="85000"/>
              <a:buFont typeface="Brush Script MT" pitchFamily="66" charset="0"/>
              <a:buChar char="O"/>
            </a:pPr>
            <a:r>
              <a:rPr lang="fa-IR" sz="2400" dirty="0" smtClean="0">
                <a:cs typeface="Nazanin" pitchFamily="2" charset="-78"/>
              </a:rPr>
              <a:t>در سال 2006 شرکت </a:t>
            </a:r>
            <a:r>
              <a:rPr lang="fa-IR" sz="2400" dirty="0" smtClean="0">
                <a:solidFill>
                  <a:srgbClr val="0070C0"/>
                </a:solidFill>
                <a:cs typeface="Nazanin" pitchFamily="2" charset="-78"/>
              </a:rPr>
              <a:t>آمازون</a:t>
            </a:r>
            <a:r>
              <a:rPr lang="fa-IR" sz="2400" dirty="0" smtClean="0">
                <a:cs typeface="Nazanin" pitchFamily="2" charset="-78"/>
              </a:rPr>
              <a:t> با مدرن سازی دیتاسنتر خود یکی از اولین شرکت هایی بود که </a:t>
            </a:r>
            <a:r>
              <a:rPr lang="fa-IR" dirty="0" smtClean="0">
                <a:solidFill>
                  <a:srgbClr val="0070C0"/>
                </a:solidFill>
              </a:rPr>
              <a:t>رایانش ابری</a:t>
            </a:r>
            <a:r>
              <a:rPr lang="fa-IR" sz="2400" dirty="0" smtClean="0">
                <a:cs typeface="Nazanin" pitchFamily="2" charset="-78"/>
              </a:rPr>
              <a:t> را به مفهموم امروزی گسترش داد تا شرکت های دیگری بمانند مایکروسافت و گوگل رو به رایانش ابری بیاورند.</a:t>
            </a:r>
          </a:p>
          <a:p>
            <a:pPr marL="274320" indent="-274320">
              <a:spcBef>
                <a:spcPct val="20000"/>
              </a:spcBef>
              <a:buClr>
                <a:schemeClr val="accent2"/>
              </a:buClr>
              <a:buSzPct val="85000"/>
              <a:buFont typeface="Brush Script MT" pitchFamily="66" charset="0"/>
              <a:buChar char="O"/>
            </a:pPr>
            <a:r>
              <a:rPr lang="fa-IR" sz="2400" dirty="0" smtClean="0">
                <a:cs typeface="Nazanin" pitchFamily="2" charset="-78"/>
              </a:rPr>
              <a:t>در ابتدا شرکت آمازون سرویس </a:t>
            </a:r>
            <a:r>
              <a:rPr lang="en-US" sz="2400" dirty="0" smtClean="0">
                <a:solidFill>
                  <a:srgbClr val="0070C0"/>
                </a:solidFill>
                <a:cs typeface="Nazanin" pitchFamily="2" charset="-78"/>
              </a:rPr>
              <a:t>Cloud</a:t>
            </a:r>
            <a:r>
              <a:rPr lang="en-US" sz="2400" dirty="0" smtClean="0">
                <a:cs typeface="Nazanin" pitchFamily="2" charset="-78"/>
              </a:rPr>
              <a:t> </a:t>
            </a:r>
            <a:r>
              <a:rPr lang="fa-IR" sz="2400" dirty="0" smtClean="0">
                <a:cs typeface="Nazanin" pitchFamily="2" charset="-78"/>
              </a:rPr>
              <a:t> خود را با نام </a:t>
            </a:r>
            <a:r>
              <a:rPr lang="en-US" sz="2400" dirty="0" smtClean="0">
                <a:solidFill>
                  <a:srgbClr val="0070C0"/>
                </a:solidFill>
                <a:cs typeface="Nazanin" pitchFamily="2" charset="-78"/>
              </a:rPr>
              <a:t>Elastic Compute Cloud </a:t>
            </a:r>
            <a:r>
              <a:rPr lang="en-US" sz="2400" dirty="0" smtClean="0">
                <a:cs typeface="Nazanin" pitchFamily="2" charset="-78"/>
              </a:rPr>
              <a:t>  </a:t>
            </a:r>
            <a:r>
              <a:rPr lang="fa-IR" sz="2400" dirty="0" smtClean="0">
                <a:cs typeface="Nazanin" pitchFamily="2" charset="-78"/>
              </a:rPr>
              <a:t> رایانش ابری کشسانی معرفی کرد، که این سرویس اجازه می داد کاربران نرم افزارهای خود را بر روی سرور ها استفاده کنند.</a:t>
            </a:r>
          </a:p>
          <a:p>
            <a:pPr marL="274320" lvl="0" indent="-274320">
              <a:spcBef>
                <a:spcPct val="20000"/>
              </a:spcBef>
              <a:buClr>
                <a:schemeClr val="accent2"/>
              </a:buClr>
              <a:buSzPct val="85000"/>
              <a:buFont typeface="Brush Script MT" pitchFamily="66" charset="0"/>
              <a:buChar char="O"/>
            </a:pPr>
            <a:endParaRPr kumimoji="0" lang="fa-IR" sz="2400" b="0" i="0" u="none" strike="noStrike" kern="1200" cap="none" spc="0" normalizeH="0" baseline="0" noProof="0" dirty="0">
              <a:ln>
                <a:noFill/>
              </a:ln>
              <a:solidFill>
                <a:schemeClr val="tx1"/>
              </a:solidFill>
              <a:effectLst/>
              <a:uLnTx/>
              <a:uFillTx/>
              <a:cs typeface="Nazanin" pitchFamily="2" charset="-78"/>
            </a:endParaRPr>
          </a:p>
        </p:txBody>
      </p:sp>
    </p:spTree>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https://wiki.vcenter.ir  </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itle 1"/>
          <p:cNvSpPr txBox="1">
            <a:spLocks/>
          </p:cNvSpPr>
          <p:nvPr/>
        </p:nvSpPr>
        <p:spPr>
          <a:xfrm>
            <a:off x="1236020" y="836713"/>
            <a:ext cx="6965245" cy="576064"/>
          </a:xfrm>
          <a:prstGeom prst="rect">
            <a:avLst/>
          </a:prstGeom>
        </p:spPr>
        <p:txBody>
          <a:bodyPr vert="horz" lIns="91440" tIns="45720" rIns="91440" bIns="45720" rtlCol="0" anchor="ctr">
            <a:normAutofit fontScale="92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B Nazanin" pitchFamily="2" charset="-78"/>
              </a:rPr>
              <a:t>تاریخچه رایانش ابری : دهه  2000 ادامه</a:t>
            </a:r>
            <a:endParaRPr lang="fa-I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B Nazanin" pitchFamily="2" charset="-78"/>
            </a:endParaRPr>
          </a:p>
        </p:txBody>
      </p:sp>
      <p:sp>
        <p:nvSpPr>
          <p:cNvPr id="6" name="Content Placeholder 6"/>
          <p:cNvSpPr txBox="1">
            <a:spLocks/>
          </p:cNvSpPr>
          <p:nvPr/>
        </p:nvSpPr>
        <p:spPr>
          <a:xfrm>
            <a:off x="990600" y="1600200"/>
            <a:ext cx="7162800" cy="4351469"/>
          </a:xfrm>
          <a:prstGeom prst="rect">
            <a:avLst/>
          </a:prstGeom>
        </p:spPr>
        <p:txBody>
          <a:bodyPr vert="horz" lIns="91440" tIns="45720" rIns="91440" bIns="45720" rtlCol="0" anchor="t">
            <a:normAutofit/>
          </a:bodyPr>
          <a:lstStyle/>
          <a:p>
            <a:pPr marL="274320" indent="-274320">
              <a:spcBef>
                <a:spcPct val="20000"/>
              </a:spcBef>
              <a:buClr>
                <a:schemeClr val="accent2"/>
              </a:buClr>
              <a:buSzPct val="85000"/>
              <a:buFont typeface="Brush Script MT" pitchFamily="66" charset="0"/>
              <a:buChar char="O"/>
            </a:pPr>
            <a:r>
              <a:rPr lang="fa-IR" sz="2400" dirty="0" smtClean="0">
                <a:cs typeface="Nazanin" pitchFamily="2" charset="-78"/>
              </a:rPr>
              <a:t>پس از مدتی آمازون سرویس به نام </a:t>
            </a:r>
            <a:r>
              <a:rPr lang="en-US" sz="2400" dirty="0" smtClean="0">
                <a:cs typeface="Nazanin" pitchFamily="2" charset="-78"/>
              </a:rPr>
              <a:t> </a:t>
            </a:r>
            <a:r>
              <a:rPr lang="en-US" sz="2400" dirty="0" smtClean="0">
                <a:solidFill>
                  <a:srgbClr val="0070C0"/>
                </a:solidFill>
                <a:cs typeface="Nazanin" pitchFamily="2" charset="-78"/>
              </a:rPr>
              <a:t>Simple Storage Service</a:t>
            </a:r>
            <a:r>
              <a:rPr lang="en-US" sz="2400" dirty="0" smtClean="0">
                <a:cs typeface="Nazanin" pitchFamily="2" charset="-78"/>
              </a:rPr>
              <a:t> </a:t>
            </a:r>
            <a:r>
              <a:rPr lang="fa-IR" sz="2400" dirty="0" smtClean="0">
                <a:cs typeface="Nazanin" pitchFamily="2" charset="-78"/>
              </a:rPr>
              <a:t>را با هدف اشتراک گذاری فضا ذخیره سازی اطلاعات پایه گذاری کرد.</a:t>
            </a:r>
          </a:p>
          <a:p>
            <a:pPr marL="274320" indent="-274320">
              <a:spcBef>
                <a:spcPct val="20000"/>
              </a:spcBef>
              <a:buClr>
                <a:schemeClr val="accent2"/>
              </a:buClr>
              <a:buSzPct val="85000"/>
              <a:buFont typeface="Brush Script MT" pitchFamily="66" charset="0"/>
              <a:buChar char="O"/>
            </a:pPr>
            <a:endParaRPr lang="fa-IR" sz="2400" dirty="0" smtClean="0">
              <a:cs typeface="Nazanin" pitchFamily="2" charset="-78"/>
            </a:endParaRPr>
          </a:p>
          <a:p>
            <a:pPr marL="274320" indent="-274320">
              <a:spcBef>
                <a:spcPct val="20000"/>
              </a:spcBef>
              <a:buClr>
                <a:schemeClr val="accent2"/>
              </a:buClr>
              <a:buSzPct val="85000"/>
              <a:buFont typeface="Brush Script MT" pitchFamily="66" charset="0"/>
              <a:buChar char="O"/>
            </a:pPr>
            <a:r>
              <a:rPr lang="fa-IR" sz="2400" dirty="0" smtClean="0">
                <a:cs typeface="Nazanin" pitchFamily="2" charset="-78"/>
              </a:rPr>
              <a:t>پس از آمازون در سال 2007 </a:t>
            </a:r>
            <a:r>
              <a:rPr lang="fa-IR" sz="2400" dirty="0" smtClean="0">
                <a:solidFill>
                  <a:srgbClr val="0070C0"/>
                </a:solidFill>
                <a:cs typeface="Nazanin" pitchFamily="2" charset="-78"/>
              </a:rPr>
              <a:t>گوگل </a:t>
            </a:r>
            <a:r>
              <a:rPr lang="fa-IR" sz="2400" dirty="0" smtClean="0">
                <a:solidFill>
                  <a:schemeClr val="tx1">
                    <a:lumMod val="85000"/>
                    <a:lumOff val="15000"/>
                  </a:schemeClr>
                </a:solidFill>
                <a:cs typeface="Nazanin" pitchFamily="2" charset="-78"/>
              </a:rPr>
              <a:t>و</a:t>
            </a:r>
            <a:r>
              <a:rPr lang="fa-IR" sz="2400" dirty="0" smtClean="0">
                <a:solidFill>
                  <a:srgbClr val="0070C0"/>
                </a:solidFill>
                <a:cs typeface="Nazanin" pitchFamily="2" charset="-78"/>
              </a:rPr>
              <a:t> آی بی ام</a:t>
            </a:r>
            <a:r>
              <a:rPr lang="fa-IR" sz="2400" dirty="0" smtClean="0">
                <a:cs typeface="Nazanin" pitchFamily="2" charset="-78"/>
              </a:rPr>
              <a:t> به همراه چند دانشگاه پروژه تحقیقاتی در مقیاس بزرگ را در زمینه رایانش ابری آغاز نمودند.</a:t>
            </a:r>
          </a:p>
          <a:p>
            <a:pPr marL="274320" indent="-274320">
              <a:spcBef>
                <a:spcPct val="20000"/>
              </a:spcBef>
              <a:buClr>
                <a:schemeClr val="accent2"/>
              </a:buClr>
              <a:buSzPct val="85000"/>
              <a:buFont typeface="Brush Script MT" pitchFamily="66" charset="0"/>
              <a:buChar char="O"/>
            </a:pPr>
            <a:endParaRPr lang="fa-IR" sz="2400" dirty="0" smtClean="0">
              <a:cs typeface="Nazanin" pitchFamily="2" charset="-78"/>
            </a:endParaRPr>
          </a:p>
          <a:p>
            <a:pPr marL="274320" indent="-274320">
              <a:spcBef>
                <a:spcPct val="20000"/>
              </a:spcBef>
              <a:buClr>
                <a:schemeClr val="accent2"/>
              </a:buClr>
              <a:buSzPct val="85000"/>
              <a:buFont typeface="Brush Script MT" pitchFamily="66" charset="0"/>
              <a:buChar char="O"/>
            </a:pPr>
            <a:r>
              <a:rPr lang="fa-IR" sz="2400" dirty="0" smtClean="0">
                <a:cs typeface="Nazanin" pitchFamily="2" charset="-78"/>
              </a:rPr>
              <a:t>در سال 2013 بازار فروش رایانش ابری افزایش چشم گیری داشت و در سال 2014 این روند تا جایی پیشروی کرد که اکثریت شرکت ها رو به این سرویس آوردند.</a:t>
            </a:r>
          </a:p>
          <a:p>
            <a:pPr marL="274320" lvl="0" indent="-274320">
              <a:spcBef>
                <a:spcPct val="20000"/>
              </a:spcBef>
              <a:buClr>
                <a:schemeClr val="accent2"/>
              </a:buClr>
              <a:buSzPct val="85000"/>
              <a:buFont typeface="Brush Script MT" pitchFamily="66" charset="0"/>
              <a:buChar char="O"/>
            </a:pPr>
            <a:endParaRPr kumimoji="0" lang="fa-IR" sz="2400" b="0" i="0" u="none" strike="noStrike" kern="1200" cap="none" spc="0" normalizeH="0" baseline="0" noProof="0" dirty="0">
              <a:ln>
                <a:noFill/>
              </a:ln>
              <a:solidFill>
                <a:schemeClr val="tx1"/>
              </a:solidFill>
              <a:effectLst/>
              <a:uLnTx/>
              <a:uFillTx/>
              <a:cs typeface="B Nazanin" pitchFamily="2" charset="-78"/>
            </a:endParaRPr>
          </a:p>
        </p:txBody>
      </p:sp>
    </p:spTree>
  </p:cSld>
  <p:clrMapOvr>
    <a:overrideClrMapping bg1="lt1" tx1="dk1" bg2="lt2" tx2="dk2" accent1="accent1" accent2="accent2" accent3="accent3" accent4="accent4" accent5="accent5" accent6="accent6" hlink="hlink" folHlink="folHlink"/>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6965245" cy="609600"/>
          </a:xfrm>
        </p:spPr>
        <p:txBody>
          <a:bodyPr>
            <a:normAutofit fontScale="90000"/>
          </a:bodyPr>
          <a:lstStyle/>
          <a:p>
            <a:pPr algn="r"/>
            <a:r>
              <a:rPr lang="fa-IR" dirty="0" smtClean="0"/>
              <a:t>تاریخچه رایانش ابری در یک نگاه</a:t>
            </a:r>
            <a:endParaRPr lang="fa-IR" dirty="0"/>
          </a:p>
        </p:txBody>
      </p:sp>
      <p:pic>
        <p:nvPicPr>
          <p:cNvPr id="4" name="Content Placeholder 3" descr="The-History-of-the-Cloud-1024x511.png"/>
          <p:cNvPicPr>
            <a:picLocks noGrp="1" noChangeAspect="1"/>
          </p:cNvPicPr>
          <p:nvPr>
            <p:ph idx="1"/>
          </p:nvPr>
        </p:nvPicPr>
        <p:blipFill>
          <a:blip r:embed="rId2"/>
          <a:stretch>
            <a:fillRect/>
          </a:stretch>
        </p:blipFill>
        <p:spPr>
          <a:xfrm>
            <a:off x="838200" y="1600200"/>
            <a:ext cx="7467600" cy="3726507"/>
          </a:xfrm>
        </p:spPr>
      </p:pic>
      <p:sp>
        <p:nvSpPr>
          <p:cNvPr id="5"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a:t>
            </a:r>
            <a:r>
              <a:rPr lang="en-US" sz="15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google</a:t>
            </a:r>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images ,search “The History Of  The Cloud </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477818"/>
          </a:xfrm>
        </p:spPr>
        <p:txBody>
          <a:bodyPr>
            <a:normAutofit/>
          </a:bodyPr>
          <a:lstStyle/>
          <a:p>
            <a:r>
              <a:rPr lang="fa-IR" sz="2400" dirty="0" smtClean="0"/>
              <a:t>ویدئو معرفی و آشنایی (1)</a:t>
            </a:r>
            <a:endParaRPr lang="fa-IR" sz="2400" dirty="0"/>
          </a:p>
        </p:txBody>
      </p:sp>
      <p:pic>
        <p:nvPicPr>
          <p:cNvPr id="6" name="Sandy Cloud CUM.mp4">
            <a:hlinkClick r:id="" action="ppaction://media"/>
          </p:cNvPr>
          <p:cNvPicPr>
            <a:picLocks noRot="1" noChangeAspect="1"/>
          </p:cNvPicPr>
          <p:nvPr>
            <a:videoFile r:link="rId1"/>
          </p:nvPr>
        </p:nvPicPr>
        <p:blipFill>
          <a:blip r:embed="rId3"/>
          <a:stretch>
            <a:fillRect/>
          </a:stretch>
        </p:blipFill>
        <p:spPr>
          <a:xfrm>
            <a:off x="838200" y="2667000"/>
            <a:ext cx="7467600" cy="2514600"/>
          </a:xfrm>
          <a:prstGeom prst="rect">
            <a:avLst/>
          </a:prstGeom>
        </p:spPr>
      </p:pic>
      <p:sp>
        <p:nvSpPr>
          <p:cNvPr id="7" name="Title 1"/>
          <p:cNvSpPr txBox="1">
            <a:spLocks/>
          </p:cNvSpPr>
          <p:nvPr/>
        </p:nvSpPr>
        <p:spPr>
          <a:xfrm>
            <a:off x="683568" y="6281936"/>
            <a:ext cx="7704856" cy="576064"/>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l"/>
            <a:r>
              <a:rPr lang="en-US" sz="1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  Aparat.ir </a:t>
            </a:r>
            <a:endParaRPr lang="fa-IR" sz="1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1_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docProps/app.xml><?xml version="1.0" encoding="utf-8"?>
<Properties xmlns="http://schemas.openxmlformats.org/officeDocument/2006/extended-properties" xmlns:vt="http://schemas.openxmlformats.org/officeDocument/2006/docPropsVTypes">
  <Template>Pushpin</Template>
  <TotalTime>5204</TotalTime>
  <Words>1203</Words>
  <Application>Microsoft Office PowerPoint</Application>
  <PresentationFormat>On-screen Show (4:3)</PresentationFormat>
  <Paragraphs>141</Paragraphs>
  <Slides>36</Slides>
  <Notes>1</Notes>
  <HiddenSlides>0</HiddenSlides>
  <MMClips>3</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1_Oriel</vt:lpstr>
      <vt:lpstr>Pushpin</vt:lpstr>
      <vt:lpstr>1_Pushpin</vt:lpstr>
      <vt:lpstr>Slipstream</vt:lpstr>
      <vt:lpstr>   بسم الله الرحمن الرحیم   </vt:lpstr>
      <vt:lpstr>Slide 2</vt:lpstr>
      <vt:lpstr>Slide 3</vt:lpstr>
      <vt:lpstr>Slide 4</vt:lpstr>
      <vt:lpstr>Slide 5</vt:lpstr>
      <vt:lpstr>Slide 6</vt:lpstr>
      <vt:lpstr>Slide 7</vt:lpstr>
      <vt:lpstr>تاریخچه رایانش ابری در یک نگاه</vt:lpstr>
      <vt:lpstr>ویدئو معرفی و آشنایی (1)</vt:lpstr>
      <vt:lpstr>ویدئو معرفی و آشنایی (2)</vt:lpstr>
      <vt:lpstr>آشنایی با مفاهیم رایانش ابری      Cloud Cumputing</vt:lpstr>
      <vt:lpstr>مقدمه ای بر رایانش ابری</vt:lpstr>
      <vt:lpstr>Slide 13</vt:lpstr>
      <vt:lpstr>آشنایی با مفاهیم رایانش ابری      Cloud Cumputing</vt:lpstr>
      <vt:lpstr>آشنایی با مفاهیم رایانش ابری      Cloud Cumputing</vt:lpstr>
      <vt:lpstr>چشم انداز رایانش ابری در ایران ورژن 2017</vt:lpstr>
      <vt:lpstr>ماهیت رایانش ابری :</vt:lpstr>
      <vt:lpstr>اینفوگرافیک دانش بنیان رایانش ابری:</vt:lpstr>
      <vt:lpstr>رتبه بندی 10 مهارت برتر حوزه IT</vt:lpstr>
      <vt:lpstr>ابرهای عمومی</vt:lpstr>
      <vt:lpstr>ابرهای خصوصی</vt:lpstr>
      <vt:lpstr>Slide 22</vt:lpstr>
      <vt:lpstr>ویدئو زیرساخت (ابری) همکاران سیستم</vt:lpstr>
      <vt:lpstr>Slide 24</vt:lpstr>
      <vt:lpstr>معماری لایه های رایانش ابری</vt:lpstr>
      <vt:lpstr>Slide 26</vt:lpstr>
      <vt:lpstr> Online Case Deskdoo  Checking “Desktop Cloud”   </vt:lpstr>
      <vt:lpstr>مزایای رایانش ابری </vt:lpstr>
      <vt:lpstr>معایب رایانش ابری </vt:lpstr>
      <vt:lpstr>Cloud &amp; Other Technologies</vt:lpstr>
      <vt:lpstr>Cloud &amp; Other Technologies</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erfan</dc:creator>
  <cp:lastModifiedBy>Administrator</cp:lastModifiedBy>
  <cp:revision>217</cp:revision>
  <dcterms:created xsi:type="dcterms:W3CDTF">2015-05-03T12:38:16Z</dcterms:created>
  <dcterms:modified xsi:type="dcterms:W3CDTF">2017-10-23T18:53:05Z</dcterms:modified>
</cp:coreProperties>
</file>