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handoutMasterIdLst>
    <p:handoutMasterId r:id="rId53"/>
  </p:handoutMasterIdLst>
  <p:sldIdLst>
    <p:sldId id="256" r:id="rId2"/>
    <p:sldId id="257" r:id="rId3"/>
    <p:sldId id="258" r:id="rId4"/>
    <p:sldId id="259" r:id="rId5"/>
    <p:sldId id="307" r:id="rId6"/>
    <p:sldId id="260" r:id="rId7"/>
    <p:sldId id="261" r:id="rId8"/>
    <p:sldId id="262" r:id="rId9"/>
    <p:sldId id="263" r:id="rId10"/>
    <p:sldId id="264" r:id="rId11"/>
    <p:sldId id="282" r:id="rId12"/>
    <p:sldId id="265" r:id="rId13"/>
    <p:sldId id="266" r:id="rId14"/>
    <p:sldId id="283" r:id="rId15"/>
    <p:sldId id="285" r:id="rId16"/>
    <p:sldId id="287" r:id="rId17"/>
    <p:sldId id="288" r:id="rId18"/>
    <p:sldId id="267" r:id="rId19"/>
    <p:sldId id="268" r:id="rId20"/>
    <p:sldId id="269" r:id="rId21"/>
    <p:sldId id="270" r:id="rId22"/>
    <p:sldId id="271" r:id="rId23"/>
    <p:sldId id="272" r:id="rId24"/>
    <p:sldId id="273" r:id="rId25"/>
    <p:sldId id="290" r:id="rId26"/>
    <p:sldId id="291" r:id="rId27"/>
    <p:sldId id="292" r:id="rId28"/>
    <p:sldId id="293" r:id="rId29"/>
    <p:sldId id="303" r:id="rId30"/>
    <p:sldId id="306" r:id="rId31"/>
    <p:sldId id="304" r:id="rId32"/>
    <p:sldId id="305" r:id="rId33"/>
    <p:sldId id="274" r:id="rId34"/>
    <p:sldId id="275" r:id="rId35"/>
    <p:sldId id="276" r:id="rId36"/>
    <p:sldId id="277" r:id="rId37"/>
    <p:sldId id="278" r:id="rId38"/>
    <p:sldId id="294" r:id="rId39"/>
    <p:sldId id="295" r:id="rId40"/>
    <p:sldId id="296" r:id="rId41"/>
    <p:sldId id="297" r:id="rId42"/>
    <p:sldId id="281" r:id="rId43"/>
    <p:sldId id="279" r:id="rId44"/>
    <p:sldId id="280" r:id="rId45"/>
    <p:sldId id="298" r:id="rId46"/>
    <p:sldId id="299" r:id="rId47"/>
    <p:sldId id="300" r:id="rId48"/>
    <p:sldId id="301" r:id="rId49"/>
    <p:sldId id="302"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34559" autoAdjust="0"/>
    <p:restoredTop sz="86470" autoAdjust="0"/>
  </p:normalViewPr>
  <p:slideViewPr>
    <p:cSldViewPr>
      <p:cViewPr varScale="1">
        <p:scale>
          <a:sx n="85" d="100"/>
          <a:sy n="85" d="100"/>
        </p:scale>
        <p:origin x="-658" y="-82"/>
      </p:cViewPr>
      <p:guideLst>
        <p:guide orient="horz" pos="2160"/>
        <p:guide pos="2880"/>
      </p:guideLst>
    </p:cSldViewPr>
  </p:slideViewPr>
  <p:outlineViewPr>
    <p:cViewPr>
      <p:scale>
        <a:sx n="33" d="100"/>
        <a:sy n="33" d="100"/>
      </p:scale>
      <p:origin x="0" y="-3472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75BD43-8780-4DEB-8E32-E6352F28425B}" type="datetimeFigureOut">
              <a:rPr lang="en-US" smtClean="0"/>
              <a:t>3/16/2016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326641-62D9-4754-8A19-1E0140E94010}"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8A487-D88D-42A9-8D5A-630206F364E6}" type="datetimeFigureOut">
              <a:rPr lang="en-US" smtClean="0"/>
              <a:pPr/>
              <a:t>3/16/2016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7CDC9-E2EB-44CC-A739-9405AA641C9C}" type="slidenum">
              <a:rPr lang="en-US" smtClean="0"/>
              <a:pPr/>
              <a:t>‹#›</a:t>
            </a:fld>
            <a:endParaRPr lang="en-US"/>
          </a:p>
        </p:txBody>
      </p:sp>
    </p:spTree>
    <p:extLst>
      <p:ext uri="{BB962C8B-B14F-4D97-AF65-F5344CB8AC3E}">
        <p14:creationId xmlns:p14="http://schemas.microsoft.com/office/powerpoint/2010/main" xmlns="" val="32343395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24174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52994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46699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94492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60674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4562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2933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22439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97670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08611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08525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23155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855694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36650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71404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66557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03517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27913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461745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697794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173902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63447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639208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474871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955093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005016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304287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667659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573715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277066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83245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376755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70604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710062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718183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218519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165596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431075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156048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810099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816269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177909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46018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11641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819235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22586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33263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56684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173423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7CDC9-E2EB-44CC-A739-9405AA641C9C}"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33637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7269B71-659D-4DD0-B036-05EFFD521DE9}" type="datetime1">
              <a:rPr lang="en-US" smtClean="0"/>
              <a:t>3/16/2016</a:t>
            </a:fld>
            <a:endParaRPr lang="en-US"/>
          </a:p>
        </p:txBody>
      </p:sp>
      <p:sp>
        <p:nvSpPr>
          <p:cNvPr id="17" name="Footer Placeholder 16"/>
          <p:cNvSpPr>
            <a:spLocks noGrp="1"/>
          </p:cNvSpPr>
          <p:nvPr>
            <p:ph type="ftr" sz="quarter" idx="11"/>
          </p:nvPr>
        </p:nvSpPr>
        <p:spPr/>
        <p:txBody>
          <a:bodyPr/>
          <a:lstStyle/>
          <a:p>
            <a:r>
              <a:rPr lang="en-US" smtClean="0"/>
              <a:t>© irmgn.ir</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DBFBD-EAE9-4AE5-9BF6-FFF6224A5F5C}" type="datetime1">
              <a:rPr lang="en-US" smtClean="0"/>
              <a:t>3/16/2016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970BE-CA0C-441D-BD53-27D401BC82DC}" type="datetime1">
              <a:rPr lang="en-US" smtClean="0"/>
              <a:t>3/16/2016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B08CBF-62B4-41FD-86A2-589D09680981}" type="datetime1">
              <a:rPr lang="en-US" smtClean="0"/>
              <a:t>3/16/2016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4" name="Date Placeholder 3"/>
          <p:cNvSpPr>
            <a:spLocks noGrp="1"/>
          </p:cNvSpPr>
          <p:nvPr>
            <p:ph type="dt" sz="half" idx="10"/>
          </p:nvPr>
        </p:nvSpPr>
        <p:spPr/>
        <p:txBody>
          <a:bodyPr/>
          <a:lstStyle/>
          <a:p>
            <a:fld id="{92F43343-6188-41C5-86A2-5749D4C46F2D}" type="datetime1">
              <a:rPr lang="en-US" smtClean="0"/>
              <a:t>3/16/2016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B96B8AB-2647-4229-B3E7-DC79F1445550}" type="datetime1">
              <a:rPr lang="en-US" smtClean="0"/>
              <a:t>3/16/2016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9923C72-3643-4EDD-BD0F-5A54BACCDA63}" type="datetime1">
              <a:rPr lang="en-US" smtClean="0"/>
              <a:t>3/16/2016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 irmgn.ir</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BA8E1-83A5-493B-A5B7-B8A125006CB5}" type="datetime1">
              <a:rPr lang="en-US" smtClean="0"/>
              <a:t>3/16/2016</a:t>
            </a:fld>
            <a:endParaRPr lang="en-US"/>
          </a:p>
        </p:txBody>
      </p:sp>
      <p:sp>
        <p:nvSpPr>
          <p:cNvPr id="4" name="Footer Placeholder 3"/>
          <p:cNvSpPr>
            <a:spLocks noGrp="1"/>
          </p:cNvSpPr>
          <p:nvPr>
            <p:ph type="ftr" sz="quarter" idx="11"/>
          </p:nvPr>
        </p:nvSpPr>
        <p:spPr/>
        <p:txBody>
          <a:bodyPr/>
          <a:lstStyle/>
          <a:p>
            <a:r>
              <a:rPr lang="en-US" smtClean="0"/>
              <a:t>© irmgn.ir</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D1165A-4C44-4117-B5BB-BA9012649061}" type="datetime1">
              <a:rPr lang="en-US" smtClean="0"/>
              <a:t>3/16/2016</a:t>
            </a:fld>
            <a:endParaRPr lang="en-US"/>
          </a:p>
        </p:txBody>
      </p:sp>
      <p:sp>
        <p:nvSpPr>
          <p:cNvPr id="3" name="Footer Placeholder 2"/>
          <p:cNvSpPr>
            <a:spLocks noGrp="1"/>
          </p:cNvSpPr>
          <p:nvPr>
            <p:ph type="ftr" sz="quarter" idx="11"/>
          </p:nvPr>
        </p:nvSpPr>
        <p:spPr/>
        <p:txBody>
          <a:bodyPr/>
          <a:lstStyle/>
          <a:p>
            <a:r>
              <a:rPr lang="en-US" smtClean="0"/>
              <a:t>© irmgn.ir</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987A282-D79F-40BC-908A-86BE266EC5E2}" type="datetime1">
              <a:rPr lang="en-US" smtClean="0"/>
              <a:t>3/16/2016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 irmgn.ir</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34B8BAA-B864-4419-A514-A93CF0E3CE94}" type="datetime1">
              <a:rPr lang="en-US" smtClean="0"/>
              <a:t>3/16/2016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 irmgn.ir</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A9E859-C59E-438B-8DE0-8E8907F52930}" type="datetime1">
              <a:rPr lang="en-US" smtClean="0"/>
              <a:t>3/16/2016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 irmgn.ir</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971800"/>
          </a:xfrm>
        </p:spPr>
        <p:txBody>
          <a:bodyPr>
            <a:noAutofit/>
          </a:bodyPr>
          <a:lstStyle/>
          <a:p>
            <a:r>
              <a:rPr lang="fa-IR" sz="2000" dirty="0" smtClean="0">
                <a:cs typeface="B Yagut" pitchFamily="2" charset="-78"/>
              </a:rPr>
              <a:t>درس طراحي سيستم هاي پيشرفته توليد و عمليات</a:t>
            </a:r>
          </a:p>
          <a:p>
            <a:r>
              <a:rPr lang="fa-IR" sz="2000" dirty="0" smtClean="0">
                <a:cs typeface="B Yagut" pitchFamily="2" charset="-78"/>
              </a:rPr>
              <a:t>دوره دکتری مدیریت صنعتی </a:t>
            </a:r>
          </a:p>
          <a:p>
            <a:r>
              <a:rPr lang="fa-IR" sz="2000" dirty="0" smtClean="0">
                <a:cs typeface="B Yagut" pitchFamily="2" charset="-78"/>
              </a:rPr>
              <a:t>دانشگاه آزاد واحد علوم و تحقیقات آذربایجان شرقی</a:t>
            </a:r>
          </a:p>
          <a:p>
            <a:endParaRPr lang="fa-IR" sz="2000" dirty="0" smtClean="0">
              <a:cs typeface="B Yagut" pitchFamily="2" charset="-78"/>
            </a:endParaRPr>
          </a:p>
          <a:p>
            <a:r>
              <a:rPr lang="fa-IR" sz="2000" dirty="0" smtClean="0">
                <a:cs typeface="B Yagut" pitchFamily="2" charset="-78"/>
              </a:rPr>
              <a:t>استاد درس: آقای دکتر تقی زاده</a:t>
            </a:r>
          </a:p>
          <a:p>
            <a:r>
              <a:rPr lang="fa-IR" sz="2000" dirty="0" smtClean="0">
                <a:cs typeface="B Yagut" pitchFamily="2" charset="-78"/>
              </a:rPr>
              <a:t>ارائه کننده: محمد عابدزاده</a:t>
            </a:r>
            <a:endParaRPr lang="fa-IR" sz="2000" dirty="0">
              <a:cs typeface="B Yagut" pitchFamily="2" charset="-78"/>
            </a:endParaRPr>
          </a:p>
        </p:txBody>
      </p:sp>
      <p:sp>
        <p:nvSpPr>
          <p:cNvPr id="2" name="Title 1"/>
          <p:cNvSpPr>
            <a:spLocks noGrp="1"/>
          </p:cNvSpPr>
          <p:nvPr>
            <p:ph type="ctrTitle"/>
          </p:nvPr>
        </p:nvSpPr>
        <p:spPr/>
        <p:txBody>
          <a:bodyPr/>
          <a:lstStyle/>
          <a:p>
            <a:r>
              <a:rPr lang="fa-IR" sz="2400" dirty="0" smtClean="0">
                <a:cs typeface="B Yagut" pitchFamily="2" charset="-78"/>
              </a:rPr>
              <a:t>به نام خدا</a:t>
            </a:r>
            <a:r>
              <a:rPr lang="fa-IR" dirty="0" smtClean="0">
                <a:cs typeface="B Yagut" pitchFamily="2" charset="-78"/>
              </a:rPr>
              <a:t/>
            </a:r>
            <a:br>
              <a:rPr lang="fa-IR" dirty="0" smtClean="0">
                <a:cs typeface="B Yagut" pitchFamily="2" charset="-78"/>
              </a:rPr>
            </a:br>
            <a:r>
              <a:rPr lang="fa-IR" sz="7200" dirty="0" smtClean="0">
                <a:cs typeface="B Yagut" pitchFamily="2" charset="-78"/>
              </a:rPr>
              <a:t>مدیریت زنجیره تامین</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شكل(1) يك زنجيره تامين نسبتاً ساده را نشان مي دهد كه يك شركت با تامين كنندگان (در سمت چپ) و با توزيع كنندگان (در سمت راست) متصل شده است. قابل ذكر است كه تامين كنندگان ممكن است خود تامين كننده داشته باشند و نمودار به سمت چپ همچنان گسترش يابد. به علاوه در جريان مواد يك جريان اطلاعات كه دوطرفه بوده و يك جريان پول كه درجهت خلاف جريان كالاست، وجود دارد. زنجيره تامين در شكل(1) خطي بوده و اجزاي آن در شكل مشخص شده است.</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anose="00000400000000000000" pitchFamily="2" charset="-78"/>
            </a:endParaRPr>
          </a:p>
        </p:txBody>
      </p:sp>
      <p:pic>
        <p:nvPicPr>
          <p:cNvPr id="4" name="Picture 4"/>
          <p:cNvPicPr>
            <a:picLocks noGrp="1" noChangeAspect="1" noChangeArrowheads="1"/>
          </p:cNvPicPr>
          <p:nvPr>
            <p:ph sz="quarter" idx="1"/>
          </p:nvPr>
        </p:nvPicPr>
        <p:blipFill>
          <a:blip r:embed="rId3"/>
          <a:srcRect/>
          <a:stretch>
            <a:fillRect/>
          </a:stretch>
        </p:blipFill>
        <p:spPr bwMode="auto">
          <a:xfrm>
            <a:off x="597646" y="1527175"/>
            <a:ext cx="7912195" cy="4572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normAutofit fontScale="85000" lnSpcReduction="20000"/>
          </a:bodyPr>
          <a:lstStyle/>
          <a:p>
            <a:pPr algn="justLow"/>
            <a:r>
              <a:rPr lang="fa-IR" dirty="0" smtClean="0">
                <a:cs typeface="B Yagut" pitchFamily="2" charset="-78"/>
              </a:rPr>
              <a:t>1 - زنجيره تامين بالادست: اين بخش شامل تامين كنندگان اوليه (كه خودشان مي توانند مونتاژكننده و يا سازنده باشند) و تامين كنندگانشان هستندكه همه اين مسيرها از مواد سرچشمه مي گيرد. فعاليتهاي اصلي اين قسمت خريد و حمل است.</a:t>
            </a:r>
          </a:p>
          <a:p>
            <a:pPr algn="justLow"/>
            <a:r>
              <a:rPr lang="fa-IR" dirty="0" smtClean="0">
                <a:cs typeface="B Yagut" pitchFamily="2" charset="-78"/>
              </a:rPr>
              <a:t>2 - زنجيره تامين داخلي: اين بخش شامل همه پردازشهاي استفاده شده به وسيله يك سازمان در تبديل داده هاي حمل شده به سازمان به وسيله تامين كنندگان به خروجيهاست، از زماني كه مواد وارد سازمان مي شود تا زماني كه محصول نهايي براي توزيع به خارج سازمان حركت مي كند. فعاليتها اينجا شامل حمل مواد، مديريت موجودي، ساخت وكنترل كيفيت است.</a:t>
            </a:r>
          </a:p>
          <a:p>
            <a:pPr algn="justLow"/>
            <a:r>
              <a:rPr lang="fa-IR" dirty="0" smtClean="0">
                <a:cs typeface="B Yagut" pitchFamily="2" charset="-78"/>
              </a:rPr>
              <a:t>3 - زنجيره تامين پايين دست: اين بخش شامل همه فرايندهاي درگير در توزيع و تحويل محصولات به مشتريان نهايي است. خيلي زياد مشاهده مي شود كه زنجيره تامين وقتي محصــول واگذار يا مصرف مي گردد، پايان مي پذيرد. اينجا فعاليتها شامل بسته بندي، انبار و حمل است. اين فعاليتها ممكن است با استفاده از چندين توزيع كننده انجام شود مثل كل فروشان و خرده فروشان. اين قسمت مي تواند به سمت راست به همين ترتيب گسترش يابد.</a:t>
            </a:r>
          </a:p>
          <a:p>
            <a:pPr algn="justLow"/>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زنجيره تامين درهمه شكلها و اندازه ها وجود دارد و ممكن است بسيار پيچيده باشد. زنجيره تامين براي يك ماشين شامل صدها عرضه كننده، هزاران كارگاه ساخت و كارگاه مونتاژ، انبارها، دلالها، فروشندگان تجاري مستقيم، عمده فروشان، مشتريان و وظايف پشتيباني ازقبيل مهندسي محصول، آژانس هاي خريد، بانك ها و شركتهاي نقل و انتقال است و مي توان گفت در اين مورد زنجيره تامين مثل شكل(1) خطي نبوده و داراي حلقه است.</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anose="00000400000000000000" pitchFamily="2" charset="-78"/>
            </a:endParaRPr>
          </a:p>
        </p:txBody>
      </p:sp>
      <p:grpSp>
        <p:nvGrpSpPr>
          <p:cNvPr id="4" name="Group 8"/>
          <p:cNvGrpSpPr>
            <a:grpSpLocks noGrp="1"/>
          </p:cNvGrpSpPr>
          <p:nvPr/>
        </p:nvGrpSpPr>
        <p:grpSpPr bwMode="auto">
          <a:xfrm>
            <a:off x="301625" y="1527175"/>
            <a:ext cx="8504238" cy="4572000"/>
            <a:chOff x="336" y="240"/>
            <a:chExt cx="5184" cy="3888"/>
          </a:xfrm>
        </p:grpSpPr>
        <p:sp>
          <p:nvSpPr>
            <p:cNvPr id="5" name="Rectangle 7"/>
            <p:cNvSpPr>
              <a:spLocks noChangeArrowheads="1"/>
            </p:cNvSpPr>
            <p:nvPr/>
          </p:nvSpPr>
          <p:spPr bwMode="auto">
            <a:xfrm>
              <a:off x="336" y="240"/>
              <a:ext cx="5184" cy="3888"/>
            </a:xfrm>
            <a:prstGeom prst="rect">
              <a:avLst/>
            </a:prstGeom>
            <a:solidFill>
              <a:schemeClr val="accent1"/>
            </a:solidFill>
            <a:ln w="25400" algn="ctr">
              <a:solidFill>
                <a:schemeClr val="tx1"/>
              </a:solidFill>
              <a:miter lim="800000"/>
              <a:headEnd/>
              <a:tailEnd/>
            </a:ln>
            <a:effectLst>
              <a:outerShdw dist="35921" dir="2700000" algn="ctr" rotWithShape="0">
                <a:srgbClr val="808080"/>
              </a:outerShdw>
            </a:effectLst>
          </p:spPr>
          <p:txBody>
            <a:bodyPr anchor="ctr">
              <a:spAutoFit/>
            </a:bodyPr>
            <a:lstStyle/>
            <a:p>
              <a:pPr eaLnBrk="1" hangingPunct="1">
                <a:defRPr/>
              </a:pPr>
              <a:endParaRPr lang="en-US">
                <a:cs typeface="+mn-cs"/>
              </a:endParaRPr>
            </a:p>
          </p:txBody>
        </p:sp>
        <p:pic>
          <p:nvPicPr>
            <p:cNvPr id="6" name="Picture 5"/>
            <p:cNvPicPr>
              <a:picLocks noChangeAspect="1" noChangeArrowheads="1"/>
            </p:cNvPicPr>
            <p:nvPr/>
          </p:nvPicPr>
          <p:blipFill>
            <a:blip r:embed="rId3"/>
            <a:srcRect/>
            <a:stretch>
              <a:fillRect/>
            </a:stretch>
          </p:blipFill>
          <p:spPr bwMode="auto">
            <a:xfrm>
              <a:off x="528" y="336"/>
              <a:ext cx="4848" cy="3713"/>
            </a:xfrm>
            <a:prstGeom prst="rect">
              <a:avLst/>
            </a:prstGeom>
            <a:noFill/>
            <a:ln w="9525">
              <a:noFill/>
              <a:miter lim="800000"/>
              <a:headEnd/>
              <a:tailEnd/>
            </a:ln>
          </p:spPr>
        </p:pic>
      </p:gr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anose="00000400000000000000" pitchFamily="2" charset="-78"/>
            </a:endParaRPr>
          </a:p>
        </p:txBody>
      </p:sp>
      <p:grpSp>
        <p:nvGrpSpPr>
          <p:cNvPr id="4" name="Group 2"/>
          <p:cNvGrpSpPr>
            <a:grpSpLocks noGrp="1"/>
          </p:cNvGrpSpPr>
          <p:nvPr/>
        </p:nvGrpSpPr>
        <p:grpSpPr bwMode="auto">
          <a:xfrm>
            <a:off x="301625" y="1527175"/>
            <a:ext cx="8504238" cy="4572000"/>
            <a:chOff x="762000" y="2209800"/>
            <a:chExt cx="8001000" cy="3352800"/>
          </a:xfrm>
        </p:grpSpPr>
        <p:sp>
          <p:nvSpPr>
            <p:cNvPr id="5" name="Rectangle 4"/>
            <p:cNvSpPr/>
            <p:nvPr/>
          </p:nvSpPr>
          <p:spPr>
            <a:xfrm>
              <a:off x="762000" y="2438400"/>
              <a:ext cx="1219200" cy="685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وارد کنندگان</a:t>
              </a:r>
              <a:endParaRPr lang="en-US" b="1" dirty="0">
                <a:solidFill>
                  <a:schemeClr val="bg1">
                    <a:lumMod val="50000"/>
                  </a:schemeClr>
                </a:solidFill>
                <a:cs typeface="B Nazanin" pitchFamily="2" charset="-78"/>
              </a:endParaRPr>
            </a:p>
          </p:txBody>
        </p:sp>
        <p:sp>
          <p:nvSpPr>
            <p:cNvPr id="6" name="Rectangle 5"/>
            <p:cNvSpPr/>
            <p:nvPr/>
          </p:nvSpPr>
          <p:spPr>
            <a:xfrm>
              <a:off x="762000" y="4800600"/>
              <a:ext cx="1219200" cy="685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تولید کنندگان</a:t>
              </a:r>
              <a:endParaRPr lang="en-US" b="1" dirty="0">
                <a:solidFill>
                  <a:schemeClr val="bg1">
                    <a:lumMod val="50000"/>
                  </a:schemeClr>
                </a:solidFill>
                <a:cs typeface="B Nazanin" pitchFamily="2" charset="-78"/>
              </a:endParaRPr>
            </a:p>
          </p:txBody>
        </p:sp>
        <p:sp>
          <p:nvSpPr>
            <p:cNvPr id="7" name="Rectangle 6"/>
            <p:cNvSpPr/>
            <p:nvPr/>
          </p:nvSpPr>
          <p:spPr>
            <a:xfrm>
              <a:off x="4953000" y="2209800"/>
              <a:ext cx="10668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شرکت پخش 1</a:t>
              </a:r>
              <a:endParaRPr lang="en-US" b="1" dirty="0">
                <a:solidFill>
                  <a:schemeClr val="bg1">
                    <a:lumMod val="50000"/>
                  </a:schemeClr>
                </a:solidFill>
                <a:cs typeface="B Nazanin" pitchFamily="2" charset="-78"/>
              </a:endParaRPr>
            </a:p>
          </p:txBody>
        </p:sp>
        <p:sp>
          <p:nvSpPr>
            <p:cNvPr id="8" name="Rectangle 7"/>
            <p:cNvSpPr/>
            <p:nvPr/>
          </p:nvSpPr>
          <p:spPr>
            <a:xfrm>
              <a:off x="4953000" y="3429000"/>
              <a:ext cx="10668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شرکت پخش 2</a:t>
              </a:r>
              <a:endParaRPr lang="en-US" b="1" dirty="0">
                <a:solidFill>
                  <a:schemeClr val="bg1">
                    <a:lumMod val="50000"/>
                  </a:schemeClr>
                </a:solidFill>
                <a:cs typeface="B Nazanin" pitchFamily="2" charset="-78"/>
              </a:endParaRPr>
            </a:p>
            <a:p>
              <a:pPr algn="ctr" eaLnBrk="1" hangingPunct="1">
                <a:defRPr/>
              </a:pPr>
              <a:endParaRPr lang="en-US" b="1" dirty="0">
                <a:solidFill>
                  <a:schemeClr val="bg1">
                    <a:lumMod val="50000"/>
                  </a:schemeClr>
                </a:solidFill>
                <a:cs typeface="B Nazanin" pitchFamily="2" charset="-78"/>
              </a:endParaRPr>
            </a:p>
          </p:txBody>
        </p:sp>
        <p:sp>
          <p:nvSpPr>
            <p:cNvPr id="9" name="Rectangle 8"/>
            <p:cNvSpPr/>
            <p:nvPr/>
          </p:nvSpPr>
          <p:spPr>
            <a:xfrm>
              <a:off x="4953000" y="4648200"/>
              <a:ext cx="10668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شرکت پخش 3</a:t>
              </a:r>
              <a:endParaRPr lang="en-US" b="1" dirty="0">
                <a:solidFill>
                  <a:schemeClr val="bg1">
                    <a:lumMod val="50000"/>
                  </a:schemeClr>
                </a:solidFill>
                <a:cs typeface="B Nazanin" pitchFamily="2" charset="-78"/>
              </a:endParaRPr>
            </a:p>
            <a:p>
              <a:pPr algn="ctr" eaLnBrk="1" hangingPunct="1">
                <a:defRPr/>
              </a:pPr>
              <a:endParaRPr lang="en-US" b="1" dirty="0">
                <a:solidFill>
                  <a:schemeClr val="bg1">
                    <a:lumMod val="50000"/>
                  </a:schemeClr>
                </a:solidFill>
                <a:cs typeface="B Nazanin" pitchFamily="2" charset="-78"/>
              </a:endParaRPr>
            </a:p>
          </p:txBody>
        </p:sp>
        <p:sp>
          <p:nvSpPr>
            <p:cNvPr id="10" name="Rectangle 9"/>
            <p:cNvSpPr/>
            <p:nvPr/>
          </p:nvSpPr>
          <p:spPr>
            <a:xfrm>
              <a:off x="7620000" y="2286000"/>
              <a:ext cx="1143000" cy="838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داروخانه ها</a:t>
              </a:r>
              <a:endParaRPr lang="en-US" b="1" dirty="0">
                <a:solidFill>
                  <a:schemeClr val="bg1">
                    <a:lumMod val="50000"/>
                  </a:schemeClr>
                </a:solidFill>
                <a:cs typeface="B Nazanin" pitchFamily="2" charset="-78"/>
              </a:endParaRPr>
            </a:p>
          </p:txBody>
        </p:sp>
        <p:sp>
          <p:nvSpPr>
            <p:cNvPr id="11" name="Rectangle 10"/>
            <p:cNvSpPr/>
            <p:nvPr/>
          </p:nvSpPr>
          <p:spPr>
            <a:xfrm>
              <a:off x="7620000" y="3429000"/>
              <a:ext cx="1143000" cy="838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b="1" dirty="0">
                  <a:solidFill>
                    <a:schemeClr val="bg1">
                      <a:lumMod val="50000"/>
                    </a:schemeClr>
                  </a:solidFill>
                  <a:cs typeface="B Nazanin" pitchFamily="2" charset="-78"/>
                </a:rPr>
                <a:t>درمانگاه ها</a:t>
              </a:r>
              <a:endParaRPr lang="en-US" b="1" dirty="0">
                <a:solidFill>
                  <a:schemeClr val="bg1">
                    <a:lumMod val="50000"/>
                  </a:schemeClr>
                </a:solidFill>
                <a:cs typeface="B Nazanin" pitchFamily="2" charset="-78"/>
              </a:endParaRPr>
            </a:p>
          </p:txBody>
        </p:sp>
        <p:sp>
          <p:nvSpPr>
            <p:cNvPr id="12" name="Rectangle 11"/>
            <p:cNvSpPr/>
            <p:nvPr/>
          </p:nvSpPr>
          <p:spPr>
            <a:xfrm>
              <a:off x="7620000" y="4648200"/>
              <a:ext cx="1143000" cy="838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fa-IR" sz="1600" b="1" dirty="0">
                  <a:solidFill>
                    <a:schemeClr val="bg1">
                      <a:lumMod val="50000"/>
                    </a:schemeClr>
                  </a:solidFill>
                  <a:cs typeface="B Nazanin" pitchFamily="2" charset="-78"/>
                </a:rPr>
                <a:t>بیمارستان ها</a:t>
              </a:r>
              <a:endParaRPr lang="en-US" sz="1600" b="1" dirty="0">
                <a:solidFill>
                  <a:schemeClr val="bg1">
                    <a:lumMod val="50000"/>
                  </a:schemeClr>
                </a:solidFill>
                <a:cs typeface="B Nazanin" pitchFamily="2" charset="-78"/>
              </a:endParaRPr>
            </a:p>
          </p:txBody>
        </p:sp>
        <p:cxnSp>
          <p:nvCxnSpPr>
            <p:cNvPr id="13" name="Straight Arrow Connector 12"/>
            <p:cNvCxnSpPr>
              <a:stCxn id="5" idx="3"/>
              <a:endCxn id="8" idx="1"/>
            </p:cNvCxnSpPr>
            <p:nvPr/>
          </p:nvCxnSpPr>
          <p:spPr>
            <a:xfrm>
              <a:off x="1981200" y="2781300"/>
              <a:ext cx="2971800" cy="110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1"/>
            </p:cNvCxnSpPr>
            <p:nvPr/>
          </p:nvCxnSpPr>
          <p:spPr>
            <a:xfrm flipV="1">
              <a:off x="1981200" y="3886200"/>
              <a:ext cx="2971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7" idx="1"/>
            </p:cNvCxnSpPr>
            <p:nvPr/>
          </p:nvCxnSpPr>
          <p:spPr>
            <a:xfrm flipV="1">
              <a:off x="1981200" y="2667000"/>
              <a:ext cx="2971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9" idx="1"/>
            </p:cNvCxnSpPr>
            <p:nvPr/>
          </p:nvCxnSpPr>
          <p:spPr>
            <a:xfrm flipV="1">
              <a:off x="1981200" y="5105400"/>
              <a:ext cx="2971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7" idx="1"/>
            </p:cNvCxnSpPr>
            <p:nvPr/>
          </p:nvCxnSpPr>
          <p:spPr>
            <a:xfrm flipV="1">
              <a:off x="1981200" y="2667000"/>
              <a:ext cx="2971800" cy="247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9" idx="1"/>
            </p:cNvCxnSpPr>
            <p:nvPr/>
          </p:nvCxnSpPr>
          <p:spPr>
            <a:xfrm>
              <a:off x="1981200" y="2781300"/>
              <a:ext cx="2971800" cy="232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10" idx="1"/>
            </p:cNvCxnSpPr>
            <p:nvPr/>
          </p:nvCxnSpPr>
          <p:spPr>
            <a:xfrm>
              <a:off x="6019800" y="2667000"/>
              <a:ext cx="1600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11" idx="1"/>
            </p:cNvCxnSpPr>
            <p:nvPr/>
          </p:nvCxnSpPr>
          <p:spPr>
            <a:xfrm>
              <a:off x="6019800" y="2667000"/>
              <a:ext cx="16002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12" idx="1"/>
            </p:cNvCxnSpPr>
            <p:nvPr/>
          </p:nvCxnSpPr>
          <p:spPr>
            <a:xfrm>
              <a:off x="6019800" y="2667000"/>
              <a:ext cx="1600200" cy="2400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3"/>
              <a:endCxn id="10" idx="1"/>
            </p:cNvCxnSpPr>
            <p:nvPr/>
          </p:nvCxnSpPr>
          <p:spPr>
            <a:xfrm flipV="1">
              <a:off x="6019800" y="2705100"/>
              <a:ext cx="16002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11" idx="1"/>
            </p:cNvCxnSpPr>
            <p:nvPr/>
          </p:nvCxnSpPr>
          <p:spPr>
            <a:xfrm flipV="1">
              <a:off x="6019800" y="3848100"/>
              <a:ext cx="1600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a:endCxn id="12" idx="1"/>
            </p:cNvCxnSpPr>
            <p:nvPr/>
          </p:nvCxnSpPr>
          <p:spPr>
            <a:xfrm>
              <a:off x="6019800" y="3886200"/>
              <a:ext cx="16002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3"/>
              <a:endCxn id="10" idx="1"/>
            </p:cNvCxnSpPr>
            <p:nvPr/>
          </p:nvCxnSpPr>
          <p:spPr>
            <a:xfrm flipV="1">
              <a:off x="6019800" y="2705100"/>
              <a:ext cx="1600200" cy="2400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3"/>
              <a:endCxn id="11" idx="1"/>
            </p:cNvCxnSpPr>
            <p:nvPr/>
          </p:nvCxnSpPr>
          <p:spPr>
            <a:xfrm flipV="1">
              <a:off x="6019800" y="3848100"/>
              <a:ext cx="16002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a:endCxn id="12" idx="1"/>
            </p:cNvCxnSpPr>
            <p:nvPr/>
          </p:nvCxnSpPr>
          <p:spPr>
            <a:xfrm flipV="1">
              <a:off x="6019800" y="5067300"/>
              <a:ext cx="1600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8" name="Footer Placeholder 27"/>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cs typeface="B Yagut" panose="00000400000000000000" pitchFamily="2" charset="-78"/>
            </a:endParaRPr>
          </a:p>
        </p:txBody>
      </p:sp>
      <p:grpSp>
        <p:nvGrpSpPr>
          <p:cNvPr id="7" name="Group 11"/>
          <p:cNvGrpSpPr>
            <a:grpSpLocks noGrp="1"/>
          </p:cNvGrpSpPr>
          <p:nvPr/>
        </p:nvGrpSpPr>
        <p:grpSpPr bwMode="auto">
          <a:xfrm>
            <a:off x="301625" y="1371600"/>
            <a:ext cx="4038600" cy="4681538"/>
            <a:chOff x="912" y="240"/>
            <a:chExt cx="4272" cy="3888"/>
          </a:xfrm>
        </p:grpSpPr>
        <p:sp>
          <p:nvSpPr>
            <p:cNvPr id="8" name="Rectangle 5"/>
            <p:cNvSpPr>
              <a:spLocks noChangeArrowheads="1"/>
            </p:cNvSpPr>
            <p:nvPr/>
          </p:nvSpPr>
          <p:spPr bwMode="auto">
            <a:xfrm>
              <a:off x="912" y="240"/>
              <a:ext cx="4272" cy="3888"/>
            </a:xfrm>
            <a:prstGeom prst="rect">
              <a:avLst/>
            </a:prstGeom>
            <a:solidFill>
              <a:schemeClr val="accent1"/>
            </a:solidFill>
            <a:ln w="25400" algn="ctr">
              <a:solidFill>
                <a:schemeClr val="tx1"/>
              </a:solidFill>
              <a:miter lim="800000"/>
              <a:headEnd/>
              <a:tailEnd/>
            </a:ln>
            <a:effectLst>
              <a:outerShdw dist="35921" dir="2700000" algn="ctr" rotWithShape="0">
                <a:srgbClr val="808080"/>
              </a:outerShdw>
            </a:effectLst>
          </p:spPr>
          <p:txBody>
            <a:bodyPr anchor="ctr">
              <a:spAutoFit/>
            </a:bodyPr>
            <a:lstStyle/>
            <a:p>
              <a:pPr eaLnBrk="1" hangingPunct="1">
                <a:defRPr/>
              </a:pPr>
              <a:endParaRPr lang="en-US">
                <a:cs typeface="+mn-cs"/>
              </a:endParaRPr>
            </a:p>
          </p:txBody>
        </p:sp>
        <p:pic>
          <p:nvPicPr>
            <p:cNvPr id="9" name="Picture 9"/>
            <p:cNvPicPr>
              <a:picLocks noChangeAspect="1" noChangeArrowheads="1"/>
            </p:cNvPicPr>
            <p:nvPr/>
          </p:nvPicPr>
          <p:blipFill>
            <a:blip r:embed="rId3"/>
            <a:srcRect/>
            <a:stretch>
              <a:fillRect/>
            </a:stretch>
          </p:blipFill>
          <p:spPr bwMode="auto">
            <a:xfrm>
              <a:off x="1056" y="336"/>
              <a:ext cx="3936" cy="3649"/>
            </a:xfrm>
            <a:prstGeom prst="rect">
              <a:avLst/>
            </a:prstGeom>
            <a:noFill/>
            <a:ln w="9525">
              <a:noFill/>
              <a:miter lim="800000"/>
              <a:headEnd/>
              <a:tailEnd/>
            </a:ln>
          </p:spPr>
        </p:pic>
      </p:grpSp>
      <p:grpSp>
        <p:nvGrpSpPr>
          <p:cNvPr id="10" name="Content Placeholder 9"/>
          <p:cNvGrpSpPr>
            <a:grpSpLocks noGrp="1"/>
          </p:cNvGrpSpPr>
          <p:nvPr/>
        </p:nvGrpSpPr>
        <p:grpSpPr bwMode="auto">
          <a:xfrm>
            <a:off x="4800600" y="1371600"/>
            <a:ext cx="4038600" cy="4681538"/>
            <a:chOff x="1344" y="144"/>
            <a:chExt cx="4272" cy="3888"/>
          </a:xfrm>
        </p:grpSpPr>
        <p:sp>
          <p:nvSpPr>
            <p:cNvPr id="11" name="Rectangle 3"/>
            <p:cNvSpPr>
              <a:spLocks noChangeArrowheads="1"/>
            </p:cNvSpPr>
            <p:nvPr/>
          </p:nvSpPr>
          <p:spPr bwMode="auto">
            <a:xfrm>
              <a:off x="1344" y="144"/>
              <a:ext cx="4272" cy="3888"/>
            </a:xfrm>
            <a:prstGeom prst="rect">
              <a:avLst/>
            </a:prstGeom>
            <a:solidFill>
              <a:schemeClr val="accent1"/>
            </a:solidFill>
            <a:ln w="25400" algn="ctr">
              <a:solidFill>
                <a:schemeClr val="tx1"/>
              </a:solidFill>
              <a:miter lim="800000"/>
              <a:headEnd/>
              <a:tailEnd/>
            </a:ln>
            <a:effectLst>
              <a:outerShdw dist="35921" dir="2700000" algn="ctr" rotWithShape="0">
                <a:srgbClr val="808080"/>
              </a:outerShdw>
            </a:effectLst>
          </p:spPr>
          <p:txBody>
            <a:bodyPr anchor="ctr">
              <a:spAutoFit/>
            </a:bodyPr>
            <a:lstStyle/>
            <a:p>
              <a:pPr eaLnBrk="1" hangingPunct="1">
                <a:defRPr/>
              </a:pPr>
              <a:endParaRPr lang="en-US">
                <a:cs typeface="+mn-cs"/>
              </a:endParaRPr>
            </a:p>
          </p:txBody>
        </p:sp>
        <p:pic>
          <p:nvPicPr>
            <p:cNvPr id="12" name="Picture 7"/>
            <p:cNvPicPr>
              <a:picLocks noChangeAspect="1" noChangeArrowheads="1"/>
            </p:cNvPicPr>
            <p:nvPr/>
          </p:nvPicPr>
          <p:blipFill>
            <a:blip r:embed="rId4"/>
            <a:srcRect/>
            <a:stretch>
              <a:fillRect/>
            </a:stretch>
          </p:blipFill>
          <p:spPr bwMode="auto">
            <a:xfrm>
              <a:off x="1536" y="288"/>
              <a:ext cx="3936" cy="3584"/>
            </a:xfrm>
            <a:prstGeom prst="rect">
              <a:avLst/>
            </a:prstGeom>
            <a:noFill/>
            <a:ln w="9525">
              <a:noFill/>
              <a:miter lim="800000"/>
              <a:headEnd/>
              <a:tailEnd/>
            </a:ln>
          </p:spPr>
        </p:pic>
      </p:grpSp>
      <p:sp>
        <p:nvSpPr>
          <p:cNvPr id="13" name="Footer Placeholder 12"/>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cs typeface="B Yagut" panose="00000400000000000000" pitchFamily="2" charset="-78"/>
            </a:endParaRPr>
          </a:p>
        </p:txBody>
      </p:sp>
      <p:pic>
        <p:nvPicPr>
          <p:cNvPr id="7" name="Picture 9"/>
          <p:cNvPicPr>
            <a:picLocks noGrp="1" noChangeAspect="1" noChangeArrowheads="1"/>
          </p:cNvPicPr>
          <p:nvPr>
            <p:ph sz="quarter" idx="1"/>
          </p:nvPr>
        </p:nvPicPr>
        <p:blipFill>
          <a:blip r:embed="rId3"/>
          <a:srcRect/>
          <a:stretch>
            <a:fillRect/>
          </a:stretch>
        </p:blipFill>
        <p:spPr bwMode="auto">
          <a:xfrm>
            <a:off x="914400" y="1676400"/>
            <a:ext cx="7258050" cy="3333750"/>
          </a:xfrm>
          <a:prstGeom prst="rect">
            <a:avLst/>
          </a:prstGeom>
          <a:noFill/>
          <a:ln w="9525">
            <a:noFill/>
            <a:miter lim="800000"/>
            <a:headEnd/>
            <a:tailEnd/>
          </a:ln>
        </p:spPr>
      </p:pic>
      <p:pic>
        <p:nvPicPr>
          <p:cNvPr id="8" name="Picture 8"/>
          <p:cNvPicPr>
            <a:picLocks noChangeAspect="1" noChangeArrowheads="1"/>
          </p:cNvPicPr>
          <p:nvPr/>
        </p:nvPicPr>
        <p:blipFill>
          <a:blip r:embed="rId4"/>
          <a:srcRect/>
          <a:stretch>
            <a:fillRect/>
          </a:stretch>
        </p:blipFill>
        <p:spPr bwMode="auto">
          <a:xfrm>
            <a:off x="457200" y="5181600"/>
            <a:ext cx="1924050" cy="116205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Yagut" pitchFamily="2" charset="-78"/>
              </a:rPr>
              <a:t>مديريت زنجيره تامين</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مديريت زنجيره تامين بر يكپارچه سازى فعاليت‌هاى زنجيره تامين و نيز جريان‌هاى اطلاعاتى مرتبط با آنها از طريق بهبود در روابط زنجيره ، براى دستيابى به مزيت رقابتى قابل اتكا و مستدام مشتمل مى‌شود. بنابراين، مديريت زنجيره تامين عبارت است از فرايند يكپارچه سازى فعاليت‌هاى زنجيره تامين و نيز جريان‌هاى اطلاعاتى مرتبط با آن، از طريق بهبود و هماهنگ سازى فعاليت‌ها در زنجيره تامين توليد و عرضه محصول.</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Yagut" pitchFamily="2" charset="-78"/>
            </a:endParaRPr>
          </a:p>
        </p:txBody>
      </p:sp>
      <p:sp>
        <p:nvSpPr>
          <p:cNvPr id="3" name="Content Placeholder 2"/>
          <p:cNvSpPr>
            <a:spLocks noGrp="1"/>
          </p:cNvSpPr>
          <p:nvPr>
            <p:ph sz="quarter" idx="1"/>
          </p:nvPr>
        </p:nvSpPr>
        <p:spPr/>
        <p:txBody>
          <a:bodyPr>
            <a:normAutofit fontScale="85000" lnSpcReduction="20000"/>
          </a:bodyPr>
          <a:lstStyle/>
          <a:p>
            <a:pPr algn="justLow"/>
            <a:r>
              <a:rPr lang="fa-IR" dirty="0" smtClean="0">
                <a:cs typeface="B Yagut" pitchFamily="2" charset="-78"/>
              </a:rPr>
              <a:t>براى مديريت موثر زنجيره تامين ضرورى است كه تامين كنندگان و مشتريان با يكديگر و در يك روش هماهنگ و با شراكت و ارتباطات اطلاعاتى و گفت و گو با يكديگر كار كنند. اين امر يعنى جريان سريع اطلاعات در ميان مشتريان و عرضه كنندگان، مراكز توزيع و سيستم‌هاى حمل و نقل كه بعضى از شركت‌‌ها را قادر مى سازد كه زنجيره‌هاى عرضه بسياركارايى را ايجاد كنند. عرضه‌كنندگان و مشتريان بايد اهداف يكسان داشته باشند. عرضه‌كنندگان و مشتريان بايد اعتماد متقابل داشته باشند. مشتريان در زمينه كيفيت محصولات و خدمات به تامين‌كنندگان خود اعتماد مى‌كنند. علاوه بر آن عرضه‌كنندگان و مشتريان بايد در طراحى زنجيره تامين براى دستيابى به اهداف مشترك‌ و تسهيل ارتباطات و جريان اطلاعات با يكديگر شريك شوند. بعضى شركت‌ها كوشش مى‌كنند تا كنترل زنجيره تامين خود را با كنترل عمومى با استفاده از مالكيت و يكپارچگى تمام اجزاى مختلف در امتداد زنجيره تامين از تهيه مواد و خدمات تا تحويل محصول نهايى و خدمت به مشترى به دست آورند. اما حتى با اين نوع ساختار سازمانى، فعاليت‌هاى مختلف و واحدهاى عملياتى ممكن است ناهماهنگ باشد. ساختار سازمانى شركت بايد بر هماهنگى فعاليت‌هاى مختلف براى دستيابى به اهداف كلى شركت تمركز كند.</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cs typeface="B Yagut" panose="00000400000000000000" pitchFamily="2" charset="-78"/>
            </a:endParaRPr>
          </a:p>
        </p:txBody>
      </p:sp>
      <p:sp>
        <p:nvSpPr>
          <p:cNvPr id="3" name="Content Placeholder 2"/>
          <p:cNvSpPr>
            <a:spLocks noGrp="1"/>
          </p:cNvSpPr>
          <p:nvPr>
            <p:ph sz="half" idx="1"/>
          </p:nvPr>
        </p:nvSpPr>
        <p:spPr/>
        <p:txBody>
          <a:bodyPr>
            <a:normAutofit/>
          </a:bodyPr>
          <a:lstStyle/>
          <a:p>
            <a:pPr algn="justLow"/>
            <a:r>
              <a:rPr lang="fa-IR" dirty="0" smtClean="0">
                <a:cs typeface="B Yagut" pitchFamily="2" charset="-78"/>
              </a:rPr>
              <a:t>در رقابت‌هاى جهانى موجود در عصر حاضر، بايد محصولات متنوع را با توجه به درخواست مشترى، در دسترس وى قرار داد. خواست مشترى بر كيفيت بالا و خدمت رسانى سريع، موجب افزايش فشارهايى شده است كه قبلاً وجود نداشته است، در نتيجه شركت‌ها بيش از اين نمى‌توانند به تنهايى از عهده تمامى كارها برآيند. در بازار رقابتى موجود، بنگاه‌هاى اقتصادى و توليدى علاوه بر پرداختن به سازمان و منابع داخلى، خود را به مديريت و نظارت بر منابع و اركان مرتبط خارج از سازمان نيازمند يافته‌اند.</a:t>
            </a:r>
          </a:p>
          <a:p>
            <a:endParaRPr lang="fa-IR" dirty="0">
              <a:cs typeface="B Yagut" pitchFamily="2" charset="-78"/>
            </a:endParaRPr>
          </a:p>
        </p:txBody>
      </p:sp>
      <p:sp>
        <p:nvSpPr>
          <p:cNvPr id="6" name="Content Placeholder 5"/>
          <p:cNvSpPr>
            <a:spLocks noGrp="1"/>
          </p:cNvSpPr>
          <p:nvPr>
            <p:ph sz="half" idx="2"/>
          </p:nvPr>
        </p:nvSpPr>
        <p:spPr/>
        <p:txBody>
          <a:bodyPr>
            <a:normAutofit/>
          </a:bodyPr>
          <a:lstStyle/>
          <a:p>
            <a:endParaRPr lang="fa-IR"/>
          </a:p>
        </p:txBody>
      </p:sp>
      <p:pic>
        <p:nvPicPr>
          <p:cNvPr id="4" name="Picture 3" descr="D:\javad\e_commerce\image\imagesCADTIAP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2133600"/>
            <a:ext cx="3535733" cy="31242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Yagut" pitchFamily="2" charset="-78"/>
              </a:rPr>
              <a:t>دیدگاه های متفاوت در برابر </a:t>
            </a:r>
            <a:r>
              <a:rPr lang="en-US" b="1" dirty="0" err="1" smtClean="0">
                <a:cs typeface="B Yagut" pitchFamily="2" charset="-78"/>
              </a:rPr>
              <a:t>scm</a:t>
            </a:r>
            <a:endParaRPr lang="fa-IR" dirty="0">
              <a:cs typeface="B Yagut" pitchFamily="2" charset="-78"/>
            </a:endParaRPr>
          </a:p>
        </p:txBody>
      </p:sp>
      <p:sp>
        <p:nvSpPr>
          <p:cNvPr id="3" name="Content Placeholder 2"/>
          <p:cNvSpPr>
            <a:spLocks noGrp="1"/>
          </p:cNvSpPr>
          <p:nvPr>
            <p:ph sz="quarter" idx="1"/>
          </p:nvPr>
        </p:nvSpPr>
        <p:spPr/>
        <p:txBody>
          <a:bodyPr>
            <a:normAutofit fontScale="92500" lnSpcReduction="10000"/>
          </a:bodyPr>
          <a:lstStyle/>
          <a:p>
            <a:pPr algn="justLow"/>
            <a:r>
              <a:rPr lang="fa-IR" dirty="0" smtClean="0">
                <a:cs typeface="B Yagut" pitchFamily="2" charset="-78"/>
              </a:rPr>
              <a:t>محققان و نويسندگان مختلف ، نگرش‌ها و تعاريف متفاوتى را از زنجيره تامين ارايه كرده اند. برخى زنجيره تامين را در روابط ميان خريدار و فروشنده محدود كرده اند، كه چنين نگرشى تنها بر عمليات خريد رده اول در يك سازمان تمركز دارد. گروه ديگرى به زنجيره تامين ديد وسيع‌ترى داده و آن را شامل تمام سرچشمه‌هاى تامين (پايگاه‌هاى تامين</a:t>
            </a:r>
            <a:r>
              <a:rPr lang="en-US" dirty="0" smtClean="0">
                <a:cs typeface="B Yagut" pitchFamily="2" charset="-78"/>
              </a:rPr>
              <a:t>(</a:t>
            </a:r>
            <a:r>
              <a:rPr lang="fa-IR" dirty="0" smtClean="0">
                <a:cs typeface="B Yagut" pitchFamily="2" charset="-78"/>
              </a:rPr>
              <a:t>براى سازمان مى دانند. با اين تعريف ، زنجيره تامين شامل تمام تامين كنندگان رده اول ، دوم ، سوم ... خواهد بود. چنين نگرشى به زنجيره تامين ، تنها به تحليل شبكه تامين خواهد پرداخت . ديد سوم ، نگرش زنجيره ارزش است كه در آن زنجيره تامين شامل تمام فعاليت‌هاى مورد نياز براى ارايه يك محصول يا خدمت به مشترى نهايى است. با نگرش ياد شده به زنجيره تامين ، توابع ساخت و توزيع به عنوان بخشى از جريان كالا و خدمات به زنجيره اضافه مى‌شود. در واقع بااين ديد، زنجيره تامين شامل سه حوزه تدارك ، توليد و توزيع است.</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Yagut" pitchFamily="2" charset="-78"/>
              </a:rPr>
              <a:t>فرآيندهاى اصلى</a:t>
            </a:r>
            <a:endParaRPr lang="fa-IR" dirty="0">
              <a:cs typeface="B Yagut" pitchFamily="2" charset="-78"/>
            </a:endParaRPr>
          </a:p>
        </p:txBody>
      </p:sp>
      <p:sp>
        <p:nvSpPr>
          <p:cNvPr id="3" name="Content Placeholder 2"/>
          <p:cNvSpPr>
            <a:spLocks noGrp="1"/>
          </p:cNvSpPr>
          <p:nvPr>
            <p:ph sz="quarter" idx="1"/>
          </p:nvPr>
        </p:nvSpPr>
        <p:spPr/>
        <p:txBody>
          <a:bodyPr/>
          <a:lstStyle/>
          <a:p>
            <a:r>
              <a:rPr lang="fa-IR" dirty="0" smtClean="0">
                <a:cs typeface="B Yagut" pitchFamily="2" charset="-78"/>
              </a:rPr>
              <a:t>1)مديريت اطلاعات</a:t>
            </a:r>
          </a:p>
          <a:p>
            <a:r>
              <a:rPr lang="fa-IR" dirty="0" smtClean="0">
                <a:cs typeface="B Yagut" pitchFamily="2" charset="-78"/>
              </a:rPr>
              <a:t>2)مديريت لجستيك</a:t>
            </a:r>
          </a:p>
          <a:p>
            <a:r>
              <a:rPr lang="fa-IR" dirty="0" smtClean="0">
                <a:cs typeface="B Yagut" pitchFamily="2" charset="-78"/>
              </a:rPr>
              <a:t> 3)مديريت روابط</a:t>
            </a:r>
          </a:p>
          <a:p>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i="1" dirty="0" smtClean="0">
                <a:cs typeface="B Yagut" pitchFamily="2" charset="-78"/>
              </a:rPr>
              <a:t>1)مديريت اطلاعات</a:t>
            </a:r>
            <a:endParaRPr lang="fa-IR" dirty="0">
              <a:cs typeface="B Yagut" pitchFamily="2" charset="-78"/>
            </a:endParaRPr>
          </a:p>
        </p:txBody>
      </p:sp>
      <p:sp>
        <p:nvSpPr>
          <p:cNvPr id="3" name="Content Placeholder 2"/>
          <p:cNvSpPr>
            <a:spLocks noGrp="1"/>
          </p:cNvSpPr>
          <p:nvPr>
            <p:ph sz="quarter" idx="1"/>
          </p:nvPr>
        </p:nvSpPr>
        <p:spPr/>
        <p:txBody>
          <a:bodyPr>
            <a:normAutofit fontScale="62500" lnSpcReduction="20000"/>
          </a:bodyPr>
          <a:lstStyle/>
          <a:p>
            <a:r>
              <a:rPr lang="fa-IR" i="1" dirty="0" smtClean="0">
                <a:cs typeface="B Yagut" pitchFamily="2" charset="-78"/>
              </a:rPr>
              <a:t>:</a:t>
            </a:r>
            <a:r>
              <a:rPr lang="fa-IR" dirty="0" smtClean="0">
                <a:cs typeface="B Yagut" pitchFamily="2" charset="-78"/>
              </a:rPr>
              <a:t> امروزه نقش ، اهميت و جايگاه اطلاعات براى همگان بديهى است . گردش مناسب و انتقال صحيح اطلاعات باعث مى‌شود تا فرآيندها موثرتر و كاراترگشته و مديريت آنها آسان‌تر گردد. در بحث زنجيره تامين - همان طور كه گفته شد - اهميت موضوع هماهنگى در فعاليتها، بسيار حائز اهميت است. اين نكته در بحث مديريت اطلاعات در زنجيره، مديريت سيستم هاى اطلاعاتى و انتقال اطلاعات نيز صحت دارد. مديريت اطلاعات هماهنگ و مناسب ميان شركا باعث خواهد شد تا تاثيرات فزاينده‌اى در سرعت، دقت، كيفيت و جنبه‌هاى ديگر وجود داشته باشد. مديريت صحيح اطلاعات موجب هماهنگى بيشتر در زنجيره خواهد شد. به طور كلى در زنجيره تامين، مديريت اطلاعات در بخش‌هاى مختلفى تاثيرگذار خواهد بود كه برخى از آنهاعبارت‌اند از:</a:t>
            </a:r>
            <a:br>
              <a:rPr lang="fa-IR" dirty="0" smtClean="0">
                <a:cs typeface="B Yagut" pitchFamily="2" charset="-78"/>
              </a:rPr>
            </a:br>
            <a:r>
              <a:rPr lang="fa-IR" dirty="0" smtClean="0">
                <a:cs typeface="B Yagut" pitchFamily="2" charset="-78"/>
              </a:rPr>
              <a:t>مديريت لجستيك (انتقال، جابجايى، پردازش و دسترسى به اطلاعات لجستيكى براى يكپارچه سازى فرآيندهاى حمل و نقل، سفارش دهى و ساخت، تغييرات سفارش، زمان‌بندى توليد، برنامه هاى لجستيك و عمليات انباردارى)؛ تبادل و پردازش داده‌ها ميان شركا (مانند تبادل و پردازش اطلاعات فنى، سفارشات و...): جمع آورى و پردازش اطلاعات براى تحليل فرآيند منبع يابى و ارزيابى، انتخاب و توسعه تامين كنندگان؛ جمع آورى و پردازش اطلاعات عرضه و تقاضا و ... براى پيش بينى روند بازار و شرايط آينده عرضه و تقاضا؛ ايجاد و بهبود روابط بين شركا.</a:t>
            </a:r>
          </a:p>
          <a:p>
            <a:r>
              <a:rPr lang="fa-IR" dirty="0" smtClean="0">
                <a:cs typeface="B Yagut" pitchFamily="2" charset="-78"/>
              </a:rPr>
              <a:t>چنانچه پيداست، مديريت اطلاعات و مجموعه سيستم هاى اطلاعاتى زنجيره تامين مى تواند برروى بسيارى از تصميم‌گيرى‌هاى داخلى بخش‌هاى مختلف زنجيره تامين موثر باشد كه اين موضوع حاكى از اهميت بالاى اين مولفه در مديريت زنجيره تامين است.</a:t>
            </a:r>
          </a:p>
          <a:p>
            <a:pPr algn="just">
              <a:defRPr/>
            </a:pPr>
            <a:r>
              <a:rPr lang="ar-SA" sz="2400" dirty="0" smtClean="0">
                <a:cs typeface="B Yagut" panose="00000400000000000000" pitchFamily="2" charset="-78"/>
              </a:rPr>
              <a:t>گردش مناسب و انتقال صحيح اطلاعات</a:t>
            </a:r>
            <a:endParaRPr lang="en-US" sz="2400" dirty="0" smtClean="0">
              <a:cs typeface="B Yagut" panose="00000400000000000000" pitchFamily="2" charset="-78"/>
            </a:endParaRPr>
          </a:p>
          <a:p>
            <a:pPr algn="just">
              <a:defRPr/>
            </a:pPr>
            <a:r>
              <a:rPr lang="ar-SA" sz="2400" dirty="0" smtClean="0">
                <a:cs typeface="B Yagut" panose="00000400000000000000" pitchFamily="2" charset="-78"/>
              </a:rPr>
              <a:t>هماهنگى در فعاليتها</a:t>
            </a:r>
            <a:endParaRPr lang="en-US" sz="2400" dirty="0" smtClean="0">
              <a:cs typeface="B Yagut" panose="00000400000000000000" pitchFamily="2" charset="-78"/>
            </a:endParaRPr>
          </a:p>
          <a:p>
            <a:pPr algn="just">
              <a:defRPr/>
            </a:pPr>
            <a:r>
              <a:rPr lang="ar-SA" sz="2400" dirty="0" smtClean="0">
                <a:cs typeface="B Yagut" panose="00000400000000000000" pitchFamily="2" charset="-78"/>
              </a:rPr>
              <a:t>سرعت، دقت، كيفيت</a:t>
            </a:r>
            <a:endParaRPr lang="en-US" sz="2400" dirty="0" smtClean="0">
              <a:cs typeface="B Yagut" panose="00000400000000000000" pitchFamily="2" charset="-78"/>
            </a:endParaRPr>
          </a:p>
          <a:p>
            <a:pPr algn="just">
              <a:defRPr/>
            </a:pPr>
            <a:r>
              <a:rPr lang="ar-SA" sz="2400" dirty="0" smtClean="0">
                <a:cs typeface="B Yagut" panose="00000400000000000000" pitchFamily="2" charset="-78"/>
              </a:rPr>
              <a:t>مديريت اطلاعات در بخش‌هاى مختلفى تاثيرگذار خواهد بود.</a:t>
            </a:r>
            <a:endParaRPr lang="en-US" sz="2400" dirty="0" smtClean="0">
              <a:cs typeface="B Yagut" panose="00000400000000000000" pitchFamily="2" charset="-78"/>
            </a:endParaRPr>
          </a:p>
          <a:p>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i="1" dirty="0" smtClean="0">
                <a:cs typeface="B Yagut" pitchFamily="2" charset="-78"/>
              </a:rPr>
              <a:t>2)مديريت لجستيك</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i="1" dirty="0" smtClean="0">
                <a:cs typeface="B Yagut" pitchFamily="2" charset="-78"/>
              </a:rPr>
              <a:t>:</a:t>
            </a:r>
            <a:r>
              <a:rPr lang="fa-IR" dirty="0" smtClean="0">
                <a:cs typeface="B Yagut" pitchFamily="2" charset="-78"/>
              </a:rPr>
              <a:t> در تحليل سيستم هاى توليدى (مانند صنعت خودرو)، موضوع لجستيك بخش فيزيكى زنجيره تامين را در بر مى گيرد. اين بخش كه كليه فعاليت‌هاى فيزيكى از مرحله تهيه ماده خام تا محصول نهايى شامل فعاليت‌هاى حمل و نقل، انباردارى، زمان‌بندى توليد و... را شامل مى شود، بخش نسبتا بزرگى از فعاليت‌هاى زنجيره تامين را به خود اختصاص مى دهد. در واقع، محدوده لجستيك تنها جريان مواد و كالا نبوده بلكه محور فعاليت‌هاى زنجيره تامين است كه روابط و اطلاعات، ابزارهاى پشتيبان آن براى بهبود در فعاليت‌ها هستند.</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i="1" dirty="0" smtClean="0">
                <a:cs typeface="B Yagut" pitchFamily="2" charset="-78"/>
              </a:rPr>
              <a:t>3)مديريت روابط:</a:t>
            </a:r>
            <a:endParaRPr lang="fa-IR" dirty="0">
              <a:cs typeface="B Yagut" pitchFamily="2" charset="-78"/>
            </a:endParaRPr>
          </a:p>
        </p:txBody>
      </p:sp>
      <p:sp>
        <p:nvSpPr>
          <p:cNvPr id="3" name="Content Placeholder 2"/>
          <p:cNvSpPr>
            <a:spLocks noGrp="1"/>
          </p:cNvSpPr>
          <p:nvPr>
            <p:ph sz="quarter" idx="1"/>
          </p:nvPr>
        </p:nvSpPr>
        <p:spPr/>
        <p:txBody>
          <a:bodyPr>
            <a:normAutofit fontScale="92500" lnSpcReduction="20000"/>
          </a:bodyPr>
          <a:lstStyle/>
          <a:p>
            <a:pPr algn="justLow"/>
            <a:r>
              <a:rPr lang="fa-IR" dirty="0" smtClean="0">
                <a:cs typeface="B Yagut" pitchFamily="2" charset="-78"/>
              </a:rPr>
              <a:t> فاكتورى كه ما را به سمت فرجام بحث راهنمايى مى كند و شايد مهم‌ترين بخش مديريت زنجيره تامين به خاطر ساخت و فرم آن باشد، مديريت روابط در زنجيره تامين است. مديريت روابط، تاثير شگرفى بر همه زمينه‌هاى زنجيره تامين و همچنين سطح عملكرد آن دارد. در بسيارى از موارد، سيستم هاى اطلاعاتى و تكنولوژى مورد نياز براى فعاليت‌هاى مديريت زنجيره تامين به سهولت در دسترس بوده و مى توانند دريك دوره زمانى نسبتا كوتاه تكميل و به كار گمارده شوند. اما بسيارى از شكست‌هاى آغازين در زنجيره تامين، معلول انتقال ضعيف انتظارات و توقعات و نتيجه رفتارهايى است كه بين طرفين درگير در زنجيره به وقوع مى پيوندد. علاوه بر اين، مهم‌ترين فاكتور براى مديريت موفق زنجيره تامين، ارتباط مطمئن ميان شركا در زنجيره است، به گونه اى كه شركا اعتماد متقابل به قابليت‌ها و عمليات يكديگر داشته باشند. كوتاه سخن اين كه درتوسعه هر زنجيره تامين يكپارچه، توسعه اطمينان و اعتماد در ميان شركا و طرح قابليت اطمينان براى آنها از عناصر بحرانى و مهم براى نيل به موفقيت است.</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anose="00000400000000000000" pitchFamily="2" charset="-78"/>
            </a:endParaRPr>
          </a:p>
        </p:txBody>
      </p:sp>
      <p:grpSp>
        <p:nvGrpSpPr>
          <p:cNvPr id="4" name="Group 7"/>
          <p:cNvGrpSpPr>
            <a:grpSpLocks noGrp="1"/>
          </p:cNvGrpSpPr>
          <p:nvPr/>
        </p:nvGrpSpPr>
        <p:grpSpPr bwMode="auto">
          <a:xfrm>
            <a:off x="271701" y="1676400"/>
            <a:ext cx="8504238" cy="4572000"/>
            <a:chOff x="384" y="240"/>
            <a:chExt cx="5040" cy="3840"/>
          </a:xfrm>
        </p:grpSpPr>
        <p:sp>
          <p:nvSpPr>
            <p:cNvPr id="5" name="Rectangle 5"/>
            <p:cNvSpPr>
              <a:spLocks noChangeArrowheads="1"/>
            </p:cNvSpPr>
            <p:nvPr/>
          </p:nvSpPr>
          <p:spPr bwMode="auto">
            <a:xfrm>
              <a:off x="384" y="240"/>
              <a:ext cx="5040" cy="3840"/>
            </a:xfrm>
            <a:prstGeom prst="rect">
              <a:avLst/>
            </a:prstGeom>
            <a:solidFill>
              <a:schemeClr val="accent1"/>
            </a:solidFill>
            <a:ln w="25400" algn="ctr">
              <a:solidFill>
                <a:schemeClr val="tx1"/>
              </a:solidFill>
              <a:miter lim="800000"/>
              <a:headEnd/>
              <a:tailEnd/>
            </a:ln>
          </p:spPr>
          <p:txBody>
            <a:bodyPr wrap="none" anchor="ctr">
              <a:spAutoFit/>
            </a:bodyPr>
            <a:lstStyle/>
            <a:p>
              <a:pPr eaLnBrk="1" hangingPunct="1"/>
              <a:endParaRPr lang="en-US" altLang="en-US"/>
            </a:p>
          </p:txBody>
        </p:sp>
        <p:pic>
          <p:nvPicPr>
            <p:cNvPr id="6" name="Picture 2"/>
            <p:cNvPicPr>
              <a:picLocks noChangeAspect="1" noChangeArrowheads="1"/>
            </p:cNvPicPr>
            <p:nvPr/>
          </p:nvPicPr>
          <p:blipFill>
            <a:blip r:embed="rId3"/>
            <a:srcRect/>
            <a:stretch>
              <a:fillRect/>
            </a:stretch>
          </p:blipFill>
          <p:spPr bwMode="auto">
            <a:xfrm>
              <a:off x="480" y="336"/>
              <a:ext cx="4848" cy="3636"/>
            </a:xfrm>
            <a:prstGeom prst="rect">
              <a:avLst/>
            </a:prstGeom>
            <a:noFill/>
            <a:ln w="9525">
              <a:noFill/>
              <a:miter lim="800000"/>
              <a:headEnd/>
              <a:tailEnd/>
            </a:ln>
          </p:spPr>
        </p:pic>
        <p:sp>
          <p:nvSpPr>
            <p:cNvPr id="7" name="Text Box 6"/>
            <p:cNvSpPr txBox="1">
              <a:spLocks noChangeArrowheads="1"/>
            </p:cNvSpPr>
            <p:nvPr/>
          </p:nvSpPr>
          <p:spPr bwMode="auto">
            <a:xfrm>
              <a:off x="1872" y="384"/>
              <a:ext cx="2352" cy="518"/>
            </a:xfrm>
            <a:prstGeom prst="rect">
              <a:avLst/>
            </a:prstGeom>
            <a:noFill/>
            <a:ln w="25400" algn="ctr">
              <a:noFill/>
              <a:miter lim="800000"/>
              <a:headEnd/>
              <a:tailEnd/>
            </a:ln>
            <a:effectLst/>
          </p:spPr>
          <p:txBody>
            <a:bodyPr>
              <a:spAutoFit/>
            </a:bodyPr>
            <a:lstStyle/>
            <a:p>
              <a:pPr marL="381000" indent="-381000" algn="ctr" eaLnBrk="1" hangingPunct="1">
                <a:spcBef>
                  <a:spcPct val="50000"/>
                </a:spcBef>
                <a:buFont typeface="Wingdings" pitchFamily="2" charset="2"/>
                <a:buNone/>
                <a:defRPr/>
              </a:pPr>
              <a:r>
                <a:rPr lang="en-US" sz="2400">
                  <a:effectLst>
                    <a:outerShdw blurRad="38100" dist="38100" dir="2700000" algn="tl">
                      <a:srgbClr val="C0C0C0"/>
                    </a:outerShdw>
                  </a:effectLst>
                  <a:cs typeface="+mn-cs"/>
                </a:rPr>
                <a:t>Build-to-order cars over the Internet</a:t>
              </a:r>
            </a:p>
          </p:txBody>
        </p:sp>
      </p:grpSp>
      <p:sp>
        <p:nvSpPr>
          <p:cNvPr id="8" name="Footer Placeholder 7"/>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anose="00000400000000000000" pitchFamily="2" charset="-78"/>
            </a:endParaRPr>
          </a:p>
        </p:txBody>
      </p:sp>
      <p:grpSp>
        <p:nvGrpSpPr>
          <p:cNvPr id="4" name="Group 6"/>
          <p:cNvGrpSpPr>
            <a:grpSpLocks noGrp="1"/>
          </p:cNvGrpSpPr>
          <p:nvPr/>
        </p:nvGrpSpPr>
        <p:grpSpPr bwMode="auto">
          <a:xfrm>
            <a:off x="301625" y="1527175"/>
            <a:ext cx="8504238" cy="4572000"/>
            <a:chOff x="624" y="96"/>
            <a:chExt cx="4752" cy="3936"/>
          </a:xfrm>
        </p:grpSpPr>
        <p:sp>
          <p:nvSpPr>
            <p:cNvPr id="5" name="Rectangle 5"/>
            <p:cNvSpPr>
              <a:spLocks noChangeArrowheads="1"/>
            </p:cNvSpPr>
            <p:nvPr/>
          </p:nvSpPr>
          <p:spPr bwMode="auto">
            <a:xfrm>
              <a:off x="624" y="96"/>
              <a:ext cx="4752" cy="3936"/>
            </a:xfrm>
            <a:prstGeom prst="rect">
              <a:avLst/>
            </a:prstGeom>
            <a:solidFill>
              <a:schemeClr val="accent1"/>
            </a:solidFill>
            <a:ln w="25400" algn="ctr">
              <a:solidFill>
                <a:schemeClr val="tx1"/>
              </a:solidFill>
              <a:miter lim="800000"/>
              <a:headEnd/>
              <a:tailEnd/>
            </a:ln>
          </p:spPr>
          <p:txBody>
            <a:bodyPr wrap="none" anchor="ctr">
              <a:spAutoFit/>
            </a:bodyPr>
            <a:lstStyle/>
            <a:p>
              <a:pPr eaLnBrk="1" hangingPunct="1"/>
              <a:endParaRPr lang="en-US" altLang="en-US"/>
            </a:p>
          </p:txBody>
        </p:sp>
        <p:pic>
          <p:nvPicPr>
            <p:cNvPr id="6" name="Picture 2"/>
            <p:cNvPicPr>
              <a:picLocks noChangeAspect="1" noChangeArrowheads="1"/>
            </p:cNvPicPr>
            <p:nvPr/>
          </p:nvPicPr>
          <p:blipFill>
            <a:blip r:embed="rId3"/>
            <a:srcRect/>
            <a:stretch>
              <a:fillRect/>
            </a:stretch>
          </p:blipFill>
          <p:spPr bwMode="auto">
            <a:xfrm>
              <a:off x="1008" y="576"/>
              <a:ext cx="4032" cy="3024"/>
            </a:xfrm>
            <a:prstGeom prst="rect">
              <a:avLst/>
            </a:prstGeom>
            <a:noFill/>
            <a:ln w="9525">
              <a:noFill/>
              <a:miter lim="800000"/>
              <a:headEnd/>
              <a:tailEnd/>
            </a:ln>
          </p:spPr>
        </p:pic>
        <p:sp>
          <p:nvSpPr>
            <p:cNvPr id="7" name="Rectangle 4"/>
            <p:cNvSpPr>
              <a:spLocks noChangeArrowheads="1"/>
            </p:cNvSpPr>
            <p:nvPr/>
          </p:nvSpPr>
          <p:spPr bwMode="auto">
            <a:xfrm>
              <a:off x="2304" y="3600"/>
              <a:ext cx="2743" cy="403"/>
            </a:xfrm>
            <a:prstGeom prst="rect">
              <a:avLst/>
            </a:prstGeom>
            <a:noFill/>
            <a:ln w="25400" algn="ctr">
              <a:noFill/>
              <a:miter lim="800000"/>
              <a:headEnd/>
              <a:tailEnd/>
            </a:ln>
          </p:spPr>
          <p:txBody>
            <a:bodyPr>
              <a:spAutoFit/>
            </a:bodyPr>
            <a:lstStyle/>
            <a:p>
              <a:pPr algn="ctr" eaLnBrk="1" hangingPunct="1">
                <a:buFont typeface="Wingdings" pitchFamily="2" charset="2"/>
                <a:buNone/>
              </a:pPr>
              <a:r>
                <a:rPr lang="en-US" altLang="en-US" sz="1200" i="1">
                  <a:solidFill>
                    <a:schemeClr val="tx2"/>
                  </a:solidFill>
                </a:rPr>
                <a:t>Source: </a:t>
              </a:r>
              <a:r>
                <a:rPr lang="en-US" altLang="en-US" sz="1200">
                  <a:solidFill>
                    <a:schemeClr val="tx2"/>
                  </a:solidFill>
                </a:rPr>
                <a:t>Adapted from Garrison Wieland for “Wal-Mart’s Supply Chain,” </a:t>
              </a:r>
              <a:r>
                <a:rPr lang="en-US" altLang="en-US" sz="1200" i="1">
                  <a:solidFill>
                    <a:schemeClr val="tx2"/>
                  </a:solidFill>
                </a:rPr>
                <a:t>Harvard Business Review </a:t>
              </a:r>
              <a:r>
                <a:rPr lang="en-US" altLang="en-US" sz="1200">
                  <a:solidFill>
                    <a:schemeClr val="tx2"/>
                  </a:solidFill>
                </a:rPr>
                <a:t>70(2; March–April 1992), pp. 60–71.</a:t>
              </a:r>
            </a:p>
          </p:txBody>
        </p:sp>
      </p:grpSp>
      <p:sp>
        <p:nvSpPr>
          <p:cNvPr id="8" name="Footer Placeholder 7"/>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anose="00000400000000000000" pitchFamily="2" charset="-78"/>
            </a:endParaRPr>
          </a:p>
        </p:txBody>
      </p:sp>
      <p:grpSp>
        <p:nvGrpSpPr>
          <p:cNvPr id="4" name="Group 5"/>
          <p:cNvGrpSpPr>
            <a:grpSpLocks noGrp="1"/>
          </p:cNvGrpSpPr>
          <p:nvPr/>
        </p:nvGrpSpPr>
        <p:grpSpPr bwMode="auto">
          <a:xfrm>
            <a:off x="301625" y="1527175"/>
            <a:ext cx="8504238" cy="4572000"/>
            <a:chOff x="384" y="240"/>
            <a:chExt cx="5184" cy="3936"/>
          </a:xfrm>
        </p:grpSpPr>
        <p:sp>
          <p:nvSpPr>
            <p:cNvPr id="5" name="Rectangle 4"/>
            <p:cNvSpPr>
              <a:spLocks noChangeArrowheads="1"/>
            </p:cNvSpPr>
            <p:nvPr/>
          </p:nvSpPr>
          <p:spPr bwMode="auto">
            <a:xfrm>
              <a:off x="384" y="240"/>
              <a:ext cx="5184" cy="3936"/>
            </a:xfrm>
            <a:prstGeom prst="rect">
              <a:avLst/>
            </a:prstGeom>
            <a:solidFill>
              <a:schemeClr val="accent1"/>
            </a:solidFill>
            <a:ln w="25400" algn="ctr">
              <a:solidFill>
                <a:schemeClr val="tx1"/>
              </a:solidFill>
              <a:miter lim="800000"/>
              <a:headEnd/>
              <a:tailEnd/>
            </a:ln>
          </p:spPr>
          <p:txBody>
            <a:bodyPr anchor="ctr">
              <a:spAutoFit/>
            </a:bodyPr>
            <a:lstStyle/>
            <a:p>
              <a:pPr eaLnBrk="1" hangingPunct="1"/>
              <a:endParaRPr lang="en-US" altLang="en-US"/>
            </a:p>
          </p:txBody>
        </p:sp>
        <p:pic>
          <p:nvPicPr>
            <p:cNvPr id="6" name="Picture 2"/>
            <p:cNvPicPr>
              <a:picLocks noChangeAspect="1" noChangeArrowheads="1"/>
            </p:cNvPicPr>
            <p:nvPr/>
          </p:nvPicPr>
          <p:blipFill>
            <a:blip r:embed="rId3"/>
            <a:srcRect/>
            <a:stretch>
              <a:fillRect/>
            </a:stretch>
          </p:blipFill>
          <p:spPr bwMode="auto">
            <a:xfrm>
              <a:off x="480" y="336"/>
              <a:ext cx="4992" cy="3744"/>
            </a:xfrm>
            <a:prstGeom prst="rect">
              <a:avLst/>
            </a:prstGeom>
            <a:noFill/>
            <a:ln w="9525">
              <a:noFill/>
              <a:miter lim="800000"/>
              <a:headEnd/>
              <a:tailEnd/>
            </a:ln>
          </p:spPr>
        </p:pic>
      </p:gr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Yagut" panose="00000400000000000000" pitchFamily="2" charset="-78"/>
              </a:rPr>
              <a:t>بازی نوشابه </a:t>
            </a:r>
            <a:r>
              <a:rPr lang="en-US" dirty="0" smtClean="0">
                <a:cs typeface="B Yagut" panose="00000400000000000000" pitchFamily="2" charset="-78"/>
              </a:rPr>
              <a:t>(beer game)</a:t>
            </a:r>
            <a:endParaRPr lang="fa-IR" dirty="0">
              <a:cs typeface="B Yagut" panose="00000400000000000000" pitchFamily="2" charset="-78"/>
            </a:endParaRPr>
          </a:p>
        </p:txBody>
      </p:sp>
      <p:sp>
        <p:nvSpPr>
          <p:cNvPr id="3" name="Content Placeholder 2"/>
          <p:cNvSpPr>
            <a:spLocks noGrp="1"/>
          </p:cNvSpPr>
          <p:nvPr>
            <p:ph sz="quarter" idx="1"/>
          </p:nvPr>
        </p:nvSpPr>
        <p:spPr/>
        <p:txBody>
          <a:bodyPr>
            <a:normAutofit fontScale="92500" lnSpcReduction="20000"/>
          </a:bodyPr>
          <a:lstStyle/>
          <a:p>
            <a:pPr algn="justLow"/>
            <a:r>
              <a:rPr lang="fa-IR" dirty="0">
                <a:cs typeface="B Yagut" panose="00000400000000000000" pitchFamily="2" charset="-78"/>
              </a:rPr>
              <a:t>بازی نوشابه یا همان </a:t>
            </a:r>
            <a:r>
              <a:rPr lang="en-US" dirty="0" smtClean="0">
                <a:cs typeface="B Yagut" panose="00000400000000000000" pitchFamily="2" charset="-78"/>
              </a:rPr>
              <a:t>(Beer </a:t>
            </a:r>
            <a:r>
              <a:rPr lang="en-US" dirty="0">
                <a:cs typeface="B Yagut" panose="00000400000000000000" pitchFamily="2" charset="-78"/>
              </a:rPr>
              <a:t>Game)، </a:t>
            </a:r>
            <a:r>
              <a:rPr lang="fa-IR" dirty="0">
                <a:cs typeface="B Yagut" panose="00000400000000000000" pitchFamily="2" charset="-78"/>
              </a:rPr>
              <a:t>اولین بار توسط یک گروه از استادان در دانشکده مدیریت دانشگاه </a:t>
            </a:r>
            <a:r>
              <a:rPr lang="en-US" dirty="0">
                <a:cs typeface="B Yagut" panose="00000400000000000000" pitchFamily="2" charset="-78"/>
              </a:rPr>
              <a:t>MIT </a:t>
            </a:r>
            <a:r>
              <a:rPr lang="fa-IR" dirty="0">
                <a:cs typeface="B Yagut" panose="00000400000000000000" pitchFamily="2" charset="-78"/>
              </a:rPr>
              <a:t>برای نشان دادن تعدادی از اصول کلیدی </a:t>
            </a:r>
            <a:r>
              <a:rPr lang="fa-IR" dirty="0" smtClean="0">
                <a:cs typeface="B Yagut" panose="00000400000000000000" pitchFamily="2" charset="-78"/>
              </a:rPr>
              <a:t>مدیریت زنجیره تامین</a:t>
            </a:r>
            <a:r>
              <a:rPr lang="fa-IR" dirty="0">
                <a:cs typeface="B Yagut" panose="00000400000000000000" pitchFamily="2" charset="-78"/>
              </a:rPr>
              <a:t> </a:t>
            </a:r>
            <a:r>
              <a:rPr lang="en-US" dirty="0" smtClean="0">
                <a:cs typeface="B Yagut" panose="00000400000000000000" pitchFamily="2" charset="-78"/>
              </a:rPr>
              <a:t>(Supply </a:t>
            </a:r>
            <a:r>
              <a:rPr lang="en-US" dirty="0">
                <a:cs typeface="B Yagut" panose="00000400000000000000" pitchFamily="2" charset="-78"/>
              </a:rPr>
              <a:t>Chain </a:t>
            </a:r>
            <a:r>
              <a:rPr lang="en-US" dirty="0" smtClean="0">
                <a:cs typeface="B Yagut" panose="00000400000000000000" pitchFamily="2" charset="-78"/>
              </a:rPr>
              <a:t>Management) </a:t>
            </a:r>
            <a:r>
              <a:rPr lang="fa-IR" dirty="0" smtClean="0">
                <a:cs typeface="B Yagut" panose="00000400000000000000" pitchFamily="2" charset="-78"/>
              </a:rPr>
              <a:t>ساخته </a:t>
            </a:r>
            <a:r>
              <a:rPr lang="fa-IR" dirty="0">
                <a:cs typeface="B Yagut" panose="00000400000000000000" pitchFamily="2" charset="-78"/>
              </a:rPr>
              <a:t>شد.</a:t>
            </a:r>
          </a:p>
          <a:p>
            <a:pPr algn="justLow"/>
            <a:r>
              <a:rPr lang="fa-IR" dirty="0">
                <a:cs typeface="B Yagut" panose="00000400000000000000" pitchFamily="2" charset="-78"/>
              </a:rPr>
              <a:t>بازی نوشابه </a:t>
            </a:r>
            <a:r>
              <a:rPr lang="en-US" dirty="0" smtClean="0">
                <a:cs typeface="B Yagut" panose="00000400000000000000" pitchFamily="2" charset="-78"/>
              </a:rPr>
              <a:t>(Beer </a:t>
            </a:r>
            <a:r>
              <a:rPr lang="en-US" dirty="0">
                <a:cs typeface="B Yagut" panose="00000400000000000000" pitchFamily="2" charset="-78"/>
              </a:rPr>
              <a:t>Game)، </a:t>
            </a:r>
            <a:r>
              <a:rPr lang="fa-IR" dirty="0">
                <a:cs typeface="B Yagut" panose="00000400000000000000" pitchFamily="2" charset="-78"/>
              </a:rPr>
              <a:t>یک بازی برای </a:t>
            </a:r>
            <a:r>
              <a:rPr lang="fa-IR" dirty="0" smtClean="0">
                <a:cs typeface="B Yagut" panose="00000400000000000000" pitchFamily="2" charset="-78"/>
              </a:rPr>
              <a:t>شبیه سازی</a:t>
            </a:r>
            <a:r>
              <a:rPr lang="fa-IR" dirty="0">
                <a:cs typeface="B Yagut" panose="00000400000000000000" pitchFamily="2" charset="-78"/>
              </a:rPr>
              <a:t> زنجیره تامین مواد به وسیله چهار بازیگردان است. بنابراین هر تیم از ۴ نفر تشکیل شده. این ۴ بازیگردان به ترتیب عبارتند از: </a:t>
            </a:r>
            <a:r>
              <a:rPr lang="en-US" dirty="0" smtClean="0">
                <a:cs typeface="B Yagut" panose="00000400000000000000" pitchFamily="2" charset="-78"/>
              </a:rPr>
              <a:t>Retailer</a:t>
            </a:r>
            <a:r>
              <a:rPr lang="en-US" dirty="0">
                <a:cs typeface="B Yagut" panose="00000400000000000000" pitchFamily="2" charset="-78"/>
              </a:rPr>
              <a:t>, Wholesaler, Distributor and </a:t>
            </a:r>
            <a:r>
              <a:rPr lang="en-US" dirty="0" smtClean="0">
                <a:cs typeface="B Yagut" panose="00000400000000000000" pitchFamily="2" charset="-78"/>
              </a:rPr>
              <a:t>Factory</a:t>
            </a:r>
            <a:r>
              <a:rPr lang="fa-IR" dirty="0" smtClean="0">
                <a:cs typeface="B Yagut" panose="00000400000000000000" pitchFamily="2" charset="-78"/>
              </a:rPr>
              <a:t> خرده </a:t>
            </a:r>
            <a:r>
              <a:rPr lang="fa-IR" dirty="0">
                <a:cs typeface="B Yagut" panose="00000400000000000000" pitchFamily="2" charset="-78"/>
              </a:rPr>
              <a:t>فروش، عمده فروش، </a:t>
            </a:r>
            <a:r>
              <a:rPr lang="fa-IR" dirty="0" smtClean="0">
                <a:cs typeface="B Yagut" panose="00000400000000000000" pitchFamily="2" charset="-78"/>
              </a:rPr>
              <a:t>توزیع کننده</a:t>
            </a:r>
            <a:r>
              <a:rPr lang="fa-IR" dirty="0">
                <a:cs typeface="B Yagut" panose="00000400000000000000" pitchFamily="2" charset="-78"/>
              </a:rPr>
              <a:t> و </a:t>
            </a:r>
            <a:r>
              <a:rPr lang="fa-IR" dirty="0" smtClean="0">
                <a:cs typeface="B Yagut" panose="00000400000000000000" pitchFamily="2" charset="-78"/>
              </a:rPr>
              <a:t>کارخانه.</a:t>
            </a:r>
          </a:p>
          <a:p>
            <a:pPr algn="justLow"/>
            <a:r>
              <a:rPr lang="fa-IR" dirty="0" smtClean="0">
                <a:cs typeface="B Yagut" panose="00000400000000000000" pitchFamily="2" charset="-78"/>
              </a:rPr>
              <a:t>شرکت </a:t>
            </a:r>
            <a:r>
              <a:rPr lang="fa-IR" dirty="0">
                <a:cs typeface="B Yagut" panose="00000400000000000000" pitchFamily="2" charset="-78"/>
              </a:rPr>
              <a:t>کنندگان در این بازی باید هر کدام یکی از نقش‌ها را متقبل بشوند و با توجه به وضعیت فعلی انبار خود و سفارشات مشتری و سفارشهای تعویق افتاده هفته‌های قبل تصمیم به سفارش تعداد مورد نیاز نوشابه از تامین کننده بالاسری خود بگیرند.</a:t>
            </a:r>
          </a:p>
          <a:p>
            <a:pPr algn="justLow"/>
            <a:endParaRPr lang="fa-IR"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301625" y="2863615"/>
            <a:ext cx="8504238" cy="1899120"/>
          </a:xfrm>
        </p:spPr>
      </p:pic>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238096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 علت اين امر در واقع دستيابى به مزيت يا مزاياى رقابتى با هدف كسب سهم بيشترى از بازار است. بر اين اساس، فعاليت‌هاى نظير برنامه ريزى عرضه و تقاضا، تهيه مواد، توليد و برنامه ريزى محصول، خدمت نگهدارى كالا، كنترل موجودى، توزيع ، تحويل و خدمت به مشترى كه قبلا همگى در سطح شركت انجام مى شده اينك به سطح زنجيره عرضه انتقال پيدا كرده است. مسئله كليدى در يك زنجيره تامين، مديريت و كنترل هماهنگ تمامى اين فعاليت‌ها است. مديريت زنجيره تامين </a:t>
            </a:r>
            <a:r>
              <a:rPr lang="en-US" dirty="0" smtClean="0">
                <a:cs typeface="B Yagut" pitchFamily="2" charset="-78"/>
              </a:rPr>
              <a:t> (SCM) </a:t>
            </a:r>
            <a:r>
              <a:rPr lang="fa-IR" dirty="0" smtClean="0">
                <a:cs typeface="B Yagut" pitchFamily="2" charset="-78"/>
              </a:rPr>
              <a:t>پديده‌اى است كه اين كار را به طريقى انجام مى‌دهد كه مشتريان بتوانند خدمت قابل اطمينان و سريع را با محصولات با كيفيت در حداقل هزينه دريافت كنند.</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1505744" y="1527175"/>
            <a:ext cx="6096000" cy="4572000"/>
          </a:xfrm>
        </p:spPr>
      </p:pic>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226660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sp>
        <p:nvSpPr>
          <p:cNvPr id="3" name="Content Placeholder 2"/>
          <p:cNvSpPr>
            <a:spLocks noGrp="1"/>
          </p:cNvSpPr>
          <p:nvPr>
            <p:ph sz="quarter" idx="1"/>
          </p:nvPr>
        </p:nvSpPr>
        <p:spPr/>
        <p:txBody>
          <a:bodyPr>
            <a:normAutofit fontScale="92500" lnSpcReduction="20000"/>
          </a:bodyPr>
          <a:lstStyle/>
          <a:p>
            <a:pPr algn="justLow"/>
            <a:r>
              <a:rPr lang="fa-IR" dirty="0">
                <a:cs typeface="B Yagut" panose="00000400000000000000" pitchFamily="2" charset="-78"/>
              </a:rPr>
              <a:t>هدف بازی: همه شرکت کنندگان دارای هدفی مشترک هستند که باید حتی الامکان ۱) مجموع هزینه‌های انبارداری ۲) ضرر ناشی از خارج از موجودی بودن فروشنده در قبال سفارشات خریدار را در کمترین حالتهای خود نگه دارند.</a:t>
            </a:r>
          </a:p>
          <a:p>
            <a:pPr algn="justLow"/>
            <a:endParaRPr lang="fa-IR" dirty="0">
              <a:cs typeface="B Yagut" panose="00000400000000000000" pitchFamily="2" charset="-78"/>
            </a:endParaRPr>
          </a:p>
          <a:p>
            <a:pPr algn="justLow"/>
            <a:r>
              <a:rPr lang="fa-IR" dirty="0">
                <a:cs typeface="B Yagut" panose="00000400000000000000" pitchFamily="2" charset="-78"/>
              </a:rPr>
              <a:t>نکات مهم بازی:</a:t>
            </a:r>
          </a:p>
          <a:p>
            <a:pPr algn="justLow"/>
            <a:r>
              <a:rPr lang="fa-IR" dirty="0" smtClean="0">
                <a:cs typeface="B Yagut" panose="00000400000000000000" pitchFamily="2" charset="-78"/>
              </a:rPr>
              <a:t>در </a:t>
            </a:r>
            <a:r>
              <a:rPr lang="fa-IR" dirty="0">
                <a:cs typeface="B Yagut" panose="00000400000000000000" pitchFamily="2" charset="-78"/>
              </a:rPr>
              <a:t>تمام طول بازی صحبت هر یک از </a:t>
            </a:r>
            <a:r>
              <a:rPr lang="fa-IR" dirty="0" smtClean="0">
                <a:cs typeface="B Yagut" panose="00000400000000000000" pitchFamily="2" charset="-78"/>
              </a:rPr>
              <a:t>بازیکنان </a:t>
            </a:r>
            <a:r>
              <a:rPr lang="fa-IR" dirty="0">
                <a:cs typeface="B Yagut" panose="00000400000000000000" pitchFamily="2" charset="-78"/>
              </a:rPr>
              <a:t>در مورد تعداد سفارشات خود با یکدیگر ممنوع است</a:t>
            </a:r>
            <a:r>
              <a:rPr lang="fa-IR" dirty="0" smtClean="0">
                <a:cs typeface="B Yagut" panose="00000400000000000000" pitchFamily="2" charset="-78"/>
              </a:rPr>
              <a:t>.</a:t>
            </a:r>
          </a:p>
          <a:p>
            <a:pPr algn="justLow"/>
            <a:r>
              <a:rPr lang="fa-IR" dirty="0">
                <a:cs typeface="B Yagut" panose="00000400000000000000" pitchFamily="2" charset="-78"/>
              </a:rPr>
              <a:t>خصوصیات بازی : هر کدام از این بازیگردانان انباری نامحدود دارند</a:t>
            </a:r>
          </a:p>
          <a:p>
            <a:pPr algn="justLow"/>
            <a:r>
              <a:rPr lang="fa-IR" dirty="0">
                <a:cs typeface="B Yagut" panose="00000400000000000000" pitchFamily="2" charset="-78"/>
              </a:rPr>
              <a:t>از ثبت سفارش تا رسیدن تعداد درخواستی سفارشات به تامین کننده بالاسری ۲ هفته طول میکشد.(</a:t>
            </a:r>
            <a:r>
              <a:rPr lang="en-US" dirty="0">
                <a:cs typeface="B Yagut" panose="00000400000000000000" pitchFamily="2" charset="-78"/>
              </a:rPr>
              <a:t>Information Delay)</a:t>
            </a:r>
          </a:p>
          <a:p>
            <a:pPr algn="justLow"/>
            <a:r>
              <a:rPr lang="fa-IR" dirty="0">
                <a:cs typeface="B Yagut" panose="00000400000000000000" pitchFamily="2" charset="-78"/>
              </a:rPr>
              <a:t>زمان لازم برای رسیدن سفارشات به زیردستی پس از بارگذاری تامین کننده بالاسری ۲ هفته می‌باشد.(</a:t>
            </a:r>
            <a:r>
              <a:rPr lang="en-US" dirty="0">
                <a:cs typeface="B Yagut" panose="00000400000000000000" pitchFamily="2" charset="-78"/>
              </a:rPr>
              <a:t>Material Delay)</a:t>
            </a:r>
          </a:p>
          <a:p>
            <a:pPr algn="justLow"/>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192391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sp>
        <p:nvSpPr>
          <p:cNvPr id="3" name="Content Placeholder 2"/>
          <p:cNvSpPr>
            <a:spLocks noGrp="1"/>
          </p:cNvSpPr>
          <p:nvPr>
            <p:ph sz="quarter" idx="1"/>
          </p:nvPr>
        </p:nvSpPr>
        <p:spPr/>
        <p:txBody>
          <a:bodyPr>
            <a:normAutofit fontScale="85000" lnSpcReduction="20000"/>
          </a:bodyPr>
          <a:lstStyle/>
          <a:p>
            <a:pPr algn="justLow"/>
            <a:r>
              <a:rPr lang="fa-IR" dirty="0">
                <a:cs typeface="B Yagut" panose="00000400000000000000" pitchFamily="2" charset="-78"/>
              </a:rPr>
              <a:t>سناریوی بازی: در این بازی، شما با سناریوی زیر مواجه میشوید :</a:t>
            </a:r>
          </a:p>
          <a:p>
            <a:pPr algn="justLow"/>
            <a:r>
              <a:rPr lang="fa-IR" dirty="0">
                <a:cs typeface="B Yagut" panose="00000400000000000000" pitchFamily="2" charset="-78"/>
              </a:rPr>
              <a:t>یک زنجیره </a:t>
            </a:r>
            <a:r>
              <a:rPr lang="fa-IR" dirty="0" smtClean="0">
                <a:cs typeface="B Yagut" panose="00000400000000000000" pitchFamily="2" charset="-78"/>
              </a:rPr>
              <a:t>تامین </a:t>
            </a:r>
            <a:r>
              <a:rPr lang="en-US" dirty="0" smtClean="0">
                <a:cs typeface="B Yagut" panose="00000400000000000000" pitchFamily="2" charset="-78"/>
              </a:rPr>
              <a:t> (supply </a:t>
            </a:r>
            <a:r>
              <a:rPr lang="en-US" dirty="0">
                <a:cs typeface="B Yagut" panose="00000400000000000000" pitchFamily="2" charset="-78"/>
              </a:rPr>
              <a:t>chain) </a:t>
            </a:r>
            <a:r>
              <a:rPr lang="en-US" dirty="0" smtClean="0">
                <a:cs typeface="B Yagut" panose="00000400000000000000" pitchFamily="2" charset="-78"/>
              </a:rPr>
              <a:t> </a:t>
            </a:r>
            <a:r>
              <a:rPr lang="fa-IR" dirty="0" smtClean="0">
                <a:cs typeface="B Yagut" panose="00000400000000000000" pitchFamily="2" charset="-78"/>
              </a:rPr>
              <a:t>ساده </a:t>
            </a:r>
            <a:r>
              <a:rPr lang="fa-IR" dirty="0">
                <a:cs typeface="B Yagut" panose="00000400000000000000" pitchFamily="2" charset="-78"/>
              </a:rPr>
              <a:t>شده آبجو را در نظر بگیرید، </a:t>
            </a:r>
            <a:r>
              <a:rPr lang="fa-IR" dirty="0" smtClean="0">
                <a:cs typeface="B Yagut" panose="00000400000000000000" pitchFamily="2" charset="-78"/>
              </a:rPr>
              <a:t>این </a:t>
            </a:r>
            <a:r>
              <a:rPr lang="fa-IR" dirty="0">
                <a:cs typeface="B Yagut" panose="00000400000000000000" pitchFamily="2" charset="-78"/>
              </a:rPr>
              <a:t>زنجیره از یک خرده فروش </a:t>
            </a:r>
            <a:r>
              <a:rPr lang="en-US" dirty="0" smtClean="0">
                <a:cs typeface="B Yagut" panose="00000400000000000000" pitchFamily="2" charset="-78"/>
              </a:rPr>
              <a:t>(Retailer</a:t>
            </a:r>
            <a:r>
              <a:rPr lang="en-US" dirty="0">
                <a:cs typeface="B Yagut" panose="00000400000000000000" pitchFamily="2" charset="-78"/>
              </a:rPr>
              <a:t>)، </a:t>
            </a:r>
            <a:r>
              <a:rPr lang="fa-IR" dirty="0">
                <a:cs typeface="B Yagut" panose="00000400000000000000" pitchFamily="2" charset="-78"/>
              </a:rPr>
              <a:t>یک عمده فروش </a:t>
            </a:r>
            <a:r>
              <a:rPr lang="en-US" dirty="0" smtClean="0">
                <a:cs typeface="B Yagut" panose="00000400000000000000" pitchFamily="2" charset="-78"/>
              </a:rPr>
              <a:t>(Wholesaler)</a:t>
            </a:r>
            <a:r>
              <a:rPr lang="fa-IR" dirty="0" smtClean="0">
                <a:cs typeface="B Yagut" panose="00000400000000000000" pitchFamily="2" charset="-78"/>
              </a:rPr>
              <a:t>که </a:t>
            </a:r>
            <a:r>
              <a:rPr lang="fa-IR" dirty="0">
                <a:cs typeface="B Yagut" panose="00000400000000000000" pitchFamily="2" charset="-78"/>
              </a:rPr>
              <a:t>نیازهای خرده فروش، یک توزیع کننده </a:t>
            </a:r>
            <a:r>
              <a:rPr lang="en-US" dirty="0" smtClean="0">
                <a:cs typeface="B Yagut" panose="00000400000000000000" pitchFamily="2" charset="-78"/>
              </a:rPr>
              <a:t>(Distributor</a:t>
            </a:r>
            <a:r>
              <a:rPr lang="en-US" dirty="0">
                <a:cs typeface="B Yagut" panose="00000400000000000000" pitchFamily="2" charset="-78"/>
              </a:rPr>
              <a:t>) </a:t>
            </a:r>
            <a:r>
              <a:rPr lang="fa-IR" dirty="0">
                <a:cs typeface="B Yagut" panose="00000400000000000000" pitchFamily="2" charset="-78"/>
              </a:rPr>
              <a:t>که نیازهای عمده فروش، و یک کارخانه با ظرفیت نامحدود که نیازهای توزیع کننده را تامین می‌کند تشکیل شده‌است.</a:t>
            </a:r>
          </a:p>
          <a:p>
            <a:pPr algn="justLow"/>
            <a:r>
              <a:rPr lang="fa-IR" dirty="0">
                <a:cs typeface="B Yagut" panose="00000400000000000000" pitchFamily="2" charset="-78"/>
              </a:rPr>
              <a:t>در هر هفته، هر بازیگر در تلاش برای برآوردن تقاضای مولفه پایین دستی خود است.</a:t>
            </a:r>
          </a:p>
          <a:p>
            <a:pPr algn="justLow"/>
            <a:r>
              <a:rPr lang="fa-IR" dirty="0">
                <a:cs typeface="B Yagut" panose="00000400000000000000" pitchFamily="2" charset="-78"/>
              </a:rPr>
              <a:t>هر گونه سفارش که نتواند برآورده شود به عنوان</a:t>
            </a:r>
            <a:r>
              <a:rPr lang="en-US" dirty="0">
                <a:cs typeface="B Yagut" panose="00000400000000000000" pitchFamily="2" charset="-78"/>
              </a:rPr>
              <a:t>backorder </a:t>
            </a:r>
            <a:r>
              <a:rPr lang="fa-IR" dirty="0">
                <a:cs typeface="B Yagut" panose="00000400000000000000" pitchFamily="2" charset="-78"/>
              </a:rPr>
              <a:t>ضبط می‌شود و باید در اسرع وقت این سفارشات تعویق افتاده برآورده شوند و از </a:t>
            </a:r>
            <a:r>
              <a:rPr lang="en-US" dirty="0">
                <a:cs typeface="B Yagut" panose="00000400000000000000" pitchFamily="2" charset="-78"/>
              </a:rPr>
              <a:t>backorder </a:t>
            </a:r>
            <a:r>
              <a:rPr lang="fa-IR" dirty="0">
                <a:cs typeface="B Yagut" panose="00000400000000000000" pitchFamily="2" charset="-78"/>
              </a:rPr>
              <a:t>در بیایند. نکته مهم این است که همه سفارشات در نهایت باید برآورده شوند. در هر هفته از بازی هر بازیگر به ازای هر یک واحدی که در انبارش نگهداری می‌کند ۱٫۰ $ باید بپردازد. و به ازای هر واحدی که در </a:t>
            </a:r>
            <a:r>
              <a:rPr lang="en-US" dirty="0">
                <a:cs typeface="B Yagut" panose="00000400000000000000" pitchFamily="2" charset="-78"/>
              </a:rPr>
              <a:t>backorder </a:t>
            </a:r>
            <a:r>
              <a:rPr lang="fa-IR" dirty="0">
                <a:cs typeface="B Yagut" panose="00000400000000000000" pitchFamily="2" charset="-78"/>
              </a:rPr>
              <a:t>قرار دارد باید هفته‌ای ۲ $ جریمه بپردازد.</a:t>
            </a:r>
          </a:p>
          <a:p>
            <a:pPr algn="justLow"/>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116177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Yagut" pitchFamily="2" charset="-78"/>
              </a:rPr>
              <a:t>مشكلات زنجيره تامين و منابع آنها:</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در جهان تجارت مثالهاي بي شماري از شركتهايي كه قادر نيستند به سطح تقاضايشان برسند و درنتيجه موجوديهاي هزينه بر و زيادي پروژه اي را متحمل مي شوند وجود دارد. در اين قسمت ما به تشريح اين مشكلات و علل آنها         مي پردازيم. مشكلات طي زنجيره تامين به طوركلي از دو منبع ناشي مي شوند:</a:t>
            </a:r>
          </a:p>
          <a:p>
            <a:pPr lvl="1" algn="justLow"/>
            <a:r>
              <a:rPr lang="fa-IR" dirty="0" smtClean="0">
                <a:cs typeface="B Yagut" pitchFamily="2" charset="-78"/>
              </a:rPr>
              <a:t>عدم اطمینان</a:t>
            </a:r>
          </a:p>
          <a:p>
            <a:pPr lvl="1" algn="justLow"/>
            <a:r>
              <a:rPr lang="fa-IR" dirty="0" smtClean="0">
                <a:cs typeface="B Yagut" pitchFamily="2" charset="-78"/>
              </a:rPr>
              <a:t>عدم هماهنگی</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Yagut" pitchFamily="2" charset="-78"/>
              </a:rPr>
              <a:t>1. عدم اطمينان</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يك منبع اصلي عدم اطمينان زنجيره تامين پيش بيني تقاضا است. پيش بيني تقاضا از چندين فاكتور از قبيل رقابت، قيمتها، شرايط فعلي، توسعه تكنولوژيكي و سطح عمومي تعهد مشتريان تاثير مي پذيرد. ديگر عامل عدم اطمينان زنجيره تامين زمانهاي تحويل است كه خود به عواملي مانند نسبت خرابي ماشين ها در فرايند توليد خطي، فشردگي ترافيكي كه در حمل و نقل دخالت مي كند و مشكلات كيفيت مواد كه ممكن است تأخيرات توليد را ايجاد كند وابسته است.</a:t>
            </a:r>
          </a:p>
          <a:p>
            <a:pPr algn="justLow"/>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Yagut" pitchFamily="2" charset="-78"/>
              </a:rPr>
              <a:t/>
            </a:r>
            <a:br>
              <a:rPr lang="fa-IR" dirty="0" smtClean="0">
                <a:cs typeface="B Yagut" pitchFamily="2" charset="-78"/>
              </a:rPr>
            </a:br>
            <a:r>
              <a:rPr lang="fa-IR" dirty="0" smtClean="0">
                <a:cs typeface="B Yagut" pitchFamily="2" charset="-78"/>
              </a:rPr>
              <a:t>2. عدم هماهنگی:</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اين نوع مشكلات هنگامي اتفاق مي افتد كه يك بخش شركت با ديگر بخشها ارتباط خوبي ندارد، وقتي پيغام براي شركاء تجاري غيرقابل فهم باشد و وقتي بخشهاي شركت از بعضي مسائل آگاهي ندارند و يا خيلي دير از آنچه موردنياز است و يا آنچه بايد اتفاق بيفتد آگاه مي شوند.</a:t>
            </a:r>
          </a:p>
          <a:p>
            <a:pPr marL="0" indent="0" algn="justLow">
              <a:buNone/>
            </a:pPr>
            <a:endParaRPr lang="fa-IR" dirty="0" smtClean="0">
              <a:cs typeface="B Yagut" pitchFamily="2" charset="-78"/>
            </a:endParaRPr>
          </a:p>
          <a:p>
            <a:pPr algn="justLow"/>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i="1" dirty="0" smtClean="0">
                <a:cs typeface="B Yagut" pitchFamily="2" charset="-78"/>
              </a:rPr>
              <a:t>اثر شلاق چرمي</a:t>
            </a:r>
            <a:endParaRPr lang="fa-IR" dirty="0">
              <a:cs typeface="B Yagut" pitchFamily="2" charset="-78"/>
            </a:endParaRPr>
          </a:p>
        </p:txBody>
      </p:sp>
      <p:sp>
        <p:nvSpPr>
          <p:cNvPr id="3" name="Content Placeholder 2"/>
          <p:cNvSpPr>
            <a:spLocks noGrp="1"/>
          </p:cNvSpPr>
          <p:nvPr>
            <p:ph sz="quarter" idx="1"/>
          </p:nvPr>
        </p:nvSpPr>
        <p:spPr/>
        <p:txBody>
          <a:bodyPr>
            <a:normAutofit/>
          </a:bodyPr>
          <a:lstStyle/>
          <a:p>
            <a:pPr algn="justLow"/>
            <a:r>
              <a:rPr lang="fa-IR" dirty="0" smtClean="0">
                <a:cs typeface="B Yagut" pitchFamily="2" charset="-78"/>
              </a:rPr>
              <a:t>اثر شلاقي به تغييرات نامنظم در سفارشات طي زنجيره تامين اطلاق مي شود. اين اثر براي اولين بار به وسيله پروكتل و گمبل </a:t>
            </a:r>
            <a:r>
              <a:rPr lang="en-US" dirty="0" smtClean="0">
                <a:cs typeface="B Yagut" pitchFamily="2" charset="-78"/>
              </a:rPr>
              <a:t>(P&amp;G) </a:t>
            </a:r>
            <a:r>
              <a:rPr lang="fa-IR" dirty="0" smtClean="0">
                <a:cs typeface="B Yagut" pitchFamily="2" charset="-78"/>
              </a:rPr>
              <a:t>در ارتباط با يكي از محصولاتشان مشاهده و شناخته شد. در اين مشكل گرچه فروش واقعي در فروشگاهها نسبتاً ثابت و قابل پيش بيني بود اما سفارشات عمده فروشان و توزيع كنندگان براي </a:t>
            </a:r>
            <a:r>
              <a:rPr lang="en-US" dirty="0" smtClean="0">
                <a:cs typeface="B Yagut" pitchFamily="2" charset="-78"/>
              </a:rPr>
              <a:t>P&amp;G</a:t>
            </a:r>
            <a:r>
              <a:rPr lang="fa-IR" dirty="0" smtClean="0">
                <a:cs typeface="B Yagut" pitchFamily="2" charset="-78"/>
              </a:rPr>
              <a:t>(سازنده) ميدان نوسانات شديدي داشته و مشكلات موجودي محصول ساخته شده را براي </a:t>
            </a:r>
            <a:r>
              <a:rPr lang="en-US" dirty="0" smtClean="0">
                <a:cs typeface="B Yagut" pitchFamily="2" charset="-78"/>
              </a:rPr>
              <a:t>P&amp;G </a:t>
            </a:r>
            <a:r>
              <a:rPr lang="fa-IR" dirty="0" smtClean="0">
                <a:cs typeface="B Yagut" pitchFamily="2" charset="-78"/>
              </a:rPr>
              <a:t>داشت. </a:t>
            </a:r>
          </a:p>
        </p:txBody>
      </p:sp>
      <p:pic>
        <p:nvPicPr>
          <p:cNvPr id="4" name="Picture 3" descr="800px-Bullwhip_effect.png"/>
          <p:cNvPicPr>
            <a:picLocks noChangeAspect="1"/>
          </p:cNvPicPr>
          <p:nvPr/>
        </p:nvPicPr>
        <p:blipFill>
          <a:blip r:embed="rId3"/>
          <a:srcRect/>
          <a:stretch>
            <a:fillRect/>
          </a:stretch>
        </p:blipFill>
        <p:spPr bwMode="auto">
          <a:xfrm>
            <a:off x="2956052" y="4495800"/>
            <a:ext cx="3327400" cy="249554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يك تحقيق نشان داد كه سفارشات توزيع كنندگان به دليل پيش بيني ضعيف تقاضا و كمبود هماهنگي و اطمينان درميان شركاء زنجيره تامين تغييرات نامنظمي داشت، به دليل اينكه هر ماهيت مجزا طي زنجيره تامين سفارشات و تصميمات موجودي را با يك ديد نسبت به منافع خود به طرف بالاي زنجيره تامين انجام مي داد كه اين منجر مي شد كه ميزان پيش بيني ها به طرف بالاي زنجيره همچنان افزايش يافته و به موجوديهاي اضافه اي در تمام قسمتهاي زنجيره تامين منجر شود.</a:t>
            </a:r>
          </a:p>
          <a:p>
            <a:pPr algn="justLow"/>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444444"/>
                </a:solidFill>
                <a:latin typeface="tahoma" panose="020B0604030504040204" pitchFamily="34" charset="0"/>
                <a:cs typeface="B Yagut" panose="00000400000000000000" pitchFamily="2" charset="-78"/>
              </a:rPr>
              <a:t> تاثیرات اثرشلاقی</a:t>
            </a:r>
            <a:endParaRPr lang="en-US" dirty="0">
              <a:cs typeface="B Yagut" panose="00000400000000000000" pitchFamily="2" charset="-78"/>
            </a:endParaRPr>
          </a:p>
        </p:txBody>
      </p:sp>
      <p:sp>
        <p:nvSpPr>
          <p:cNvPr id="3" name="Content Placeholder 2"/>
          <p:cNvSpPr>
            <a:spLocks noGrp="1"/>
          </p:cNvSpPr>
          <p:nvPr>
            <p:ph sz="quarter" idx="1"/>
          </p:nvPr>
        </p:nvSpPr>
        <p:spPr/>
        <p:txBody>
          <a:bodyPr/>
          <a:lstStyle/>
          <a:p>
            <a:pPr algn="justLow"/>
            <a:r>
              <a:rPr lang="fa-IR" dirty="0">
                <a:cs typeface="B Yagut" panose="00000400000000000000" pitchFamily="2" charset="-78"/>
              </a:rPr>
              <a:t>به طورکلی </a:t>
            </a:r>
            <a:r>
              <a:rPr lang="fa-IR" dirty="0" smtClean="0">
                <a:cs typeface="B Yagut" panose="00000400000000000000" pitchFamily="2" charset="-78"/>
              </a:rPr>
              <a:t>هرچه کمپانی </a:t>
            </a:r>
            <a:r>
              <a:rPr lang="fa-IR" dirty="0">
                <a:cs typeface="B Yagut" panose="00000400000000000000" pitchFamily="2" charset="-78"/>
              </a:rPr>
              <a:t>ازنظر </a:t>
            </a:r>
            <a:r>
              <a:rPr lang="fa-IR" dirty="0" smtClean="0">
                <a:cs typeface="B Yagut" panose="00000400000000000000" pitchFamily="2" charset="-78"/>
              </a:rPr>
              <a:t>زمان </a:t>
            </a:r>
            <a:r>
              <a:rPr lang="fa-IR" dirty="0">
                <a:cs typeface="B Yagut" panose="00000400000000000000" pitchFamily="2" charset="-78"/>
              </a:rPr>
              <a:t>تحویل (</a:t>
            </a:r>
            <a:r>
              <a:rPr lang="en-US" dirty="0">
                <a:cs typeface="B Yagut" panose="00000400000000000000" pitchFamily="2" charset="-78"/>
              </a:rPr>
              <a:t>LEAD TIME) </a:t>
            </a:r>
            <a:r>
              <a:rPr lang="fa-IR" dirty="0" smtClean="0">
                <a:cs typeface="B Yagut" panose="00000400000000000000" pitchFamily="2" charset="-78"/>
              </a:rPr>
              <a:t>)از </a:t>
            </a:r>
            <a:r>
              <a:rPr lang="fa-IR" dirty="0">
                <a:cs typeface="B Yagut" panose="00000400000000000000" pitchFamily="2" charset="-78"/>
              </a:rPr>
              <a:t>مشتری نهایی دورتر باشد، تغییرات تقاضا بزرگتر خواهدبود. این تاثیر موجب ناکارامدی در زنجیره تامین می شود چرا که باعث افزایش هزینه تامین مواد و پایین آوردن توان رقابتی خواهدشد. اثر شلاقی از سه جنبه بر روی زنجیره تامین تاثیر منفی می گذارد</a:t>
            </a:r>
            <a:r>
              <a:rPr lang="fa-IR" dirty="0" smtClean="0">
                <a:cs typeface="B Yagut" panose="00000400000000000000" pitchFamily="2" charset="-78"/>
              </a:rPr>
              <a:t>.</a:t>
            </a:r>
          </a:p>
          <a:p>
            <a:pPr lvl="1" algn="justLow"/>
            <a:r>
              <a:rPr lang="fa-IR" dirty="0" smtClean="0">
                <a:cs typeface="B Yagut" panose="00000400000000000000" pitchFamily="2" charset="-78"/>
              </a:rPr>
              <a:t>ظرفیتها</a:t>
            </a:r>
          </a:p>
          <a:p>
            <a:pPr lvl="1" algn="justLow"/>
            <a:r>
              <a:rPr lang="fa-IR" dirty="0">
                <a:cs typeface="B Yagut" panose="00000400000000000000" pitchFamily="2" charset="-78"/>
              </a:rPr>
              <a:t>غییر در سطح </a:t>
            </a:r>
            <a:r>
              <a:rPr lang="fa-IR" dirty="0" smtClean="0">
                <a:cs typeface="B Yagut" panose="00000400000000000000" pitchFamily="2" charset="-78"/>
              </a:rPr>
              <a:t>موجودی</a:t>
            </a:r>
          </a:p>
          <a:p>
            <a:pPr lvl="1" algn="justLow"/>
            <a:r>
              <a:rPr lang="fa-IR" dirty="0">
                <a:cs typeface="B Yagut" panose="00000400000000000000" pitchFamily="2" charset="-78"/>
              </a:rPr>
              <a:t>سطح بالای ذخیره </a:t>
            </a:r>
            <a:r>
              <a:rPr lang="fa-IR" dirty="0" smtClean="0">
                <a:cs typeface="B Yagut" panose="00000400000000000000" pitchFamily="2" charset="-78"/>
              </a:rPr>
              <a:t>احتیاطی</a:t>
            </a:r>
          </a:p>
          <a:p>
            <a:pPr lvl="1" algn="justLow"/>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861277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ظرفیتها</a:t>
            </a:r>
            <a:endParaRPr lang="en-US" dirty="0">
              <a:cs typeface="B Yagut" panose="00000400000000000000"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anose="00000400000000000000" pitchFamily="2" charset="-78"/>
              </a:rPr>
              <a:t>یک </a:t>
            </a:r>
            <a:r>
              <a:rPr lang="fa-IR" dirty="0">
                <a:cs typeface="B Yagut" panose="00000400000000000000" pitchFamily="2" charset="-78"/>
              </a:rPr>
              <a:t>تغییر در تقاضا باعث تغییر در استفاده از ظرفیتها می شود. در این حالت شرکت بر سر دو راهی قرار می گیرد: اگر ظرفیت خود را براساس میانگین تقاضا تنظیم کند، در نقاطی که تقاضا به اوج خود می رسد دچار مشکل می شود. اما اگر ظرفیتهای خود را براساس بیشینه تقاضا تنظیم کند به ظرفیت اضافی و استفاده نشده منجر خواهدشد.</a:t>
            </a:r>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88014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در حالت كلى زنجيره تامين از دو يا چند سازمان تشكيل مى‌شود كه رسماً از يكديگر جدا هستند و به وسيله جريان‌هاى مواد، اطلاعات و جريان‌هاى مالى به يكديگر مربوط مى‌شوند. اين سازمان‌ها مى‌توانند بنگاه‌هايى باشند كه مواد اوليه، قطعات، محصول نهايى و يا خدماتى چون توزيع، انبارش، عمده فروشى و خرده فروشى توليد مى‌كنند. حتى خود مصرف كننده نهايى را نيز مى‌توان يكى از اين سازمان‌ها در نظر گرفت.</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444444"/>
                </a:solidFill>
                <a:latin typeface="tahoma" panose="020B0604030504040204" pitchFamily="34" charset="0"/>
                <a:cs typeface="B Yagut" panose="00000400000000000000" pitchFamily="2" charset="-78"/>
              </a:rPr>
              <a:t>تغییر </a:t>
            </a:r>
            <a:r>
              <a:rPr lang="fa-IR" dirty="0">
                <a:solidFill>
                  <a:srgbClr val="444444"/>
                </a:solidFill>
                <a:latin typeface="tahoma" panose="020B0604030504040204" pitchFamily="34" charset="0"/>
                <a:cs typeface="B Yagut" panose="00000400000000000000" pitchFamily="2" charset="-78"/>
              </a:rPr>
              <a:t>در سطح موجودی</a:t>
            </a:r>
            <a:endParaRPr lang="en-US" dirty="0">
              <a:cs typeface="B Yagut" panose="00000400000000000000" pitchFamily="2" charset="-78"/>
            </a:endParaRPr>
          </a:p>
        </p:txBody>
      </p:sp>
      <p:sp>
        <p:nvSpPr>
          <p:cNvPr id="3" name="Content Placeholder 2"/>
          <p:cNvSpPr>
            <a:spLocks noGrp="1"/>
          </p:cNvSpPr>
          <p:nvPr>
            <p:ph sz="quarter" idx="1"/>
          </p:nvPr>
        </p:nvSpPr>
        <p:spPr/>
        <p:txBody>
          <a:bodyPr/>
          <a:lstStyle/>
          <a:p>
            <a:pPr algn="justLow"/>
            <a:r>
              <a:rPr lang="fa-IR" dirty="0" smtClean="0">
                <a:solidFill>
                  <a:srgbClr val="444444"/>
                </a:solidFill>
                <a:latin typeface="tahoma" panose="020B0604030504040204" pitchFamily="34" charset="0"/>
                <a:cs typeface="B Yagut" panose="00000400000000000000" pitchFamily="2" charset="-78"/>
              </a:rPr>
              <a:t>:تغییرات </a:t>
            </a:r>
            <a:r>
              <a:rPr lang="fa-IR" dirty="0">
                <a:solidFill>
                  <a:srgbClr val="444444"/>
                </a:solidFill>
                <a:latin typeface="tahoma" panose="020B0604030504040204" pitchFamily="34" charset="0"/>
                <a:cs typeface="B Yagut" panose="00000400000000000000" pitchFamily="2" charset="-78"/>
              </a:rPr>
              <a:t>تقاضا به تغییر سطح موجودی در هر بخش زنجیره تامین منجر می شود. اگر یک شرکت کمتر از نیاز بخش بعدی کالا بیاورد، سطح موجودی کاهش می یابد. در مقابل اگر شرکت بیشتر از نیاز بخش بعدی کالا بیاورد سطح موجودی افزایش می یابد. سطح موجودی بالا باعث ایجاد هزینه های سرمایه به کار گرفته می شود. درحالی که سطح موجودی پایین قابلیت اطمینان در تحویل را با ریسک مواجه می کند.</a:t>
            </a:r>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360707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sp>
        <p:nvSpPr>
          <p:cNvPr id="3" name="Content Placeholder 2"/>
          <p:cNvSpPr>
            <a:spLocks noGrp="1"/>
          </p:cNvSpPr>
          <p:nvPr>
            <p:ph sz="quarter" idx="1"/>
          </p:nvPr>
        </p:nvSpPr>
        <p:spPr/>
        <p:txBody>
          <a:bodyPr/>
          <a:lstStyle/>
          <a:p>
            <a:pPr algn="justLow"/>
            <a:r>
              <a:rPr lang="fa-IR" dirty="0">
                <a:solidFill>
                  <a:srgbClr val="444444"/>
                </a:solidFill>
                <a:latin typeface="tahoma" panose="020B0604030504040204" pitchFamily="34" charset="0"/>
                <a:cs typeface="B Yagut" panose="00000400000000000000" pitchFamily="2" charset="-78"/>
              </a:rPr>
              <a:t>سطح بالای ذخیره احتیاطی: ذخیره احتیاطی به منظور تضمین اینکه خدمات در یک سطح کافی در مقابل تغییرات تقاضا ارائه خواهدشد لازم است. هرچه اثرشلاقی در زنجیره تامین قوی تر باشد، ذخیره احتیاطی بیشتری موردنیاز است.</a:t>
            </a:r>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825905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2057400" y="1524000"/>
            <a:ext cx="50292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grpSp>
        <p:nvGrpSpPr>
          <p:cNvPr id="4" name="Group 10"/>
          <p:cNvGrpSpPr>
            <a:grpSpLocks noGrp="1"/>
          </p:cNvGrpSpPr>
          <p:nvPr/>
        </p:nvGrpSpPr>
        <p:grpSpPr bwMode="auto">
          <a:xfrm>
            <a:off x="301625" y="1527175"/>
            <a:ext cx="8504238" cy="4572000"/>
            <a:chOff x="720" y="1776"/>
            <a:chExt cx="4512" cy="2304"/>
          </a:xfrm>
        </p:grpSpPr>
        <p:sp>
          <p:nvSpPr>
            <p:cNvPr id="5" name="Rectangle 9"/>
            <p:cNvSpPr>
              <a:spLocks noChangeArrowheads="1"/>
            </p:cNvSpPr>
            <p:nvPr/>
          </p:nvSpPr>
          <p:spPr bwMode="auto">
            <a:xfrm>
              <a:off x="720" y="1776"/>
              <a:ext cx="4512" cy="2304"/>
            </a:xfrm>
            <a:prstGeom prst="rect">
              <a:avLst/>
            </a:prstGeom>
            <a:solidFill>
              <a:schemeClr val="accent1"/>
            </a:solidFill>
            <a:ln w="25400" algn="ctr">
              <a:solidFill>
                <a:schemeClr val="tx1"/>
              </a:solidFill>
              <a:miter lim="800000"/>
              <a:headEnd/>
              <a:tailEnd/>
            </a:ln>
          </p:spPr>
          <p:txBody>
            <a:bodyPr wrap="none" anchor="ctr">
              <a:spAutoFit/>
            </a:bodyPr>
            <a:lstStyle/>
            <a:p>
              <a:pPr eaLnBrk="1" hangingPunct="1"/>
              <a:endParaRPr lang="en-US" altLang="en-US"/>
            </a:p>
          </p:txBody>
        </p:sp>
        <p:pic>
          <p:nvPicPr>
            <p:cNvPr id="6" name="Picture 7"/>
            <p:cNvPicPr>
              <a:picLocks noChangeAspect="1" noChangeArrowheads="1"/>
            </p:cNvPicPr>
            <p:nvPr/>
          </p:nvPicPr>
          <p:blipFill>
            <a:blip r:embed="rId3"/>
            <a:srcRect/>
            <a:stretch>
              <a:fillRect/>
            </a:stretch>
          </p:blipFill>
          <p:spPr bwMode="auto">
            <a:xfrm>
              <a:off x="816" y="1872"/>
              <a:ext cx="4272" cy="2126"/>
            </a:xfrm>
            <a:prstGeom prst="rect">
              <a:avLst/>
            </a:prstGeom>
            <a:noFill/>
            <a:ln w="9525">
              <a:noFill/>
              <a:miter lim="800000"/>
              <a:headEnd/>
              <a:tailEnd/>
            </a:ln>
          </p:spPr>
        </p:pic>
      </p:gr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Yagut" pitchFamily="2" charset="-78"/>
            </a:endParaRPr>
          </a:p>
        </p:txBody>
      </p:sp>
      <p:sp>
        <p:nvSpPr>
          <p:cNvPr id="3" name="Content Placeholder 2"/>
          <p:cNvSpPr>
            <a:spLocks noGrp="1"/>
          </p:cNvSpPr>
          <p:nvPr>
            <p:ph sz="quarter" idx="1"/>
          </p:nvPr>
        </p:nvSpPr>
        <p:spPr/>
        <p:txBody>
          <a:bodyPr/>
          <a:lstStyle/>
          <a:p>
            <a:endParaRPr lang="fa-IR"/>
          </a:p>
        </p:txBody>
      </p:sp>
      <p:grpSp>
        <p:nvGrpSpPr>
          <p:cNvPr id="4" name="Group 27"/>
          <p:cNvGrpSpPr>
            <a:grpSpLocks/>
          </p:cNvGrpSpPr>
          <p:nvPr/>
        </p:nvGrpSpPr>
        <p:grpSpPr bwMode="auto">
          <a:xfrm>
            <a:off x="566738" y="1524000"/>
            <a:ext cx="8001000" cy="4953000"/>
            <a:chOff x="566738" y="1524000"/>
            <a:chExt cx="8001000" cy="4953000"/>
          </a:xfrm>
        </p:grpSpPr>
        <p:sp>
          <p:nvSpPr>
            <p:cNvPr id="5" name="Rectangle 9"/>
            <p:cNvSpPr>
              <a:spLocks noChangeArrowheads="1"/>
            </p:cNvSpPr>
            <p:nvPr/>
          </p:nvSpPr>
          <p:spPr bwMode="auto">
            <a:xfrm>
              <a:off x="566738" y="1524000"/>
              <a:ext cx="8001000" cy="4953000"/>
            </a:xfrm>
            <a:prstGeom prst="rect">
              <a:avLst/>
            </a:prstGeom>
            <a:noFill/>
            <a:ln w="38100" cmpd="dbl">
              <a:solidFill>
                <a:schemeClr val="bg1">
                  <a:lumMod val="40000"/>
                  <a:lumOff val="60000"/>
                </a:schemeClr>
              </a:solidFill>
              <a:miter lim="800000"/>
              <a:headEnd/>
              <a:tailEnd/>
            </a:ln>
          </p:spPr>
          <p:txBody>
            <a:bodyPr wrap="none" anchor="ctr"/>
            <a:lstStyle/>
            <a:p>
              <a:pPr eaLnBrk="1" hangingPunct="1">
                <a:defRPr/>
              </a:pPr>
              <a:endParaRPr lang="en-US">
                <a:latin typeface="Titr" pitchFamily="2" charset="-78"/>
                <a:cs typeface="Titr" pitchFamily="2" charset="-78"/>
              </a:endParaRPr>
            </a:p>
          </p:txBody>
        </p:sp>
        <p:grpSp>
          <p:nvGrpSpPr>
            <p:cNvPr id="6" name="Group 10"/>
            <p:cNvGrpSpPr>
              <a:grpSpLocks/>
            </p:cNvGrpSpPr>
            <p:nvPr/>
          </p:nvGrpSpPr>
          <p:grpSpPr bwMode="auto">
            <a:xfrm>
              <a:off x="666775" y="2590800"/>
              <a:ext cx="7548563" cy="3451225"/>
              <a:chOff x="432" y="1248"/>
              <a:chExt cx="4896" cy="2174"/>
            </a:xfrm>
          </p:grpSpPr>
          <p:sp>
            <p:nvSpPr>
              <p:cNvPr id="11" name="Rectangle 11"/>
              <p:cNvSpPr>
                <a:spLocks noChangeArrowheads="1"/>
              </p:cNvSpPr>
              <p:nvPr/>
            </p:nvSpPr>
            <p:spPr bwMode="auto">
              <a:xfrm>
                <a:off x="432" y="2112"/>
                <a:ext cx="720" cy="432"/>
              </a:xfrm>
              <a:prstGeom prst="rect">
                <a:avLst/>
              </a:prstGeom>
              <a:noFill/>
              <a:ln w="12700">
                <a:solidFill>
                  <a:schemeClr val="tx1"/>
                </a:solidFill>
                <a:miter lim="800000"/>
                <a:headEnd/>
                <a:tailEnd/>
              </a:ln>
            </p:spPr>
            <p:txBody>
              <a:bodyPr wrap="none" anchor="ctr"/>
              <a:lstStyle/>
              <a:p>
                <a:pPr algn="ctr"/>
                <a:r>
                  <a:rPr lang="fa-IR" altLang="en-US" sz="1600" b="1">
                    <a:latin typeface="Arial Narrow" pitchFamily="34" charset="0"/>
                  </a:rPr>
                  <a:t>لايه 2 </a:t>
                </a:r>
              </a:p>
              <a:p>
                <a:pPr algn="ctr"/>
                <a:r>
                  <a:rPr lang="fa-IR" altLang="en-US" sz="1600" b="1">
                    <a:latin typeface="Arial Narrow" pitchFamily="34" charset="0"/>
                  </a:rPr>
                  <a:t>تامين کنندگان</a:t>
                </a:r>
                <a:endParaRPr lang="en-US" altLang="en-US" sz="1600" b="1">
                  <a:latin typeface="Arial Narrow" pitchFamily="34" charset="0"/>
                </a:endParaRPr>
              </a:p>
            </p:txBody>
          </p:sp>
          <p:sp>
            <p:nvSpPr>
              <p:cNvPr id="12" name="Rectangle 12"/>
              <p:cNvSpPr>
                <a:spLocks noChangeArrowheads="1"/>
              </p:cNvSpPr>
              <p:nvPr/>
            </p:nvSpPr>
            <p:spPr bwMode="auto">
              <a:xfrm>
                <a:off x="1476" y="2112"/>
                <a:ext cx="720" cy="432"/>
              </a:xfrm>
              <a:prstGeom prst="rect">
                <a:avLst/>
              </a:prstGeom>
              <a:noFill/>
              <a:ln w="12700">
                <a:solidFill>
                  <a:schemeClr val="tx1"/>
                </a:solidFill>
                <a:miter lim="800000"/>
                <a:headEnd/>
                <a:tailEnd/>
              </a:ln>
            </p:spPr>
            <p:txBody>
              <a:bodyPr wrap="none" anchor="ctr"/>
              <a:lstStyle/>
              <a:p>
                <a:pPr algn="ctr"/>
                <a:r>
                  <a:rPr lang="fa-IR" altLang="en-US" sz="1600" b="1">
                    <a:latin typeface="Arial Narrow" pitchFamily="34" charset="0"/>
                  </a:rPr>
                  <a:t>لايه 1</a:t>
                </a:r>
              </a:p>
              <a:p>
                <a:pPr algn="ctr"/>
                <a:r>
                  <a:rPr lang="fa-IR" altLang="en-US" sz="1600" b="1">
                    <a:latin typeface="Arial Narrow" pitchFamily="34" charset="0"/>
                  </a:rPr>
                  <a:t>تامين کنندگان</a:t>
                </a:r>
                <a:endParaRPr lang="en-US" altLang="en-US" sz="1600" b="1">
                  <a:latin typeface="Arial Narrow" pitchFamily="34" charset="0"/>
                </a:endParaRPr>
              </a:p>
            </p:txBody>
          </p:sp>
          <p:sp>
            <p:nvSpPr>
              <p:cNvPr id="13" name="Rectangle 13"/>
              <p:cNvSpPr>
                <a:spLocks noChangeArrowheads="1"/>
              </p:cNvSpPr>
              <p:nvPr/>
            </p:nvSpPr>
            <p:spPr bwMode="auto">
              <a:xfrm>
                <a:off x="2520" y="2112"/>
                <a:ext cx="720" cy="432"/>
              </a:xfrm>
              <a:prstGeom prst="rect">
                <a:avLst/>
              </a:prstGeom>
              <a:noFill/>
              <a:ln w="12700">
                <a:solidFill>
                  <a:schemeClr val="tx1"/>
                </a:solidFill>
                <a:miter lim="800000"/>
                <a:headEnd/>
                <a:tailEnd/>
              </a:ln>
            </p:spPr>
            <p:txBody>
              <a:bodyPr wrap="none" anchor="ctr"/>
              <a:lstStyle/>
              <a:p>
                <a:pPr algn="ctr"/>
                <a:r>
                  <a:rPr lang="fa-IR" altLang="en-US" b="1">
                    <a:latin typeface="Arial Narrow" pitchFamily="34" charset="0"/>
                  </a:rPr>
                  <a:t>توليدکننده</a:t>
                </a:r>
                <a:endParaRPr lang="en-US" altLang="en-US" b="1">
                  <a:latin typeface="Arial Narrow" pitchFamily="34" charset="0"/>
                </a:endParaRPr>
              </a:p>
            </p:txBody>
          </p:sp>
          <p:sp>
            <p:nvSpPr>
              <p:cNvPr id="14" name="Rectangle 14"/>
              <p:cNvSpPr>
                <a:spLocks noChangeArrowheads="1"/>
              </p:cNvSpPr>
              <p:nvPr/>
            </p:nvSpPr>
            <p:spPr bwMode="auto">
              <a:xfrm>
                <a:off x="3564" y="2112"/>
                <a:ext cx="720" cy="432"/>
              </a:xfrm>
              <a:prstGeom prst="rect">
                <a:avLst/>
              </a:prstGeom>
              <a:noFill/>
              <a:ln w="12700">
                <a:solidFill>
                  <a:schemeClr val="tx1"/>
                </a:solidFill>
                <a:miter lim="800000"/>
                <a:headEnd/>
                <a:tailEnd/>
              </a:ln>
            </p:spPr>
            <p:txBody>
              <a:bodyPr wrap="none" anchor="ctr"/>
              <a:lstStyle/>
              <a:p>
                <a:pPr algn="ctr"/>
                <a:r>
                  <a:rPr lang="fa-IR" altLang="en-US" b="1">
                    <a:latin typeface="Arial Narrow" pitchFamily="34" charset="0"/>
                  </a:rPr>
                  <a:t>توزيع کننده</a:t>
                </a:r>
                <a:endParaRPr lang="en-US" altLang="en-US" b="1">
                  <a:latin typeface="Arial Narrow" pitchFamily="34" charset="0"/>
                </a:endParaRPr>
              </a:p>
            </p:txBody>
          </p:sp>
          <p:sp>
            <p:nvSpPr>
              <p:cNvPr id="15" name="Rectangle 15"/>
              <p:cNvSpPr>
                <a:spLocks noChangeArrowheads="1"/>
              </p:cNvSpPr>
              <p:nvPr/>
            </p:nvSpPr>
            <p:spPr bwMode="auto">
              <a:xfrm>
                <a:off x="4608" y="2112"/>
                <a:ext cx="720" cy="432"/>
              </a:xfrm>
              <a:prstGeom prst="rect">
                <a:avLst/>
              </a:prstGeom>
              <a:noFill/>
              <a:ln w="12700">
                <a:solidFill>
                  <a:schemeClr val="tx1"/>
                </a:solidFill>
                <a:miter lim="800000"/>
                <a:headEnd/>
                <a:tailEnd/>
              </a:ln>
            </p:spPr>
            <p:txBody>
              <a:bodyPr wrap="none" anchor="ctr"/>
              <a:lstStyle/>
              <a:p>
                <a:pPr algn="ctr"/>
                <a:r>
                  <a:rPr lang="fa-IR" altLang="en-US" sz="2000" b="1">
                    <a:latin typeface="Arial Narrow" pitchFamily="34" charset="0"/>
                  </a:rPr>
                  <a:t>مشتريان</a:t>
                </a:r>
                <a:endParaRPr lang="en-US" altLang="en-US" sz="2000" b="1">
                  <a:latin typeface="Arial Narrow" pitchFamily="34" charset="0"/>
                </a:endParaRPr>
              </a:p>
            </p:txBody>
          </p:sp>
          <p:sp>
            <p:nvSpPr>
              <p:cNvPr id="16" name="Line 16"/>
              <p:cNvSpPr>
                <a:spLocks noChangeShapeType="1"/>
              </p:cNvSpPr>
              <p:nvPr/>
            </p:nvSpPr>
            <p:spPr bwMode="auto">
              <a:xfrm flipH="1">
                <a:off x="4278" y="2352"/>
                <a:ext cx="336" cy="0"/>
              </a:xfrm>
              <a:prstGeom prst="line">
                <a:avLst/>
              </a:prstGeom>
              <a:noFill/>
              <a:ln w="28575">
                <a:solidFill>
                  <a:schemeClr val="tx1"/>
                </a:solidFill>
                <a:round/>
                <a:headEnd/>
                <a:tailEnd type="triangle" w="med" len="med"/>
              </a:ln>
            </p:spPr>
            <p:txBody>
              <a:bodyPr/>
              <a:lstStyle/>
              <a:p>
                <a:endParaRPr lang="fa-IR"/>
              </a:p>
            </p:txBody>
          </p:sp>
          <p:sp>
            <p:nvSpPr>
              <p:cNvPr id="17" name="Line 17"/>
              <p:cNvSpPr>
                <a:spLocks noChangeShapeType="1"/>
              </p:cNvSpPr>
              <p:nvPr/>
            </p:nvSpPr>
            <p:spPr bwMode="auto">
              <a:xfrm flipH="1">
                <a:off x="3247" y="2352"/>
                <a:ext cx="336" cy="0"/>
              </a:xfrm>
              <a:prstGeom prst="line">
                <a:avLst/>
              </a:prstGeom>
              <a:noFill/>
              <a:ln w="28575">
                <a:solidFill>
                  <a:schemeClr val="tx1"/>
                </a:solidFill>
                <a:round/>
                <a:headEnd/>
                <a:tailEnd type="triangle" w="med" len="med"/>
              </a:ln>
            </p:spPr>
            <p:txBody>
              <a:bodyPr/>
              <a:lstStyle/>
              <a:p>
                <a:endParaRPr lang="fa-IR"/>
              </a:p>
            </p:txBody>
          </p:sp>
          <p:sp>
            <p:nvSpPr>
              <p:cNvPr id="18" name="Line 18"/>
              <p:cNvSpPr>
                <a:spLocks noChangeShapeType="1"/>
              </p:cNvSpPr>
              <p:nvPr/>
            </p:nvSpPr>
            <p:spPr bwMode="auto">
              <a:xfrm flipH="1">
                <a:off x="2212" y="2352"/>
                <a:ext cx="336" cy="0"/>
              </a:xfrm>
              <a:prstGeom prst="line">
                <a:avLst/>
              </a:prstGeom>
              <a:noFill/>
              <a:ln w="28575">
                <a:solidFill>
                  <a:schemeClr val="tx1"/>
                </a:solidFill>
                <a:round/>
                <a:headEnd/>
                <a:tailEnd type="triangle" w="med" len="med"/>
              </a:ln>
            </p:spPr>
            <p:txBody>
              <a:bodyPr/>
              <a:lstStyle/>
              <a:p>
                <a:endParaRPr lang="fa-IR"/>
              </a:p>
            </p:txBody>
          </p:sp>
          <p:sp>
            <p:nvSpPr>
              <p:cNvPr id="19" name="Line 19"/>
              <p:cNvSpPr>
                <a:spLocks noChangeShapeType="1"/>
              </p:cNvSpPr>
              <p:nvPr/>
            </p:nvSpPr>
            <p:spPr bwMode="auto">
              <a:xfrm flipH="1">
                <a:off x="1146" y="2352"/>
                <a:ext cx="336" cy="0"/>
              </a:xfrm>
              <a:prstGeom prst="line">
                <a:avLst/>
              </a:prstGeom>
              <a:noFill/>
              <a:ln w="28575">
                <a:solidFill>
                  <a:schemeClr val="tx1"/>
                </a:solidFill>
                <a:round/>
                <a:headEnd/>
                <a:tailEnd type="triangle" w="med" len="med"/>
              </a:ln>
            </p:spPr>
            <p:txBody>
              <a:bodyPr/>
              <a:lstStyle/>
              <a:p>
                <a:endParaRPr lang="fa-IR"/>
              </a:p>
            </p:txBody>
          </p:sp>
          <p:sp>
            <p:nvSpPr>
              <p:cNvPr id="20" name="Text Box 20"/>
              <p:cNvSpPr txBox="1">
                <a:spLocks noChangeArrowheads="1"/>
              </p:cNvSpPr>
              <p:nvPr/>
            </p:nvSpPr>
            <p:spPr bwMode="auto">
              <a:xfrm>
                <a:off x="2309" y="2976"/>
                <a:ext cx="1148" cy="446"/>
              </a:xfrm>
              <a:prstGeom prst="rect">
                <a:avLst/>
              </a:prstGeom>
              <a:noFill/>
              <a:ln w="12700">
                <a:noFill/>
                <a:miter lim="800000"/>
                <a:headEnd/>
                <a:tailEnd/>
              </a:ln>
            </p:spPr>
            <p:txBody>
              <a:bodyPr wrap="none">
                <a:spAutoFit/>
              </a:bodyPr>
              <a:lstStyle/>
              <a:p>
                <a:pPr algn="ctr"/>
                <a:r>
                  <a:rPr lang="fa-IR" altLang="en-US" sz="2000"/>
                  <a:t>سفارش</a:t>
                </a:r>
                <a:endParaRPr lang="en-US" altLang="en-US" sz="2000"/>
              </a:p>
              <a:p>
                <a:pPr algn="ctr"/>
                <a:r>
                  <a:rPr lang="fa-IR" altLang="en-US" sz="2000"/>
                  <a:t>(موجوديهای بزرگتر)</a:t>
                </a:r>
                <a:endParaRPr lang="en-US" altLang="en-US" sz="2000"/>
              </a:p>
            </p:txBody>
          </p:sp>
          <p:sp>
            <p:nvSpPr>
              <p:cNvPr id="21" name="AutoShape 21"/>
              <p:cNvSpPr>
                <a:spLocks noChangeArrowheads="1"/>
              </p:cNvSpPr>
              <p:nvPr/>
            </p:nvSpPr>
            <p:spPr bwMode="auto">
              <a:xfrm>
                <a:off x="1691" y="2999"/>
                <a:ext cx="768" cy="288"/>
              </a:xfrm>
              <a:prstGeom prst="leftArrow">
                <a:avLst>
                  <a:gd name="adj1" fmla="val 50000"/>
                  <a:gd name="adj2" fmla="val 66667"/>
                </a:avLst>
              </a:prstGeom>
              <a:solidFill>
                <a:schemeClr val="tx1"/>
              </a:solidFill>
              <a:ln w="12700">
                <a:solidFill>
                  <a:schemeClr val="tx1"/>
                </a:solidFill>
                <a:miter lim="800000"/>
                <a:headEnd/>
                <a:tailEnd/>
              </a:ln>
            </p:spPr>
            <p:txBody>
              <a:bodyPr wrap="none" anchor="ctr"/>
              <a:lstStyle/>
              <a:p>
                <a:pPr eaLnBrk="1" hangingPunct="1"/>
                <a:endParaRPr lang="en-US" altLang="en-US">
                  <a:latin typeface="Titr" pitchFamily="2" charset="-78"/>
                  <a:cs typeface="Titr" pitchFamily="2" charset="-78"/>
                </a:endParaRPr>
              </a:p>
            </p:txBody>
          </p:sp>
          <p:sp>
            <p:nvSpPr>
              <p:cNvPr id="22" name="Rectangle 22"/>
              <p:cNvSpPr>
                <a:spLocks noChangeArrowheads="1"/>
              </p:cNvSpPr>
              <p:nvPr/>
            </p:nvSpPr>
            <p:spPr bwMode="auto">
              <a:xfrm>
                <a:off x="4608" y="1920"/>
                <a:ext cx="720" cy="96"/>
              </a:xfrm>
              <a:prstGeom prst="rect">
                <a:avLst/>
              </a:prstGeom>
              <a:solidFill>
                <a:schemeClr val="tx1"/>
              </a:solidFill>
              <a:ln w="12700">
                <a:noFill/>
                <a:miter lim="800000"/>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en-US">
                  <a:latin typeface="Titr" pitchFamily="2" charset="-78"/>
                  <a:cs typeface="Titr" pitchFamily="2" charset="-78"/>
                </a:endParaRPr>
              </a:p>
            </p:txBody>
          </p:sp>
          <p:sp>
            <p:nvSpPr>
              <p:cNvPr id="23" name="Rectangle 23"/>
              <p:cNvSpPr>
                <a:spLocks noChangeArrowheads="1"/>
              </p:cNvSpPr>
              <p:nvPr/>
            </p:nvSpPr>
            <p:spPr bwMode="auto">
              <a:xfrm>
                <a:off x="3552" y="1776"/>
                <a:ext cx="720" cy="240"/>
              </a:xfrm>
              <a:prstGeom prst="rect">
                <a:avLst/>
              </a:prstGeom>
              <a:solidFill>
                <a:schemeClr val="tx1"/>
              </a:solidFill>
              <a:ln w="12700">
                <a:noFill/>
                <a:miter lim="800000"/>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en-US">
                  <a:latin typeface="Titr" pitchFamily="2" charset="-78"/>
                  <a:cs typeface="Titr" pitchFamily="2" charset="-78"/>
                </a:endParaRPr>
              </a:p>
            </p:txBody>
          </p:sp>
          <p:sp>
            <p:nvSpPr>
              <p:cNvPr id="24" name="Rectangle 24"/>
              <p:cNvSpPr>
                <a:spLocks noChangeArrowheads="1"/>
              </p:cNvSpPr>
              <p:nvPr/>
            </p:nvSpPr>
            <p:spPr bwMode="auto">
              <a:xfrm>
                <a:off x="2544" y="1584"/>
                <a:ext cx="720" cy="432"/>
              </a:xfrm>
              <a:prstGeom prst="rect">
                <a:avLst/>
              </a:prstGeom>
              <a:solidFill>
                <a:schemeClr val="tx1"/>
              </a:solidFill>
              <a:ln w="12700">
                <a:noFill/>
                <a:miter lim="800000"/>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en-US">
                  <a:latin typeface="Titr" pitchFamily="2" charset="-78"/>
                  <a:cs typeface="Titr" pitchFamily="2" charset="-78"/>
                </a:endParaRPr>
              </a:p>
            </p:txBody>
          </p:sp>
          <p:sp>
            <p:nvSpPr>
              <p:cNvPr id="25" name="Rectangle 25"/>
              <p:cNvSpPr>
                <a:spLocks noChangeArrowheads="1"/>
              </p:cNvSpPr>
              <p:nvPr/>
            </p:nvSpPr>
            <p:spPr bwMode="auto">
              <a:xfrm>
                <a:off x="1488" y="1440"/>
                <a:ext cx="720" cy="528"/>
              </a:xfrm>
              <a:prstGeom prst="rect">
                <a:avLst/>
              </a:prstGeom>
              <a:solidFill>
                <a:schemeClr val="tx1"/>
              </a:solidFill>
              <a:ln w="12700">
                <a:noFill/>
                <a:miter lim="800000"/>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en-US">
                  <a:latin typeface="Titr" pitchFamily="2" charset="-78"/>
                  <a:cs typeface="Titr" pitchFamily="2" charset="-78"/>
                </a:endParaRPr>
              </a:p>
            </p:txBody>
          </p:sp>
          <p:sp>
            <p:nvSpPr>
              <p:cNvPr id="26" name="Rectangle 26"/>
              <p:cNvSpPr>
                <a:spLocks noChangeArrowheads="1"/>
              </p:cNvSpPr>
              <p:nvPr/>
            </p:nvSpPr>
            <p:spPr bwMode="auto">
              <a:xfrm>
                <a:off x="432" y="1248"/>
                <a:ext cx="720" cy="720"/>
              </a:xfrm>
              <a:prstGeom prst="rect">
                <a:avLst/>
              </a:prstGeom>
              <a:solidFill>
                <a:schemeClr val="tx1"/>
              </a:solidFill>
              <a:ln w="12700">
                <a:noFill/>
                <a:miter lim="800000"/>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en-US">
                  <a:latin typeface="Titr" pitchFamily="2" charset="-78"/>
                  <a:cs typeface="Titr" pitchFamily="2" charset="-78"/>
                </a:endParaRPr>
              </a:p>
            </p:txBody>
          </p:sp>
        </p:grpSp>
        <p:grpSp>
          <p:nvGrpSpPr>
            <p:cNvPr id="7" name="Group 27"/>
            <p:cNvGrpSpPr>
              <a:grpSpLocks/>
            </p:cNvGrpSpPr>
            <p:nvPr/>
          </p:nvGrpSpPr>
          <p:grpSpPr bwMode="auto">
            <a:xfrm>
              <a:off x="6135687" y="2122488"/>
              <a:ext cx="2372125" cy="533400"/>
              <a:chOff x="1344" y="3600"/>
              <a:chExt cx="1604" cy="336"/>
            </a:xfrm>
          </p:grpSpPr>
          <p:sp>
            <p:nvSpPr>
              <p:cNvPr id="8" name="Rectangle 28"/>
              <p:cNvSpPr>
                <a:spLocks noChangeArrowheads="1"/>
              </p:cNvSpPr>
              <p:nvPr/>
            </p:nvSpPr>
            <p:spPr bwMode="auto">
              <a:xfrm>
                <a:off x="1344" y="3600"/>
                <a:ext cx="336" cy="336"/>
              </a:xfrm>
              <a:prstGeom prst="rect">
                <a:avLst/>
              </a:prstGeom>
              <a:solidFill>
                <a:schemeClr val="tx1"/>
              </a:solidFill>
              <a:ln w="12700">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1" hangingPunct="1">
                  <a:defRPr/>
                </a:pPr>
                <a:endParaRPr lang="en-US">
                  <a:latin typeface="Titr" pitchFamily="2" charset="-78"/>
                  <a:cs typeface="Titr" pitchFamily="2" charset="-78"/>
                </a:endParaRPr>
              </a:p>
            </p:txBody>
          </p:sp>
          <p:sp>
            <p:nvSpPr>
              <p:cNvPr id="9" name="Text Box 29"/>
              <p:cNvSpPr txBox="1">
                <a:spLocks noChangeArrowheads="1"/>
              </p:cNvSpPr>
              <p:nvPr/>
            </p:nvSpPr>
            <p:spPr bwMode="auto">
              <a:xfrm>
                <a:off x="1958" y="3631"/>
                <a:ext cx="990" cy="252"/>
              </a:xfrm>
              <a:prstGeom prst="rect">
                <a:avLst/>
              </a:prstGeom>
              <a:noFill/>
              <a:ln w="12700">
                <a:noFill/>
                <a:miter lim="800000"/>
                <a:headEnd/>
                <a:tailEnd/>
              </a:ln>
            </p:spPr>
            <p:txBody>
              <a:bodyPr wrap="none">
                <a:spAutoFit/>
              </a:bodyPr>
              <a:lstStyle/>
              <a:p>
                <a:r>
                  <a:rPr lang="fa-IR" altLang="en-US" sz="2000" b="1"/>
                  <a:t>اندازه موجودی</a:t>
                </a:r>
                <a:endParaRPr lang="en-US" altLang="en-US" sz="2000" b="1"/>
              </a:p>
            </p:txBody>
          </p:sp>
          <p:sp>
            <p:nvSpPr>
              <p:cNvPr id="10" name="Text Box 30"/>
              <p:cNvSpPr txBox="1">
                <a:spLocks noChangeArrowheads="1"/>
              </p:cNvSpPr>
              <p:nvPr/>
            </p:nvSpPr>
            <p:spPr bwMode="auto">
              <a:xfrm>
                <a:off x="1728" y="3648"/>
                <a:ext cx="245" cy="288"/>
              </a:xfrm>
              <a:prstGeom prst="rect">
                <a:avLst/>
              </a:prstGeom>
              <a:noFill/>
              <a:ln w="12700">
                <a:noFill/>
                <a:miter lim="800000"/>
                <a:headEnd/>
                <a:tailEnd/>
              </a:ln>
            </p:spPr>
            <p:txBody>
              <a:bodyPr wrap="none">
                <a:spAutoFit/>
              </a:bodyPr>
              <a:lstStyle/>
              <a:p>
                <a:r>
                  <a:rPr lang="en-US" altLang="en-US" sz="2400"/>
                  <a:t>=</a:t>
                </a:r>
              </a:p>
            </p:txBody>
          </p:sp>
        </p:grpSp>
      </p:grpSp>
      <p:sp>
        <p:nvSpPr>
          <p:cNvPr id="27" name="Footer Placeholder 26"/>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 دلایل اثر شلاقی</a:t>
            </a:r>
            <a:endParaRPr lang="en-US" dirty="0">
              <a:cs typeface="B Yagut" panose="00000400000000000000" pitchFamily="2" charset="-78"/>
            </a:endParaRPr>
          </a:p>
        </p:txBody>
      </p:sp>
      <p:sp>
        <p:nvSpPr>
          <p:cNvPr id="3" name="Content Placeholder 2"/>
          <p:cNvSpPr>
            <a:spLocks noGrp="1"/>
          </p:cNvSpPr>
          <p:nvPr>
            <p:ph sz="quarter" idx="1"/>
          </p:nvPr>
        </p:nvSpPr>
        <p:spPr/>
        <p:txBody>
          <a:bodyPr>
            <a:normAutofit fontScale="92500" lnSpcReduction="20000"/>
          </a:bodyPr>
          <a:lstStyle/>
          <a:p>
            <a:pPr algn="justLow"/>
            <a:r>
              <a:rPr lang="fa-IR" dirty="0">
                <a:cs typeface="B Yagut" panose="00000400000000000000" pitchFamily="2" charset="-78"/>
              </a:rPr>
              <a:t> تأخیر: مدت زمانی است که طول می کشد تا زنجیره به تقاضای مشتری پاسخ دهد. تقاضای مشتری نهایی به دو دلیل دچار تأخیر می شود. اولا، به خاطر اینکه مدت زمانی طول می کشد تا اطلاعات به تامین کننده برسد. ثانیا، تامین کننده نیاز به مقداری زمان دارد که ظرفیتها و تحویلهای خود را تنظیم کند.</a:t>
            </a:r>
          </a:p>
          <a:p>
            <a:pPr algn="justLow"/>
            <a:r>
              <a:rPr lang="fa-IR" dirty="0">
                <a:cs typeface="B Yagut" panose="00000400000000000000" pitchFamily="2" charset="-78"/>
              </a:rPr>
              <a:t>پیش بینی تقاضا: اگر پیش بینی تقاضای یک شرکت به جای تقاضای مشتری نهایی براساس سفارشات بخش بعدی انجام شود، این عامل باعث تقویت تغییرات تقاضا در زنجیره خواهدشد.</a:t>
            </a:r>
          </a:p>
          <a:p>
            <a:pPr algn="justLow"/>
            <a:r>
              <a:rPr lang="fa-IR" dirty="0">
                <a:cs typeface="B Yagut" panose="00000400000000000000" pitchFamily="2" charset="-78"/>
              </a:rPr>
              <a:t>دسته سفارش: شرکتها معمولا به خاطر کاهش هزینه های برپایی و هزینه های ثبت سفارش (</a:t>
            </a:r>
            <a:r>
              <a:rPr lang="en-US" dirty="0">
                <a:cs typeface="B Yagut" panose="00000400000000000000" pitchFamily="2" charset="-78"/>
              </a:rPr>
              <a:t>SETUP)، </a:t>
            </a:r>
            <a:r>
              <a:rPr lang="fa-IR" dirty="0">
                <a:cs typeface="B Yagut" panose="00000400000000000000" pitchFamily="2" charset="-78"/>
              </a:rPr>
              <a:t>سفارشات خود را جمع می کنند و به صورت دسته ای سفارش می دهند. این مسئله باعث می شود که تامین کننده اطلاعات مشتری نهایی را دریافت نکند. درواقع تقاضای مشتری نهایی به نقاطی از زمان که تقاضا به سطح اندازه دسته برسد منتقل می شود. و ازطرف دیگر پریودهای بدون تقاضا نیز در این حاصل جمع وجود دارد.</a:t>
            </a:r>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49607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sp>
        <p:nvSpPr>
          <p:cNvPr id="3" name="Content Placeholder 2"/>
          <p:cNvSpPr>
            <a:spLocks noGrp="1"/>
          </p:cNvSpPr>
          <p:nvPr>
            <p:ph sz="quarter" idx="1"/>
          </p:nvPr>
        </p:nvSpPr>
        <p:spPr/>
        <p:txBody>
          <a:bodyPr>
            <a:normAutofit fontScale="85000" lnSpcReduction="20000"/>
          </a:bodyPr>
          <a:lstStyle/>
          <a:p>
            <a:pPr algn="justLow"/>
            <a:r>
              <a:rPr lang="fa-IR" dirty="0">
                <a:cs typeface="B Yagut" panose="00000400000000000000" pitchFamily="2" charset="-78"/>
              </a:rPr>
              <a:t>نوسانات قیمت: برخی مواقع شرکتها به خاطر دلایل بازاریابی قیمت محصولات خود را تغییر می دهند. پیامد آن خرید بیشتر مشتریان در زمانی است که قیمت پایین تر است. این مسئله باعث تغییر در الگوی تقاضای مشتریان می‌شود.</a:t>
            </a:r>
          </a:p>
          <a:p>
            <a:pPr algn="justLow"/>
            <a:r>
              <a:rPr lang="fa-IR" dirty="0">
                <a:cs typeface="B Yagut" panose="00000400000000000000" pitchFamily="2" charset="-78"/>
              </a:rPr>
              <a:t>سفارش غلوشده: اگر تقاضای محصولی افزایش یابد، تامین کنندگان اغلب محصولات را جیره بندی می کنند. به عنوان مثال فقط درصدی از مقادیر سفارش داده شده توسط مشتری را تامین می کنند. این می تواند به این موضوع منجر شود که مشتریان بیشتر از مقدار تقاضای واقعی خود سفارش دهند. به محض اینکه سیستم دوران گلوگاهی را پشت سر گذاشت سفارشات مازاد ملغی می شود. حاصل این پدیده افزایش تغییرات تقاضای مشتری نهایی است.</a:t>
            </a:r>
          </a:p>
          <a:p>
            <a:pPr algn="justLow"/>
            <a:r>
              <a:rPr lang="fa-IR" dirty="0">
                <a:cs typeface="B Yagut" panose="00000400000000000000" pitchFamily="2" charset="-78"/>
              </a:rPr>
              <a:t>نقش رفتار انسانی در اثر شلاقی: به طورکلی رفتار انسانی را می توان در طیفی قرار داد که یک سوی آن آرامش است و سر دیگر طیف هراس است. در حالت آرامش، نیروی انسانی بیشتر از نیازش سفارش می دهد و مقادیر اضافی را به عنوان ذخیره اطمینان نگهداری می کند. اما درحالت هراس قبل از اینکه تقاضای مشتری افزایش یابد انبار را خالی می کند. هر دو استراتژی پیامد منفی دارد. بنابراین، ترجیح داده می شود که از ترکیب دو استراتژی فوق استفاده شود.</a:t>
            </a:r>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202204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 راههای مقابله با اثر شلاقی</a:t>
            </a:r>
            <a:endParaRPr lang="en-US" dirty="0">
              <a:cs typeface="B Yagut" panose="00000400000000000000" pitchFamily="2" charset="-78"/>
            </a:endParaRPr>
          </a:p>
        </p:txBody>
      </p:sp>
      <p:sp>
        <p:nvSpPr>
          <p:cNvPr id="3" name="Content Placeholder 2"/>
          <p:cNvSpPr>
            <a:spLocks noGrp="1"/>
          </p:cNvSpPr>
          <p:nvPr>
            <p:ph sz="quarter" idx="1"/>
          </p:nvPr>
        </p:nvSpPr>
        <p:spPr/>
        <p:txBody>
          <a:bodyPr>
            <a:normAutofit lnSpcReduction="10000"/>
          </a:bodyPr>
          <a:lstStyle/>
          <a:p>
            <a:pPr algn="justLow"/>
            <a:r>
              <a:rPr lang="fa-IR" dirty="0">
                <a:cs typeface="B Yagut" panose="00000400000000000000" pitchFamily="2" charset="-78"/>
              </a:rPr>
              <a:t>الف – عرضه کننده ها می بایستی اطلاعات خود را در زمینه موجودیها و ظرفیتها با مشتریان خود به اشتراک بگذارند؛</a:t>
            </a:r>
          </a:p>
          <a:p>
            <a:pPr algn="justLow"/>
            <a:r>
              <a:rPr lang="fa-IR" dirty="0">
                <a:cs typeface="B Yagut" panose="00000400000000000000" pitchFamily="2" charset="-78"/>
              </a:rPr>
              <a:t>ب – پرهیز از به هنگام کردن پیش بینی ها با اطلاعات مختلف، باید سیاستهایی را به کار گرفت که تا اطلاعات اعضا پایین دستی دراختیار اعضای بالادستی قرار بگیرد و هر دو بخش بتوانند پیش بینی های خود را با یک سری اطلاعات یکسان انجام دهند؛</a:t>
            </a:r>
          </a:p>
          <a:p>
            <a:pPr algn="justLow"/>
            <a:r>
              <a:rPr lang="fa-IR" dirty="0">
                <a:cs typeface="B Yagut" panose="00000400000000000000" pitchFamily="2" charset="-78"/>
              </a:rPr>
              <a:t>ج – سخت تر کردن سیاستهای برگشت پذیری و لغو کردن تقاضاها؛</a:t>
            </a:r>
          </a:p>
          <a:p>
            <a:pPr algn="justLow"/>
            <a:r>
              <a:rPr lang="fa-IR" dirty="0">
                <a:cs typeface="B Yagut" panose="00000400000000000000" pitchFamily="2" charset="-78"/>
              </a:rPr>
              <a:t>د – حذف هرچه بیشتر تمام تاخیرات زمانی چه در جریان کالا و چه در جریان اطلاعات در زنجیره تامین؛</a:t>
            </a:r>
          </a:p>
          <a:p>
            <a:pPr algn="justLow"/>
            <a:r>
              <a:rPr lang="fa-IR" dirty="0">
                <a:cs typeface="B Yagut" panose="00000400000000000000" pitchFamily="2" charset="-78"/>
              </a:rPr>
              <a:t>ه – تبادل اطلاعات مربوط به تقاضای بازار با قسمتهایی که در بالادستی زنجیره تامین قرار دارند؛</a:t>
            </a:r>
          </a:p>
          <a:p>
            <a:pPr algn="justLow"/>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482720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B Yagut" panose="00000400000000000000" pitchFamily="2" charset="-78"/>
            </a:endParaRPr>
          </a:p>
        </p:txBody>
      </p:sp>
      <p:sp>
        <p:nvSpPr>
          <p:cNvPr id="3" name="Content Placeholder 2"/>
          <p:cNvSpPr>
            <a:spLocks noGrp="1"/>
          </p:cNvSpPr>
          <p:nvPr>
            <p:ph sz="quarter" idx="1"/>
          </p:nvPr>
        </p:nvSpPr>
        <p:spPr/>
        <p:txBody>
          <a:bodyPr>
            <a:normAutofit lnSpcReduction="10000"/>
          </a:bodyPr>
          <a:lstStyle/>
          <a:p>
            <a:pPr algn="justLow"/>
            <a:r>
              <a:rPr lang="fa-IR" dirty="0">
                <a:cs typeface="B Yagut" panose="00000400000000000000" pitchFamily="2" charset="-78"/>
              </a:rPr>
              <a:t>و – حذف یک یا چند مرحله میانی در زنجیره عرضه و برنامه هایی که باعث می شود تا به صورت مستقیم با مشتری ارتباط برقرار شود. این سیاست باعث می شود تا به راحتی </a:t>
            </a:r>
            <a:r>
              <a:rPr lang="fa-IR" dirty="0" smtClean="0">
                <a:cs typeface="B Yagut" panose="00000400000000000000" pitchFamily="2" charset="-78"/>
              </a:rPr>
              <a:t>به الگوی </a:t>
            </a:r>
            <a:r>
              <a:rPr lang="fa-IR" dirty="0">
                <a:cs typeface="B Yagut" panose="00000400000000000000" pitchFamily="2" charset="-78"/>
              </a:rPr>
              <a:t>صحیح </a:t>
            </a:r>
            <a:r>
              <a:rPr lang="fa-IR" dirty="0" smtClean="0">
                <a:cs typeface="B Yagut" panose="00000400000000000000" pitchFamily="2" charset="-78"/>
              </a:rPr>
              <a:t>سفارش مشتریان </a:t>
            </a:r>
            <a:r>
              <a:rPr lang="fa-IR" dirty="0">
                <a:cs typeface="B Yagut" panose="00000400000000000000" pitchFamily="2" charset="-78"/>
              </a:rPr>
              <a:t>دست </a:t>
            </a:r>
            <a:r>
              <a:rPr lang="fa-IR" dirty="0" smtClean="0">
                <a:cs typeface="B Yagut" panose="00000400000000000000" pitchFamily="2" charset="-78"/>
              </a:rPr>
              <a:t>پید</a:t>
            </a:r>
            <a:r>
              <a:rPr lang="fa-IR" dirty="0">
                <a:cs typeface="B Yagut" panose="00000400000000000000" pitchFamily="2" charset="-78"/>
              </a:rPr>
              <a:t>ا</a:t>
            </a:r>
            <a:r>
              <a:rPr lang="fa-IR" dirty="0" smtClean="0">
                <a:cs typeface="B Yagut" panose="00000400000000000000" pitchFamily="2" charset="-78"/>
              </a:rPr>
              <a:t>کرد</a:t>
            </a:r>
            <a:r>
              <a:rPr lang="fa-IR" dirty="0">
                <a:cs typeface="B Yagut" panose="00000400000000000000" pitchFamily="2" charset="-78"/>
              </a:rPr>
              <a:t>؛</a:t>
            </a:r>
          </a:p>
          <a:p>
            <a:pPr algn="justLow"/>
            <a:r>
              <a:rPr lang="fa-IR" dirty="0">
                <a:cs typeface="B Yagut" panose="00000400000000000000" pitchFamily="2" charset="-78"/>
              </a:rPr>
              <a:t>ز – استفاده از تکنیک های مبادله الکترونیک اطلاعات، مدیریت موجودی به وسیله فروشندگان و برنامه های پیوسته جایگزینی؛</a:t>
            </a:r>
          </a:p>
          <a:p>
            <a:pPr algn="justLow"/>
            <a:r>
              <a:rPr lang="fa-IR" dirty="0">
                <a:cs typeface="B Yagut" panose="00000400000000000000" pitchFamily="2" charset="-78"/>
              </a:rPr>
              <a:t>ح – تدوین و تدبیر استراتژی هایی که به تولید بچ های کوچکتر منجر شود و همچنین در مقابل فرکانس و تعداد عرضه ها بیشتر شود؛</a:t>
            </a:r>
          </a:p>
          <a:p>
            <a:pPr algn="justLow"/>
            <a:r>
              <a:rPr lang="fa-IR" dirty="0">
                <a:cs typeface="B Yagut" panose="00000400000000000000" pitchFamily="2" charset="-78"/>
              </a:rPr>
              <a:t>ط – کاهش هزینه های سفارش دهی با استفاده از ابزارهایی مانند مبادله الکترونیک اطلاعات که به نحو چشمگیری در کاهش هزینه های سفارش دهی موثر است.</a:t>
            </a:r>
          </a:p>
          <a:p>
            <a:pPr algn="justLow"/>
            <a:endParaRPr lang="en-US" dirty="0">
              <a:cs typeface="B Yagut" panose="00000400000000000000"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4187264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cs typeface="B Yagut" panose="00000400000000000000" pitchFamily="2" charset="-78"/>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2382720" y="1527175"/>
            <a:ext cx="4342047" cy="4572000"/>
          </a:xfrm>
        </p:spPr>
      </p:pic>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3201439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4" descr="m02g00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868" y="1981200"/>
            <a:ext cx="8167687"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732304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Autofit/>
          </a:bodyPr>
          <a:lstStyle/>
          <a:p>
            <a:r>
              <a:rPr lang="fa-IR" sz="5400" dirty="0" smtClean="0"/>
              <a:t>از حوصله و توجه شما سپاسگزارم.</a:t>
            </a:r>
            <a:endParaRPr lang="en-US" sz="5400" dirty="0"/>
          </a:p>
        </p:txBody>
      </p:sp>
      <p:sp>
        <p:nvSpPr>
          <p:cNvPr id="4" name="Title 3"/>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18347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Yagut" pitchFamily="2" charset="-78"/>
              </a:rPr>
              <a:t>تاریخچه</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در دو دهه 60 و 70 ميلادى، سازمان‌ها براى افزايش توان رقابتى خود تلاش مى‌كردند تا با استاندارد سازى و بهبود فرايندهاى داخلى خود محصولى با كيفيت بهتر و هزينه كمتر توليد كنند. در آن زمان تفكر غالب اين بود كه مهندسى و طراحى قوى و نيز عمليات توليد منسجم و هماهنگ، پيش‌نياز دستيابى به خواسته‌هاى بازار و درنتيجه كسب سهم بازار بيشترى است. به همين دليل سازمان‌ها تمام تلاش خود را بر افزايش كارايى معطوف مى‌كردند.</a:t>
            </a:r>
            <a:endParaRPr lang="fa-IR" dirty="0">
              <a:cs typeface="B Yagut" pitchFamily="2" charset="-78"/>
            </a:endParaRPr>
          </a:p>
        </p:txBody>
      </p:sp>
      <p:grpSp>
        <p:nvGrpSpPr>
          <p:cNvPr id="4" name="Group 31"/>
          <p:cNvGrpSpPr>
            <a:grpSpLocks/>
          </p:cNvGrpSpPr>
          <p:nvPr/>
        </p:nvGrpSpPr>
        <p:grpSpPr bwMode="auto">
          <a:xfrm>
            <a:off x="457200" y="4953000"/>
            <a:ext cx="8286750" cy="1227137"/>
            <a:chOff x="500034" y="4143380"/>
            <a:chExt cx="8286810" cy="1226506"/>
          </a:xfrm>
        </p:grpSpPr>
        <p:cxnSp>
          <p:nvCxnSpPr>
            <p:cNvPr id="5" name="Straight Arrow Connector 12"/>
            <p:cNvCxnSpPr>
              <a:cxnSpLocks noChangeShapeType="1"/>
            </p:cNvCxnSpPr>
            <p:nvPr/>
          </p:nvCxnSpPr>
          <p:spPr bwMode="auto">
            <a:xfrm>
              <a:off x="500034" y="4857760"/>
              <a:ext cx="8215370" cy="1588"/>
            </a:xfrm>
            <a:prstGeom prst="straightConnector1">
              <a:avLst/>
            </a:prstGeom>
            <a:noFill/>
            <a:ln w="38100" algn="ctr">
              <a:solidFill>
                <a:schemeClr val="tx1"/>
              </a:solidFill>
              <a:round/>
              <a:headEnd/>
              <a:tailEnd type="arrow" w="med" len="med"/>
            </a:ln>
          </p:spPr>
        </p:cxnSp>
        <p:cxnSp>
          <p:nvCxnSpPr>
            <p:cNvPr id="6" name="Straight Connector 14"/>
            <p:cNvCxnSpPr>
              <a:cxnSpLocks noChangeShapeType="1"/>
            </p:cNvCxnSpPr>
            <p:nvPr/>
          </p:nvCxnSpPr>
          <p:spPr bwMode="auto">
            <a:xfrm rot="5400000">
              <a:off x="929456" y="4929198"/>
              <a:ext cx="142876" cy="1588"/>
            </a:xfrm>
            <a:prstGeom prst="line">
              <a:avLst/>
            </a:prstGeom>
            <a:noFill/>
            <a:ln w="25400" algn="ctr">
              <a:solidFill>
                <a:schemeClr val="tx1"/>
              </a:solidFill>
              <a:round/>
              <a:headEnd/>
              <a:tailEnd/>
            </a:ln>
          </p:spPr>
        </p:cxnSp>
        <p:cxnSp>
          <p:nvCxnSpPr>
            <p:cNvPr id="7" name="Straight Connector 15"/>
            <p:cNvCxnSpPr>
              <a:cxnSpLocks noChangeShapeType="1"/>
            </p:cNvCxnSpPr>
            <p:nvPr/>
          </p:nvCxnSpPr>
          <p:spPr bwMode="auto">
            <a:xfrm rot="5400000">
              <a:off x="2642380" y="4928404"/>
              <a:ext cx="142876" cy="1588"/>
            </a:xfrm>
            <a:prstGeom prst="line">
              <a:avLst/>
            </a:prstGeom>
            <a:noFill/>
            <a:ln w="25400" algn="ctr">
              <a:solidFill>
                <a:schemeClr val="tx1"/>
              </a:solidFill>
              <a:round/>
              <a:headEnd/>
              <a:tailEnd/>
            </a:ln>
          </p:spPr>
        </p:cxnSp>
        <p:cxnSp>
          <p:nvCxnSpPr>
            <p:cNvPr id="8" name="Straight Connector 16"/>
            <p:cNvCxnSpPr>
              <a:cxnSpLocks noChangeShapeType="1"/>
            </p:cNvCxnSpPr>
            <p:nvPr/>
          </p:nvCxnSpPr>
          <p:spPr bwMode="auto">
            <a:xfrm rot="5400000">
              <a:off x="4499768" y="4928404"/>
              <a:ext cx="142876" cy="1588"/>
            </a:xfrm>
            <a:prstGeom prst="line">
              <a:avLst/>
            </a:prstGeom>
            <a:noFill/>
            <a:ln w="25400" algn="ctr">
              <a:solidFill>
                <a:schemeClr val="tx1"/>
              </a:solidFill>
              <a:round/>
              <a:headEnd/>
              <a:tailEnd/>
            </a:ln>
          </p:spPr>
        </p:cxnSp>
        <p:cxnSp>
          <p:nvCxnSpPr>
            <p:cNvPr id="9" name="Straight Connector 18"/>
            <p:cNvCxnSpPr>
              <a:cxnSpLocks noChangeShapeType="1"/>
            </p:cNvCxnSpPr>
            <p:nvPr/>
          </p:nvCxnSpPr>
          <p:spPr bwMode="auto">
            <a:xfrm rot="5400000">
              <a:off x="6357156" y="4928404"/>
              <a:ext cx="142876" cy="1588"/>
            </a:xfrm>
            <a:prstGeom prst="line">
              <a:avLst/>
            </a:prstGeom>
            <a:noFill/>
            <a:ln w="25400" algn="ctr">
              <a:solidFill>
                <a:schemeClr val="tx1"/>
              </a:solidFill>
              <a:round/>
              <a:headEnd/>
              <a:tailEnd/>
            </a:ln>
          </p:spPr>
        </p:cxnSp>
        <p:sp>
          <p:nvSpPr>
            <p:cNvPr id="10" name="TextBox 19"/>
            <p:cNvSpPr txBox="1">
              <a:spLocks noChangeArrowheads="1"/>
            </p:cNvSpPr>
            <p:nvPr/>
          </p:nvSpPr>
          <p:spPr bwMode="auto">
            <a:xfrm>
              <a:off x="642910" y="5000636"/>
              <a:ext cx="1000132" cy="369250"/>
            </a:xfrm>
            <a:prstGeom prst="rect">
              <a:avLst/>
            </a:prstGeom>
            <a:noFill/>
            <a:ln w="9525">
              <a:noFill/>
              <a:miter lim="800000"/>
              <a:headEnd/>
              <a:tailEnd/>
            </a:ln>
          </p:spPr>
          <p:txBody>
            <a:bodyPr>
              <a:spAutoFit/>
            </a:bodyPr>
            <a:lstStyle/>
            <a:p>
              <a:pPr algn="ctr" rtl="1" eaLnBrk="1" hangingPunct="1"/>
              <a:r>
                <a:rPr lang="fa-IR" altLang="en-US"/>
                <a:t>1960</a:t>
              </a:r>
              <a:endParaRPr lang="en-US" altLang="en-US"/>
            </a:p>
          </p:txBody>
        </p:sp>
        <p:sp>
          <p:nvSpPr>
            <p:cNvPr id="11" name="TextBox 20"/>
            <p:cNvSpPr txBox="1">
              <a:spLocks noChangeArrowheads="1"/>
            </p:cNvSpPr>
            <p:nvPr/>
          </p:nvSpPr>
          <p:spPr bwMode="auto">
            <a:xfrm>
              <a:off x="2357422" y="5000636"/>
              <a:ext cx="1000132" cy="369250"/>
            </a:xfrm>
            <a:prstGeom prst="rect">
              <a:avLst/>
            </a:prstGeom>
            <a:noFill/>
            <a:ln w="9525">
              <a:noFill/>
              <a:miter lim="800000"/>
              <a:headEnd/>
              <a:tailEnd/>
            </a:ln>
          </p:spPr>
          <p:txBody>
            <a:bodyPr>
              <a:spAutoFit/>
            </a:bodyPr>
            <a:lstStyle/>
            <a:p>
              <a:pPr algn="ctr" rtl="1" eaLnBrk="1" hangingPunct="1"/>
              <a:r>
                <a:rPr lang="fa-IR" altLang="en-US"/>
                <a:t>1970</a:t>
              </a:r>
              <a:endParaRPr lang="en-US" altLang="en-US"/>
            </a:p>
          </p:txBody>
        </p:sp>
        <p:sp>
          <p:nvSpPr>
            <p:cNvPr id="12" name="TextBox 21"/>
            <p:cNvSpPr txBox="1">
              <a:spLocks noChangeArrowheads="1"/>
            </p:cNvSpPr>
            <p:nvPr/>
          </p:nvSpPr>
          <p:spPr bwMode="auto">
            <a:xfrm>
              <a:off x="4214810" y="5000636"/>
              <a:ext cx="1000132" cy="369250"/>
            </a:xfrm>
            <a:prstGeom prst="rect">
              <a:avLst/>
            </a:prstGeom>
            <a:noFill/>
            <a:ln w="9525">
              <a:noFill/>
              <a:miter lim="800000"/>
              <a:headEnd/>
              <a:tailEnd/>
            </a:ln>
          </p:spPr>
          <p:txBody>
            <a:bodyPr>
              <a:spAutoFit/>
            </a:bodyPr>
            <a:lstStyle/>
            <a:p>
              <a:pPr algn="ctr" rtl="1" eaLnBrk="1" hangingPunct="1"/>
              <a:r>
                <a:rPr lang="fa-IR" altLang="en-US"/>
                <a:t>1980</a:t>
              </a:r>
              <a:endParaRPr lang="en-US" altLang="en-US"/>
            </a:p>
          </p:txBody>
        </p:sp>
        <p:sp>
          <p:nvSpPr>
            <p:cNvPr id="13" name="TextBox 22"/>
            <p:cNvSpPr txBox="1">
              <a:spLocks noChangeArrowheads="1"/>
            </p:cNvSpPr>
            <p:nvPr/>
          </p:nvSpPr>
          <p:spPr bwMode="auto">
            <a:xfrm>
              <a:off x="6072198" y="5000636"/>
              <a:ext cx="1000132" cy="369250"/>
            </a:xfrm>
            <a:prstGeom prst="rect">
              <a:avLst/>
            </a:prstGeom>
            <a:noFill/>
            <a:ln w="9525">
              <a:noFill/>
              <a:miter lim="800000"/>
              <a:headEnd/>
              <a:tailEnd/>
            </a:ln>
          </p:spPr>
          <p:txBody>
            <a:bodyPr>
              <a:spAutoFit/>
            </a:bodyPr>
            <a:lstStyle/>
            <a:p>
              <a:pPr algn="ctr" rtl="1" eaLnBrk="1" hangingPunct="1"/>
              <a:r>
                <a:rPr lang="fa-IR" altLang="en-US"/>
                <a:t>1990</a:t>
              </a:r>
              <a:endParaRPr lang="en-US" altLang="en-US"/>
            </a:p>
          </p:txBody>
        </p:sp>
        <p:grpSp>
          <p:nvGrpSpPr>
            <p:cNvPr id="14" name="Group 24"/>
            <p:cNvGrpSpPr>
              <a:grpSpLocks/>
            </p:cNvGrpSpPr>
            <p:nvPr/>
          </p:nvGrpSpPr>
          <p:grpSpPr bwMode="auto">
            <a:xfrm>
              <a:off x="1071537" y="4143380"/>
              <a:ext cx="3286146" cy="571504"/>
              <a:chOff x="1142975" y="4071942"/>
              <a:chExt cx="3286146" cy="642942"/>
            </a:xfrm>
          </p:grpSpPr>
          <p:sp>
            <p:nvSpPr>
              <p:cNvPr id="21" name="Rounded Rectangle 23"/>
              <p:cNvSpPr>
                <a:spLocks noChangeArrowheads="1"/>
              </p:cNvSpPr>
              <p:nvPr/>
            </p:nvSpPr>
            <p:spPr bwMode="auto">
              <a:xfrm>
                <a:off x="1142975" y="4071942"/>
                <a:ext cx="3286146" cy="642942"/>
              </a:xfrm>
              <a:prstGeom prst="roundRect">
                <a:avLst>
                  <a:gd name="adj" fmla="val 16667"/>
                </a:avLst>
              </a:prstGeom>
              <a:solidFill>
                <a:schemeClr val="bg1"/>
              </a:solidFill>
              <a:ln w="9525" algn="ctr">
                <a:solidFill>
                  <a:schemeClr val="accent2">
                    <a:lumMod val="50000"/>
                  </a:schemeClr>
                </a:solidFill>
                <a:round/>
                <a:headEnd/>
                <a:tailEnd/>
              </a:ln>
              <a:effectLst>
                <a:innerShdw blurRad="63500" dist="50800" dir="18900000">
                  <a:prstClr val="black">
                    <a:alpha val="50000"/>
                  </a:prstClr>
                </a:innerShdw>
              </a:effectLst>
            </p:spPr>
            <p:txBody>
              <a:bodyPr/>
              <a:lstStyle/>
              <a:p>
                <a:pPr algn="ctr" rtl="1" eaLnBrk="1" hangingPunct="1">
                  <a:defRPr/>
                </a:pPr>
                <a:endParaRPr lang="en-US">
                  <a:cs typeface="B Nazanin" pitchFamily="2" charset="-78"/>
                </a:endParaRPr>
              </a:p>
            </p:txBody>
          </p:sp>
          <p:sp>
            <p:nvSpPr>
              <p:cNvPr id="22" name="TextBox 7"/>
              <p:cNvSpPr txBox="1">
                <a:spLocks noChangeArrowheads="1"/>
              </p:cNvSpPr>
              <p:nvPr/>
            </p:nvSpPr>
            <p:spPr bwMode="auto">
              <a:xfrm>
                <a:off x="2357405" y="4092380"/>
                <a:ext cx="785819" cy="415406"/>
              </a:xfrm>
              <a:prstGeom prst="rect">
                <a:avLst/>
              </a:prstGeom>
              <a:noFill/>
              <a:ln w="9525">
                <a:noFill/>
                <a:miter lim="800000"/>
                <a:headEnd/>
                <a:tailEnd/>
              </a:ln>
              <a:effectLst>
                <a:innerShdw blurRad="63500" dist="50800" dir="18900000">
                  <a:prstClr val="black">
                    <a:alpha val="50000"/>
                  </a:prstClr>
                </a:innerShdw>
              </a:effectLst>
            </p:spPr>
            <p:txBody>
              <a:bodyPr>
                <a:spAutoFit/>
              </a:bodyPr>
              <a:lstStyle/>
              <a:p>
                <a:pPr algn="ctr" rtl="1" eaLnBrk="1" hangingPunct="1">
                  <a:defRPr/>
                </a:pPr>
                <a:r>
                  <a:rPr lang="fa-IR" b="1" dirty="0" smtClean="0">
                    <a:cs typeface="B Nazanin" pitchFamily="2" charset="-78"/>
                  </a:rPr>
                  <a:t>کارايي</a:t>
                </a:r>
                <a:endParaRPr lang="en-US" b="1" dirty="0">
                  <a:cs typeface="B Nazanin" pitchFamily="2" charset="-78"/>
                </a:endParaRPr>
              </a:p>
            </p:txBody>
          </p:sp>
        </p:grpSp>
        <p:grpSp>
          <p:nvGrpSpPr>
            <p:cNvPr id="15" name="Group 26"/>
            <p:cNvGrpSpPr>
              <a:grpSpLocks/>
            </p:cNvGrpSpPr>
            <p:nvPr/>
          </p:nvGrpSpPr>
          <p:grpSpPr bwMode="auto">
            <a:xfrm>
              <a:off x="6357950" y="4143380"/>
              <a:ext cx="2428894" cy="571504"/>
              <a:chOff x="4000496" y="4000504"/>
              <a:chExt cx="2428894" cy="571504"/>
            </a:xfrm>
          </p:grpSpPr>
          <p:sp>
            <p:nvSpPr>
              <p:cNvPr id="19" name="Rounded Rectangle 25"/>
              <p:cNvSpPr>
                <a:spLocks noChangeArrowheads="1"/>
              </p:cNvSpPr>
              <p:nvPr/>
            </p:nvSpPr>
            <p:spPr bwMode="auto">
              <a:xfrm>
                <a:off x="4000496" y="4000504"/>
                <a:ext cx="2286016" cy="571504"/>
              </a:xfrm>
              <a:prstGeom prst="roundRect">
                <a:avLst>
                  <a:gd name="adj" fmla="val 16667"/>
                </a:avLst>
              </a:prstGeom>
              <a:solidFill>
                <a:schemeClr val="bg1"/>
              </a:solidFill>
              <a:ln w="9525" algn="ctr">
                <a:solidFill>
                  <a:schemeClr val="accent2">
                    <a:lumMod val="50000"/>
                  </a:schemeClr>
                </a:solidFill>
                <a:round/>
                <a:headEnd/>
                <a:tailEnd/>
              </a:ln>
              <a:effectLst>
                <a:innerShdw blurRad="63500" dist="50800" dir="18900000">
                  <a:prstClr val="black">
                    <a:alpha val="50000"/>
                  </a:prstClr>
                </a:innerShdw>
              </a:effectLst>
            </p:spPr>
            <p:txBody>
              <a:bodyPr/>
              <a:lstStyle/>
              <a:p>
                <a:pPr algn="ctr" rtl="1" eaLnBrk="1" hangingPunct="1">
                  <a:defRPr/>
                </a:pPr>
                <a:endParaRPr lang="en-US">
                  <a:cs typeface="B Nazanin" pitchFamily="2" charset="-78"/>
                </a:endParaRPr>
              </a:p>
            </p:txBody>
          </p:sp>
          <p:sp>
            <p:nvSpPr>
              <p:cNvPr id="20" name="TextBox 9"/>
              <p:cNvSpPr txBox="1">
                <a:spLocks noChangeArrowheads="1"/>
              </p:cNvSpPr>
              <p:nvPr/>
            </p:nvSpPr>
            <p:spPr bwMode="auto">
              <a:xfrm>
                <a:off x="4071935" y="4071940"/>
                <a:ext cx="2357455" cy="369250"/>
              </a:xfrm>
              <a:prstGeom prst="rect">
                <a:avLst/>
              </a:prstGeom>
              <a:noFill/>
              <a:ln w="9525">
                <a:noFill/>
                <a:miter lim="800000"/>
                <a:headEnd/>
                <a:tailEnd/>
              </a:ln>
              <a:effectLst>
                <a:innerShdw blurRad="63500" dist="50800" dir="18900000">
                  <a:prstClr val="black">
                    <a:alpha val="50000"/>
                  </a:prstClr>
                </a:innerShdw>
              </a:effectLst>
            </p:spPr>
            <p:txBody>
              <a:bodyPr>
                <a:spAutoFit/>
              </a:bodyPr>
              <a:lstStyle/>
              <a:p>
                <a:pPr algn="ctr" rtl="1" eaLnBrk="1" hangingPunct="1">
                  <a:defRPr/>
                </a:pPr>
                <a:r>
                  <a:rPr lang="fa-IR" b="1" dirty="0" smtClean="0">
                    <a:cs typeface="B Nazanin" pitchFamily="2" charset="-78"/>
                  </a:rPr>
                  <a:t>مديريت زنجيره تامين</a:t>
                </a:r>
                <a:endParaRPr lang="en-US" b="1" dirty="0">
                  <a:cs typeface="B Nazanin" pitchFamily="2" charset="-78"/>
                </a:endParaRPr>
              </a:p>
            </p:txBody>
          </p:sp>
        </p:grpSp>
        <p:grpSp>
          <p:nvGrpSpPr>
            <p:cNvPr id="16" name="Group 28"/>
            <p:cNvGrpSpPr>
              <a:grpSpLocks/>
            </p:cNvGrpSpPr>
            <p:nvPr/>
          </p:nvGrpSpPr>
          <p:grpSpPr bwMode="auto">
            <a:xfrm>
              <a:off x="4572000" y="4143380"/>
              <a:ext cx="1500207" cy="571504"/>
              <a:chOff x="2714612" y="3071810"/>
              <a:chExt cx="1500207" cy="571504"/>
            </a:xfrm>
          </p:grpSpPr>
          <p:sp>
            <p:nvSpPr>
              <p:cNvPr id="17" name="Rounded Rectangle 27"/>
              <p:cNvSpPr>
                <a:spLocks noChangeArrowheads="1"/>
              </p:cNvSpPr>
              <p:nvPr/>
            </p:nvSpPr>
            <p:spPr bwMode="auto">
              <a:xfrm>
                <a:off x="2714612" y="3071810"/>
                <a:ext cx="1500199" cy="571504"/>
              </a:xfrm>
              <a:prstGeom prst="roundRect">
                <a:avLst>
                  <a:gd name="adj" fmla="val 16667"/>
                </a:avLst>
              </a:prstGeom>
              <a:solidFill>
                <a:schemeClr val="bg1"/>
              </a:solidFill>
              <a:ln w="9525" algn="ctr">
                <a:solidFill>
                  <a:schemeClr val="accent2">
                    <a:lumMod val="50000"/>
                  </a:schemeClr>
                </a:solidFill>
                <a:round/>
                <a:headEnd/>
                <a:tailEnd/>
              </a:ln>
              <a:effectLst>
                <a:innerShdw blurRad="63500" dist="50800" dir="18900000">
                  <a:prstClr val="black">
                    <a:alpha val="50000"/>
                  </a:prstClr>
                </a:innerShdw>
              </a:effectLst>
            </p:spPr>
            <p:txBody>
              <a:bodyPr/>
              <a:lstStyle/>
              <a:p>
                <a:pPr algn="ctr" rtl="1" eaLnBrk="1" hangingPunct="1">
                  <a:defRPr/>
                </a:pPr>
                <a:endParaRPr lang="en-US">
                  <a:cs typeface="B Nazanin" pitchFamily="2" charset="-78"/>
                </a:endParaRPr>
              </a:p>
            </p:txBody>
          </p:sp>
          <p:sp>
            <p:nvSpPr>
              <p:cNvPr id="18" name="TextBox 8"/>
              <p:cNvSpPr txBox="1">
                <a:spLocks noChangeArrowheads="1"/>
              </p:cNvSpPr>
              <p:nvPr/>
            </p:nvSpPr>
            <p:spPr bwMode="auto">
              <a:xfrm>
                <a:off x="2714621" y="3143246"/>
                <a:ext cx="1500198" cy="369250"/>
              </a:xfrm>
              <a:prstGeom prst="rect">
                <a:avLst/>
              </a:prstGeom>
              <a:noFill/>
              <a:ln w="9525">
                <a:noFill/>
                <a:miter lim="800000"/>
                <a:headEnd/>
                <a:tailEnd/>
              </a:ln>
              <a:effectLst>
                <a:innerShdw blurRad="63500" dist="50800" dir="18900000">
                  <a:prstClr val="black">
                    <a:alpha val="50000"/>
                  </a:prstClr>
                </a:innerShdw>
              </a:effectLst>
            </p:spPr>
            <p:txBody>
              <a:bodyPr>
                <a:spAutoFit/>
              </a:bodyPr>
              <a:lstStyle/>
              <a:p>
                <a:pPr algn="ctr" rtl="1" eaLnBrk="1" hangingPunct="1">
                  <a:defRPr/>
                </a:pPr>
                <a:r>
                  <a:rPr lang="fa-IR" b="1" dirty="0">
                    <a:cs typeface="B Nazanin" pitchFamily="2" charset="-78"/>
                  </a:rPr>
                  <a:t>انعطاف </a:t>
                </a:r>
                <a:r>
                  <a:rPr lang="fa-IR" b="1" dirty="0" smtClean="0">
                    <a:cs typeface="B Nazanin" pitchFamily="2" charset="-78"/>
                  </a:rPr>
                  <a:t>پذيری</a:t>
                </a:r>
                <a:endParaRPr lang="en-US" b="1" dirty="0">
                  <a:cs typeface="B Nazanin" pitchFamily="2" charset="-78"/>
                </a:endParaRPr>
              </a:p>
            </p:txBody>
          </p:sp>
        </p:grpSp>
      </p:grpSp>
      <p:sp>
        <p:nvSpPr>
          <p:cNvPr id="23" name="Footer Placeholder 22"/>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normAutofit fontScale="92500" lnSpcReduction="10000"/>
          </a:bodyPr>
          <a:lstStyle/>
          <a:p>
            <a:pPr algn="justLow"/>
            <a:r>
              <a:rPr lang="fa-IR" dirty="0" smtClean="0">
                <a:cs typeface="B Yagut" pitchFamily="2" charset="-78"/>
              </a:rPr>
              <a:t>در دهه 80 ميلادى با افزايش تنوع در الگوهاى مورد انتظار مشتريان، سازمان‌ها به طور فزاينده اى به افزايش انعطاف پذيرش در خطوط توليد و توسعه محصولات جديد براى ارضاى نيازهاى مشتريان علاقه مند شدند. در دهه 90 ميلادى، به همراه بهبود در فرايندهاى توليد و به كارگيرى الگوهاى مهندسى مجدد، مديران بسيارى از صنايع دريافتند كه براى ادامه حضور در بازار تنها بهبود فرايندهاى داخلى و انعطاف پذيرى در توانايى‌هاى شركت كافى نيست، بلكه تامين كنندگان قطعات و مواد نيز بايد موادى با بهترين كيفيت و كمترين هزينه توليد كنند و توزيع كنندگان محصولات نيز بايد ارتباط نزديكى با سياست‌هاى توسعه بازار توليد كننده داشته باشند. با چنين نگرشى، رويكردهاى زنجيره تامين و مديريت آن پا به عرصه وجود نهاد. از طرف ديگر با توسعه سريع فناورى اطلاعات در سال‌هاى اخير و كاربرد وسيع آن در مديريت زنجيره تامين، بسيارى از فعاليت‌هاى اساسى مديريت زنجيره با روش‌هاى جديد درحال انجام است.</a:t>
            </a:r>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Yagut" pitchFamily="2" charset="-78"/>
            </a:endParaRPr>
          </a:p>
        </p:txBody>
      </p:sp>
      <p:sp>
        <p:nvSpPr>
          <p:cNvPr id="3" name="Content Placeholder 2"/>
          <p:cNvSpPr>
            <a:spLocks noGrp="1"/>
          </p:cNvSpPr>
          <p:nvPr>
            <p:ph sz="quarter" idx="1"/>
          </p:nvPr>
        </p:nvSpPr>
        <p:spPr/>
        <p:txBody>
          <a:bodyPr>
            <a:normAutofit fontScale="92500"/>
          </a:bodyPr>
          <a:lstStyle/>
          <a:p>
            <a:pPr algn="justLow"/>
            <a:r>
              <a:rPr lang="fa-IR" dirty="0" smtClean="0">
                <a:cs typeface="B Yagut" pitchFamily="2" charset="-78"/>
              </a:rPr>
              <a:t>در فضای رقابتی تجارت امروز دنیا، شرکتها و سازمانها با بهره گیری از انواع فناوری و علوم مدیریت، اقدام به ایجاد مزایای رقابتی از طریق ابزارهای مدیریت داده و مدیریت دانش و بهینه سازی روندهای سازمانی مانند تولید و یا ارتباطات سازمان می کنند.</a:t>
            </a:r>
          </a:p>
          <a:p>
            <a:pPr algn="justLow"/>
            <a:r>
              <a:rPr lang="fa-IR" dirty="0" smtClean="0">
                <a:cs typeface="B Yagut" pitchFamily="2" charset="-78"/>
              </a:rPr>
              <a:t>یکی از مهمترین علوم مدیریتی که در این زمینه مباحث بسیار سودمندی را مطرح کرده است، مدیریت زنجیره تامین است. با بهره گيري از اين ابزار سازمان شما قادرخواهد بود روابط تجاري خود را با بهينه‌سازي تبادل اطلاعات با همكاران تجاري نظير تامين كنندگان مواد اوليه، توزيع كنندگان محصولات و پيمانكاران حمل و نقل كالا توسعه دهد. بدين ترتيب بنگاه اقتصادي شما موفق خواهد شد تا در زمان بسياركمتري محصول خود را به بازار عرضه كرده و زمان توليد و هزينه‌هاي اتلافي را پايين آورد.</a:t>
            </a:r>
          </a:p>
          <a:p>
            <a:pPr algn="justLow"/>
            <a:endParaRPr lang="fa-IR" dirty="0">
              <a:cs typeface="B Yagut" pitchFamily="2" charset="-78"/>
            </a:endParaRPr>
          </a:p>
        </p:txBody>
      </p:sp>
      <p:sp>
        <p:nvSpPr>
          <p:cNvPr id="4" name="Footer Placeholder 3"/>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Yagut" pitchFamily="2" charset="-78"/>
              </a:rPr>
              <a:t>نجيره تامين</a:t>
            </a:r>
            <a:endParaRPr lang="fa-IR" dirty="0">
              <a:cs typeface="B Yagut" pitchFamily="2" charset="-78"/>
            </a:endParaRPr>
          </a:p>
        </p:txBody>
      </p:sp>
      <p:sp>
        <p:nvSpPr>
          <p:cNvPr id="3" name="Content Placeholder 2"/>
          <p:cNvSpPr>
            <a:spLocks noGrp="1"/>
          </p:cNvSpPr>
          <p:nvPr>
            <p:ph sz="quarter" idx="1"/>
          </p:nvPr>
        </p:nvSpPr>
        <p:spPr/>
        <p:txBody>
          <a:bodyPr/>
          <a:lstStyle/>
          <a:p>
            <a:pPr algn="justLow"/>
            <a:r>
              <a:rPr lang="fa-IR" dirty="0" smtClean="0">
                <a:cs typeface="B Yagut" pitchFamily="2" charset="-78"/>
              </a:rPr>
              <a:t>زنجيره تامين بر تمام فعاليت‌هاى مرتبط با جريان و تبديل كالاها از مرحله ماده خام(استخراج ) تا تحويل به مصرف كننده نهايى و نيز جريان‌هاى اطلاعاتى مرتبط با آنها مشتمل مى‌شود. به طور كلى، زنجيره تامين زنجيره‌اى است كه همه فعاليت‌هاى مرتبط با جريان كالا و تبديل مواد، از مرحله تهيه ماده اوليه تا مرحله تحويل كالاى نهايى به مصرف كننده را شامل مى شود.</a:t>
            </a:r>
            <a:endParaRPr lang="fa-IR" dirty="0">
              <a:cs typeface="B Yagut" pitchFamily="2" charset="-78"/>
            </a:endParaRPr>
          </a:p>
        </p:txBody>
      </p:sp>
      <p:pic>
        <p:nvPicPr>
          <p:cNvPr id="4" name="Picture 5" descr="C:\Users\Shan\Desktop\SCM\PICs\17.JPG"/>
          <p:cNvPicPr>
            <a:picLocks noChangeAspect="1" noChangeArrowheads="1"/>
          </p:cNvPicPr>
          <p:nvPr/>
        </p:nvPicPr>
        <p:blipFill>
          <a:blip r:embed="rId3"/>
          <a:srcRect/>
          <a:stretch>
            <a:fillRect/>
          </a:stretch>
        </p:blipFill>
        <p:spPr bwMode="auto">
          <a:xfrm>
            <a:off x="1905000" y="4038600"/>
            <a:ext cx="5257800" cy="2240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207</TotalTime>
  <Words>3119</Words>
  <Application>Microsoft Office PowerPoint</Application>
  <PresentationFormat>On-screen Show (4:3)</PresentationFormat>
  <Paragraphs>274</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Civic</vt:lpstr>
      <vt:lpstr>به نام خدا مدیریت زنجیره تامین</vt:lpstr>
      <vt:lpstr>Slide 2</vt:lpstr>
      <vt:lpstr>Slide 3</vt:lpstr>
      <vt:lpstr>Slide 4</vt:lpstr>
      <vt:lpstr>Slide 5</vt:lpstr>
      <vt:lpstr>تاریخچه</vt:lpstr>
      <vt:lpstr>Slide 7</vt:lpstr>
      <vt:lpstr>Slide 8</vt:lpstr>
      <vt:lpstr>نجيره تامين</vt:lpstr>
      <vt:lpstr>Slide 10</vt:lpstr>
      <vt:lpstr>Slide 11</vt:lpstr>
      <vt:lpstr>Slide 12</vt:lpstr>
      <vt:lpstr>Slide 13</vt:lpstr>
      <vt:lpstr>Slide 14</vt:lpstr>
      <vt:lpstr>Slide 15</vt:lpstr>
      <vt:lpstr>Slide 16</vt:lpstr>
      <vt:lpstr>Slide 17</vt:lpstr>
      <vt:lpstr>مديريت زنجيره تامين</vt:lpstr>
      <vt:lpstr>Slide 19</vt:lpstr>
      <vt:lpstr>دیدگاه های متفاوت در برابر scm</vt:lpstr>
      <vt:lpstr>فرآيندهاى اصلى</vt:lpstr>
      <vt:lpstr>1)مديريت اطلاعات</vt:lpstr>
      <vt:lpstr>2)مديريت لجستيك</vt:lpstr>
      <vt:lpstr>3)مديريت روابط:</vt:lpstr>
      <vt:lpstr>Slide 25</vt:lpstr>
      <vt:lpstr>Slide 26</vt:lpstr>
      <vt:lpstr>Slide 27</vt:lpstr>
      <vt:lpstr>بازی نوشابه (beer game)</vt:lpstr>
      <vt:lpstr>Slide 29</vt:lpstr>
      <vt:lpstr>Slide 30</vt:lpstr>
      <vt:lpstr>Slide 31</vt:lpstr>
      <vt:lpstr>Slide 32</vt:lpstr>
      <vt:lpstr>مشكلات زنجيره تامين و منابع آنها:</vt:lpstr>
      <vt:lpstr>1. عدم اطمينان</vt:lpstr>
      <vt:lpstr> 2. عدم هماهنگی:</vt:lpstr>
      <vt:lpstr>اثر شلاق چرمي</vt:lpstr>
      <vt:lpstr>Slide 37</vt:lpstr>
      <vt:lpstr> تاثیرات اثرشلاقی</vt:lpstr>
      <vt:lpstr>ظرفیتها</vt:lpstr>
      <vt:lpstr>تغییر در سطح موجودی</vt:lpstr>
      <vt:lpstr>Slide 41</vt:lpstr>
      <vt:lpstr>Slide 42</vt:lpstr>
      <vt:lpstr>Slide 43</vt:lpstr>
      <vt:lpstr>Slide 44</vt:lpstr>
      <vt:lpstr> دلایل اثر شلاقی</vt:lpstr>
      <vt:lpstr>Slide 46</vt:lpstr>
      <vt:lpstr> راههای مقابله با اثر شلاقی</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مدیریت زنجیره تامین</dc:title>
  <dc:creator>mohammad abedzadeh</dc:creator>
  <cp:lastModifiedBy>Administrator</cp:lastModifiedBy>
  <cp:revision>37</cp:revision>
  <dcterms:created xsi:type="dcterms:W3CDTF">2006-08-16T00:00:00Z</dcterms:created>
  <dcterms:modified xsi:type="dcterms:W3CDTF">2016-03-16T18:25:36Z</dcterms:modified>
</cp:coreProperties>
</file>