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notesMasterIdLst>
    <p:notesMasterId r:id="rId28"/>
  </p:notesMasterIdLst>
  <p:handoutMasterIdLst>
    <p:handoutMasterId r:id="rId29"/>
  </p:handoutMasterIdLst>
  <p:sldIdLst>
    <p:sldId id="257" r:id="rId2"/>
    <p:sldId id="258" r:id="rId3"/>
    <p:sldId id="256" r:id="rId4"/>
    <p:sldId id="259" r:id="rId5"/>
    <p:sldId id="260" r:id="rId6"/>
    <p:sldId id="261" r:id="rId7"/>
    <p:sldId id="313" r:id="rId8"/>
    <p:sldId id="263" r:id="rId9"/>
    <p:sldId id="264" r:id="rId10"/>
    <p:sldId id="275" r:id="rId11"/>
    <p:sldId id="317" r:id="rId12"/>
    <p:sldId id="314" r:id="rId13"/>
    <p:sldId id="272" r:id="rId14"/>
    <p:sldId id="271" r:id="rId15"/>
    <p:sldId id="270" r:id="rId16"/>
    <p:sldId id="269" r:id="rId17"/>
    <p:sldId id="316" r:id="rId18"/>
    <p:sldId id="285" r:id="rId19"/>
    <p:sldId id="284" r:id="rId20"/>
    <p:sldId id="283" r:id="rId21"/>
    <p:sldId id="282" r:id="rId22"/>
    <p:sldId id="281" r:id="rId23"/>
    <p:sldId id="279" r:id="rId24"/>
    <p:sldId id="280" r:id="rId25"/>
    <p:sldId id="318" r:id="rId26"/>
    <p:sldId id="310"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0" d="100"/>
          <a:sy n="80" d="100"/>
        </p:scale>
        <p:origin x="-1037" y="-8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09F2BD-9DC1-4229-8379-FF9F5A9CC253}" type="datetimeFigureOut">
              <a:rPr lang="en-US" smtClean="0"/>
              <a:pPr/>
              <a:t>3/17/2016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78E58C-2F39-4FF1-AF36-C5C4F91CA7E8}" type="slidenum">
              <a:rPr lang="en-US" smtClean="0"/>
              <a:pPr/>
              <a:t>‹#›</a:t>
            </a:fld>
            <a:endParaRPr lang="en-US"/>
          </a:p>
        </p:txBody>
      </p:sp>
    </p:spTree>
    <p:extLst>
      <p:ext uri="{BB962C8B-B14F-4D97-AF65-F5344CB8AC3E}">
        <p14:creationId xmlns:p14="http://schemas.microsoft.com/office/powerpoint/2010/main" xmlns="" val="356771008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3C610-BDFE-4E22-BB33-E81F9FD2A5C3}" type="datetimeFigureOut">
              <a:rPr lang="en-US" smtClean="0"/>
              <a:pPr/>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B06D8-A449-4EF1-ABB5-FC0E555ADBB5}" type="slidenum">
              <a:rPr lang="en-US" smtClean="0"/>
              <a:pPr/>
              <a:t>‹#›</a:t>
            </a:fld>
            <a:endParaRPr lang="en-US"/>
          </a:p>
        </p:txBody>
      </p:sp>
    </p:spTree>
    <p:extLst>
      <p:ext uri="{BB962C8B-B14F-4D97-AF65-F5344CB8AC3E}">
        <p14:creationId xmlns:p14="http://schemas.microsoft.com/office/powerpoint/2010/main" xmlns="" val="156026389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 irmgn.ir</a:t>
            </a:r>
            <a:endParaRPr lang="en-US"/>
          </a:p>
        </p:txBody>
      </p:sp>
    </p:spTree>
    <p:extLst>
      <p:ext uri="{BB962C8B-B14F-4D97-AF65-F5344CB8AC3E}">
        <p14:creationId xmlns:p14="http://schemas.microsoft.com/office/powerpoint/2010/main" xmlns="" val="205830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irmgn.ir</a:t>
            </a:r>
            <a:endParaRPr lang="en-US"/>
          </a:p>
        </p:txBody>
      </p:sp>
    </p:spTree>
    <p:extLst>
      <p:ext uri="{BB962C8B-B14F-4D97-AF65-F5344CB8AC3E}">
        <p14:creationId xmlns:p14="http://schemas.microsoft.com/office/powerpoint/2010/main" xmlns="" val="383358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irmgn.ir</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0A30D6-9783-4FA4-8B09-4D0B442EF7B2}" type="datetime8">
              <a:rPr lang="fa-IR" smtClean="0"/>
              <a:t>16/مارس/17</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3E0DF9C4-30B4-44CE-B085-513D23247A7C}" type="slidenum">
              <a:rPr lang="fa-IR" smtClean="0"/>
              <a:pPr/>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32A92-9A28-4606-B31C-E5182EA318A1}" type="datetime8">
              <a:rPr lang="fa-IR" smtClean="0"/>
              <a:t>16/مارس/17</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3E0DF9C4-30B4-44CE-B085-513D23247A7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F0CBFF-2439-4FB6-B2C2-F97DB5DB24C0}" type="datetime8">
              <a:rPr lang="fa-IR" smtClean="0"/>
              <a:t>16/مارس/17</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3E0DF9C4-30B4-44CE-B085-513D23247A7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D8BE9F-34B4-4383-A5E6-DFAB1360A20F}" type="datetime8">
              <a:rPr lang="fa-IR" smtClean="0"/>
              <a:t>16/مارس/17</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3E0DF9C4-30B4-44CE-B085-513D23247A7C}"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26FFC-C37C-4DA1-846D-B759414CA59B}" type="datetime8">
              <a:rPr lang="fa-IR" smtClean="0"/>
              <a:t>16/مارس/17</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3E0DF9C4-30B4-44CE-B085-513D23247A7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87B637-F4F7-42A4-B7D7-CB1946C40173}" type="datetime8">
              <a:rPr lang="fa-IR" smtClean="0"/>
              <a:t>16/مارس/17</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3E0DF9C4-30B4-44CE-B085-513D23247A7C}"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B87FDC-747B-42EE-8F2D-E700FBF78F66}" type="datetime8">
              <a:rPr lang="fa-IR" smtClean="0"/>
              <a:t>16/مارس/17</a:t>
            </a:fld>
            <a:endParaRPr lang="fa-IR"/>
          </a:p>
        </p:txBody>
      </p:sp>
      <p:sp>
        <p:nvSpPr>
          <p:cNvPr id="8" name="Footer Placeholder 7"/>
          <p:cNvSpPr>
            <a:spLocks noGrp="1"/>
          </p:cNvSpPr>
          <p:nvPr>
            <p:ph type="ftr" sz="quarter" idx="11"/>
          </p:nvPr>
        </p:nvSpPr>
        <p:spPr/>
        <p:txBody>
          <a:bodyPr/>
          <a:lstStyle/>
          <a:p>
            <a:r>
              <a:rPr lang="en-US" smtClean="0"/>
              <a:t>© irmgn.ir</a:t>
            </a:r>
            <a:endParaRPr lang="fa-IR"/>
          </a:p>
        </p:txBody>
      </p:sp>
      <p:sp>
        <p:nvSpPr>
          <p:cNvPr id="9" name="Slide Number Placeholder 8"/>
          <p:cNvSpPr>
            <a:spLocks noGrp="1"/>
          </p:cNvSpPr>
          <p:nvPr>
            <p:ph type="sldNum" sz="quarter" idx="12"/>
          </p:nvPr>
        </p:nvSpPr>
        <p:spPr/>
        <p:txBody>
          <a:bodyPr/>
          <a:lstStyle/>
          <a:p>
            <a:fld id="{3E0DF9C4-30B4-44CE-B085-513D23247A7C}" type="slidenum">
              <a:rPr lang="fa-IR" smtClean="0"/>
              <a:pPr/>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41229B-8345-4CA2-9D43-95FFF24838BE}" type="datetime8">
              <a:rPr lang="fa-IR" smtClean="0"/>
              <a:t>16/مارس/17</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3E0DF9C4-30B4-44CE-B085-513D23247A7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CAB2F-4AF3-4750-9453-8365621BB8FB}" type="datetime8">
              <a:rPr lang="fa-IR" smtClean="0"/>
              <a:t>16/مارس/17</a:t>
            </a:fld>
            <a:endParaRPr lang="fa-IR"/>
          </a:p>
        </p:txBody>
      </p:sp>
      <p:sp>
        <p:nvSpPr>
          <p:cNvPr id="3" name="Footer Placeholder 2"/>
          <p:cNvSpPr>
            <a:spLocks noGrp="1"/>
          </p:cNvSpPr>
          <p:nvPr>
            <p:ph type="ftr" sz="quarter" idx="11"/>
          </p:nvPr>
        </p:nvSpPr>
        <p:spPr/>
        <p:txBody>
          <a:bodyPr/>
          <a:lstStyle/>
          <a:p>
            <a:r>
              <a:rPr lang="en-US" smtClean="0"/>
              <a:t>© irmgn.ir</a:t>
            </a:r>
            <a:endParaRPr lang="fa-IR"/>
          </a:p>
        </p:txBody>
      </p:sp>
      <p:sp>
        <p:nvSpPr>
          <p:cNvPr id="4" name="Slide Number Placeholder 3"/>
          <p:cNvSpPr>
            <a:spLocks noGrp="1"/>
          </p:cNvSpPr>
          <p:nvPr>
            <p:ph type="sldNum" sz="quarter" idx="12"/>
          </p:nvPr>
        </p:nvSpPr>
        <p:spPr/>
        <p:txBody>
          <a:bodyPr/>
          <a:lstStyle/>
          <a:p>
            <a:fld id="{3E0DF9C4-30B4-44CE-B085-513D23247A7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F4BA8-10AA-4204-9DBC-EDB7463C0C6E}" type="datetime8">
              <a:rPr lang="fa-IR" smtClean="0"/>
              <a:t>16/مارس/17</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3E0DF9C4-30B4-44CE-B085-513D23247A7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28D72-24B5-45AB-B761-18538BD410AD}" type="datetime8">
              <a:rPr lang="fa-IR" smtClean="0"/>
              <a:t>16/مارس/17</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3E0DF9C4-30B4-44CE-B085-513D23247A7C}" type="slidenum">
              <a:rPr lang="fa-IR" smtClean="0"/>
              <a:pPr/>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4BEBD10-40D2-4946-B201-B0152239E91D}" type="datetime8">
              <a:rPr lang="fa-IR" smtClean="0"/>
              <a:t>16/مارس/17</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 irmgn.ir</a:t>
            </a:r>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E0DF9C4-30B4-44CE-B085-513D23247A7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937629"/>
            <a:ext cx="4572000" cy="4201150"/>
          </a:xfrm>
          <a:prstGeom prst="rect">
            <a:avLst/>
          </a:prstGeom>
        </p:spPr>
        <p:txBody>
          <a:bodyPr>
            <a:spAutoFit/>
          </a:bodyPr>
          <a:lstStyle/>
          <a:p>
            <a:pPr algn="ctr"/>
            <a:endParaRPr lang="en-US" b="1" dirty="0" smtClean="0"/>
          </a:p>
          <a:p>
            <a:pPr algn="ctr"/>
            <a:r>
              <a:rPr lang="fa-IR" sz="2000" b="1" dirty="0" smtClean="0">
                <a:latin typeface="Nyala" pitchFamily="2" charset="0"/>
                <a:cs typeface="B Titr" pitchFamily="2" charset="-78"/>
              </a:rPr>
              <a:t>دانشگاه </a:t>
            </a:r>
            <a:r>
              <a:rPr lang="fa-IR" sz="2000" b="1" dirty="0">
                <a:latin typeface="Nyala" pitchFamily="2" charset="0"/>
                <a:cs typeface="B Titr" pitchFamily="2" charset="-78"/>
              </a:rPr>
              <a:t>آزاد اسلامی واحد اسلامشهر</a:t>
            </a:r>
          </a:p>
          <a:p>
            <a:pPr algn="ctr"/>
            <a:endParaRPr lang="fa-IR" sz="2000" b="1" dirty="0">
              <a:latin typeface="Nyala" pitchFamily="2" charset="0"/>
              <a:cs typeface="B Titr" pitchFamily="2" charset="-78"/>
            </a:endParaRPr>
          </a:p>
          <a:p>
            <a:pPr algn="ctr"/>
            <a:r>
              <a:rPr lang="en-US" sz="2000" b="1" dirty="0" smtClean="0">
                <a:latin typeface="Nyala" pitchFamily="2" charset="0"/>
                <a:cs typeface="B Titr" pitchFamily="2" charset="-78"/>
              </a:rPr>
              <a:t>© irmgn.ir</a:t>
            </a:r>
            <a:endParaRPr lang="fa-IR" sz="2000" b="1" dirty="0">
              <a:latin typeface="Nyala" pitchFamily="2" charset="0"/>
              <a:cs typeface="B Titr" pitchFamily="2" charset="-78"/>
            </a:endParaRPr>
          </a:p>
          <a:p>
            <a:pPr algn="ctr"/>
            <a:endParaRPr lang="fa-IR" sz="2000" b="1" dirty="0" smtClean="0">
              <a:latin typeface="Nyala" pitchFamily="2" charset="0"/>
              <a:cs typeface="B Titr" pitchFamily="2" charset="-78"/>
            </a:endParaRPr>
          </a:p>
          <a:p>
            <a:pPr algn="ctr"/>
            <a:endParaRPr lang="fa-IR" sz="2000" b="1" dirty="0" smtClean="0">
              <a:latin typeface="Nyala" pitchFamily="2" charset="0"/>
              <a:cs typeface="B Titr" pitchFamily="2" charset="-78"/>
            </a:endParaRPr>
          </a:p>
          <a:p>
            <a:pPr algn="ctr"/>
            <a:endParaRPr lang="fa-IR" sz="2000" b="1" dirty="0" smtClean="0">
              <a:latin typeface="Nyala" pitchFamily="2" charset="0"/>
              <a:cs typeface="B Titr" pitchFamily="2" charset="-78"/>
            </a:endParaRPr>
          </a:p>
          <a:p>
            <a:pPr algn="ctr"/>
            <a:r>
              <a:rPr lang="fa-IR" sz="2500" b="1" dirty="0" smtClean="0">
                <a:latin typeface="Nyala" pitchFamily="2" charset="0"/>
                <a:cs typeface="B Titr" pitchFamily="2" charset="-78"/>
              </a:rPr>
              <a:t>حمید </a:t>
            </a:r>
            <a:r>
              <a:rPr lang="fa-IR" sz="2500" b="1" dirty="0">
                <a:latin typeface="Nyala" pitchFamily="2" charset="0"/>
                <a:cs typeface="B Titr" pitchFamily="2" charset="-78"/>
              </a:rPr>
              <a:t>رضا </a:t>
            </a:r>
            <a:r>
              <a:rPr lang="fa-IR" sz="2500" b="1" dirty="0" smtClean="0">
                <a:latin typeface="Nyala" pitchFamily="2" charset="0"/>
                <a:cs typeface="B Titr" pitchFamily="2" charset="-78"/>
              </a:rPr>
              <a:t>کردلویی</a:t>
            </a:r>
          </a:p>
          <a:p>
            <a:pPr algn="ctr"/>
            <a:endParaRPr lang="fa-IR" sz="2400" b="1" dirty="0">
              <a:latin typeface="Nyala" pitchFamily="2" charset="0"/>
              <a:cs typeface="B Titr" pitchFamily="2" charset="-78"/>
            </a:endParaRPr>
          </a:p>
          <a:p>
            <a:pPr algn="ctr"/>
            <a:endParaRPr lang="fa-IR" sz="2000" b="1" dirty="0">
              <a:latin typeface="Nyala" pitchFamily="2" charset="0"/>
              <a:cs typeface="B Titr" pitchFamily="2" charset="-78"/>
            </a:endParaRPr>
          </a:p>
          <a:p>
            <a:pPr algn="ctr"/>
            <a:r>
              <a:rPr lang="fa-IR" sz="2000" b="1" dirty="0" smtClean="0">
                <a:latin typeface="Nyala" pitchFamily="2" charset="0"/>
                <a:cs typeface="B Titr" pitchFamily="2" charset="-78"/>
              </a:rPr>
              <a:t>آزاده حیدرزاده</a:t>
            </a:r>
            <a:endParaRPr lang="fa-IR" sz="2000" b="1" dirty="0">
              <a:latin typeface="Nyala" pitchFamily="2" charset="0"/>
              <a:cs typeface="B Titr" pitchFamily="2" charset="-78"/>
            </a:endParaRPr>
          </a:p>
          <a:p>
            <a:pPr algn="ctr"/>
            <a:endParaRPr lang="fa-IR" sz="2000" b="1" dirty="0">
              <a:latin typeface="Nyala" pitchFamily="2" charset="0"/>
              <a:cs typeface="B Titr" pitchFamily="2" charset="-78"/>
            </a:endParaRPr>
          </a:p>
          <a:p>
            <a:pPr algn="ctr"/>
            <a:r>
              <a:rPr lang="fa-IR" sz="2000" b="1" dirty="0" smtClean="0">
                <a:latin typeface="Nyala" pitchFamily="2" charset="0"/>
                <a:cs typeface="B Titr" pitchFamily="2" charset="-78"/>
              </a:rPr>
              <a:t>بهار 93</a:t>
            </a:r>
            <a:endParaRPr lang="en-US" sz="2000" b="1" dirty="0" smtClean="0">
              <a:cs typeface="B Titr" pitchFamily="2" charset="-78"/>
            </a:endParaRPr>
          </a:p>
        </p:txBody>
      </p:sp>
      <p:pic>
        <p:nvPicPr>
          <p:cNvPr id="5"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094378" y="188640"/>
            <a:ext cx="1062747" cy="1598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331640" y="3202096"/>
            <a:ext cx="6305551" cy="707886"/>
          </a:xfrm>
          <a:prstGeom prst="rect">
            <a:avLst/>
          </a:prstGeom>
          <a:noFill/>
          <a:effectLst>
            <a:outerShdw blurRad="50800" dist="38100" dir="16200000" rotWithShape="0">
              <a:prstClr val="black">
                <a:alpha val="40000"/>
              </a:prstClr>
            </a:outerShdw>
          </a:effectLst>
          <a:scene3d>
            <a:camera prst="orthographicFront"/>
            <a:lightRig rig="threePt" dir="t"/>
          </a:scene3d>
          <a:sp3d>
            <a:bevelT prst="relaxedInset"/>
          </a:sp3d>
        </p:spPr>
        <p:txBody>
          <a:bodyPr wrap="square" lIns="91440" tIns="45720" rIns="91440" bIns="45720">
            <a:spAutoFit/>
          </a:bodyPr>
          <a:lstStyle/>
          <a:p>
            <a:pPr algn="ctr"/>
            <a:r>
              <a:rPr lang="fa-IR" sz="4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yala" pitchFamily="2" charset="0"/>
                <a:cs typeface="B Titr" pitchFamily="2" charset="-78"/>
              </a:rPr>
              <a:t>موضوع: برنامه ریزی آرمانی</a:t>
            </a:r>
            <a:endParaRPr lang="en-US" sz="4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76755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54300" y="6052005"/>
            <a:ext cx="378827"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8</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8" name="TextBox 7"/>
              <p:cNvSpPr txBox="1"/>
              <p:nvPr/>
            </p:nvSpPr>
            <p:spPr>
              <a:xfrm>
                <a:off x="517395" y="404664"/>
                <a:ext cx="8159061" cy="5581593"/>
              </a:xfrm>
              <a:prstGeom prst="rect">
                <a:avLst/>
              </a:prstGeom>
              <a:noFill/>
            </p:spPr>
            <p:txBody>
              <a:bodyPr wrap="square" rtlCol="1">
                <a:spAutoFit/>
              </a:bodyPr>
              <a:lstStyle/>
              <a:p>
                <a:pPr algn="just"/>
                <a:r>
                  <a:rPr lang="fa-IR" sz="3000" b="1" dirty="0">
                    <a:cs typeface="B Nazanin" panose="00000400000000000000" pitchFamily="2" charset="-78"/>
                  </a:rPr>
                  <a:t>و از آنجايي كه دستيابي همزمان به كليه آرمانها امكان پذير نمي باشد، تابع هدف تلفيقي براي مدل برنامه ريزي آرماني تعيين مي شود</a:t>
                </a:r>
                <a:r>
                  <a:rPr lang="en-US" sz="3000" b="1" dirty="0">
                    <a:cs typeface="B Nazanin" panose="00000400000000000000" pitchFamily="2" charset="-78"/>
                  </a:rPr>
                  <a:t> . </a:t>
                </a:r>
                <a:r>
                  <a:rPr lang="fa-IR" sz="3000" b="1" dirty="0">
                    <a:cs typeface="B Nazanin" panose="00000400000000000000" pitchFamily="2" charset="-78"/>
                  </a:rPr>
                  <a:t>با اين فرض كه انحرافات مثبت و منفي از آرمانها از اهميت يكساني برخوردار هستند</a:t>
                </a:r>
                <a:r>
                  <a:rPr lang="en-US" sz="3000" b="1" dirty="0">
                    <a:cs typeface="B Nazanin" panose="00000400000000000000" pitchFamily="2" charset="-78"/>
                  </a:rPr>
                  <a:t> . </a:t>
                </a:r>
                <a:r>
                  <a:rPr lang="fa-IR" sz="3000" b="1" dirty="0">
                    <a:cs typeface="B Nazanin" panose="00000400000000000000" pitchFamily="2" charset="-78"/>
                  </a:rPr>
                  <a:t>تابع هدف تلفيقي براي مدل برنامه ريزي آرماني به صورت زير خواهد بود</a:t>
                </a:r>
                <a:r>
                  <a:rPr lang="en-US" sz="3000" b="1" dirty="0" smtClean="0">
                    <a:cs typeface="B Nazanin" panose="00000400000000000000" pitchFamily="2" charset="-78"/>
                  </a:rPr>
                  <a:t>:</a:t>
                </a:r>
                <a:endParaRPr lang="en-US" sz="3000" dirty="0">
                  <a:cs typeface="B Nazanin" panose="00000400000000000000" pitchFamily="2" charset="-78"/>
                </a:endParaRPr>
              </a:p>
              <a:p>
                <a:pPr algn="just"/>
                <a14:m>
                  <m:oMathPara xmlns:m="http://schemas.openxmlformats.org/officeDocument/2006/math">
                    <m:oMathParaPr>
                      <m:jc m:val="centerGroup"/>
                    </m:oMathParaPr>
                    <m:oMath xmlns:m="http://schemas.openxmlformats.org/officeDocument/2006/math">
                      <m:r>
                        <a:rPr lang="en-US" sz="2000" b="1" i="1">
                          <a:latin typeface="Cambria Math"/>
                        </a:rPr>
                        <m:t>𝐌𝐢𝐧</m:t>
                      </m:r>
                      <m:r>
                        <a:rPr lang="en-US" sz="2000" b="1">
                          <a:latin typeface="Cambria Math"/>
                        </a:rPr>
                        <m:t> </m:t>
                      </m:r>
                      <m:r>
                        <a:rPr lang="en-US" sz="2000" b="1" i="1">
                          <a:latin typeface="Cambria Math"/>
                        </a:rPr>
                        <m:t>𝐙</m:t>
                      </m:r>
                      <m:r>
                        <a:rPr lang="en-US" sz="2000" b="1">
                          <a:latin typeface="Cambria Math"/>
                        </a:rPr>
                        <m:t>=</m:t>
                      </m:r>
                      <m:nary>
                        <m:naryPr>
                          <m:chr m:val="∑"/>
                          <m:limLoc m:val="undOvr"/>
                          <m:ctrlPr>
                            <a:rPr lang="en-US" sz="2000" b="1" i="1">
                              <a:latin typeface="Cambria Math" panose="02040503050406030204" pitchFamily="18" charset="0"/>
                            </a:rPr>
                          </m:ctrlPr>
                        </m:naryPr>
                        <m:sub>
                          <m:r>
                            <a:rPr lang="en-US" sz="2000" b="1" i="1">
                              <a:latin typeface="Cambria Math"/>
                            </a:rPr>
                            <m:t>𝐤</m:t>
                          </m:r>
                          <m:r>
                            <a:rPr lang="en-US" sz="2000" b="1">
                              <a:latin typeface="Cambria Math"/>
                            </a:rPr>
                            <m:t>=</m:t>
                          </m:r>
                          <m:r>
                            <a:rPr lang="en-US" sz="2000" b="1" i="1">
                              <a:latin typeface="Cambria Math"/>
                            </a:rPr>
                            <m:t>𝟏</m:t>
                          </m:r>
                        </m:sub>
                        <m:sup>
                          <m:r>
                            <a:rPr lang="en-US" sz="2000" b="1" i="1">
                              <a:latin typeface="Cambria Math"/>
                            </a:rPr>
                            <m:t>𝐧</m:t>
                          </m:r>
                        </m:sup>
                        <m:e>
                          <m:sSub>
                            <m:sSubPr>
                              <m:ctrlPr>
                                <a:rPr lang="en-US" sz="2000" b="1" i="1">
                                  <a:latin typeface="Cambria Math" panose="02040503050406030204" pitchFamily="18" charset="0"/>
                                </a:rPr>
                              </m:ctrlPr>
                            </m:sSubPr>
                            <m:e>
                              <m:nary>
                                <m:naryPr>
                                  <m:chr m:val="∑"/>
                                  <m:limLoc m:val="undOvr"/>
                                  <m:ctrlPr>
                                    <a:rPr lang="en-US" sz="2000" b="1" i="1">
                                      <a:latin typeface="Cambria Math" panose="02040503050406030204" pitchFamily="18" charset="0"/>
                                    </a:rPr>
                                  </m:ctrlPr>
                                </m:naryPr>
                                <m:sub>
                                  <m:r>
                                    <a:rPr lang="en-US" sz="2000" b="1" i="1">
                                      <a:latin typeface="Cambria Math"/>
                                    </a:rPr>
                                    <m:t>𝐣</m:t>
                                  </m:r>
                                  <m:r>
                                    <a:rPr lang="en-US" sz="2000" b="1">
                                      <a:latin typeface="Cambria Math"/>
                                    </a:rPr>
                                    <m:t>=</m:t>
                                  </m:r>
                                  <m:r>
                                    <a:rPr lang="en-US" sz="2000" b="1" i="1">
                                      <a:latin typeface="Cambria Math"/>
                                    </a:rPr>
                                    <m:t>𝟏</m:t>
                                  </m:r>
                                </m:sub>
                                <m:sup>
                                  <m:r>
                                    <a:rPr lang="en-US" sz="2000" b="1" i="1">
                                      <a:latin typeface="Cambria Math"/>
                                    </a:rPr>
                                    <m:t>𝐧</m:t>
                                  </m:r>
                                </m:sup>
                                <m:e>
                                  <m:sSub>
                                    <m:sSubPr>
                                      <m:ctrlPr>
                                        <a:rPr lang="en-US" sz="2000" b="1" i="1">
                                          <a:latin typeface="Cambria Math" panose="02040503050406030204" pitchFamily="18" charset="0"/>
                                        </a:rPr>
                                      </m:ctrlPr>
                                    </m:sSubPr>
                                    <m:e>
                                      <m:r>
                                        <a:rPr lang="en-US" sz="2000" b="1" i="1">
                                          <a:latin typeface="Cambria Math"/>
                                        </a:rPr>
                                        <m:t>𝐂</m:t>
                                      </m:r>
                                    </m:e>
                                    <m:sub>
                                      <m:r>
                                        <a:rPr lang="en-US" sz="2000" b="1" i="1">
                                          <a:latin typeface="Cambria Math"/>
                                        </a:rPr>
                                        <m:t>𝐣𝐤</m:t>
                                      </m:r>
                                    </m:sub>
                                  </m:sSub>
                                </m:e>
                              </m:nary>
                              <m:r>
                                <a:rPr lang="en-US" sz="2000" b="1" i="1">
                                  <a:latin typeface="Cambria Math"/>
                                </a:rPr>
                                <m:t>𝐗</m:t>
                              </m:r>
                            </m:e>
                            <m:sub>
                              <m:r>
                                <a:rPr lang="en-US" sz="2000" b="1" i="1">
                                  <a:latin typeface="Cambria Math"/>
                                </a:rPr>
                                <m:t>𝐣</m:t>
                              </m:r>
                            </m:sub>
                          </m:sSub>
                          <m:r>
                            <a:rPr lang="en-US" sz="2000" b="1" i="1">
                              <a:latin typeface="Cambria Math"/>
                            </a:rPr>
                            <m:t>−</m:t>
                          </m:r>
                          <m:sSub>
                            <m:sSubPr>
                              <m:ctrlPr>
                                <a:rPr lang="en-US" sz="2000" b="1" i="1">
                                  <a:latin typeface="Cambria Math" panose="02040503050406030204" pitchFamily="18" charset="0"/>
                                </a:rPr>
                              </m:ctrlPr>
                            </m:sSubPr>
                            <m:e>
                              <m:r>
                                <a:rPr lang="en-US" sz="2000" b="1" i="1">
                                  <a:latin typeface="Cambria Math"/>
                                </a:rPr>
                                <m:t>𝐠</m:t>
                              </m:r>
                            </m:e>
                            <m:sub>
                              <m:r>
                                <a:rPr lang="en-US" sz="2000" b="1" i="1">
                                  <a:latin typeface="Cambria Math"/>
                                </a:rPr>
                                <m:t>𝐤</m:t>
                              </m:r>
                            </m:sub>
                          </m:sSub>
                        </m:e>
                      </m:nary>
                    </m:oMath>
                  </m:oMathPara>
                </a14:m>
                <a:endParaRPr lang="en-US" sz="2000" dirty="0">
                  <a:cs typeface="B Nazanin" panose="00000400000000000000" pitchFamily="2" charset="-78"/>
                </a:endParaRPr>
              </a:p>
              <a:p>
                <a:pPr algn="just"/>
                <a:r>
                  <a:rPr lang="fa-IR" sz="3000" b="1" dirty="0">
                    <a:cs typeface="B Nazanin" panose="00000400000000000000" pitchFamily="2" charset="-78"/>
                  </a:rPr>
                  <a:t>حال اگر عبارت د اخل قدر مطلق را </a:t>
                </a:r>
                <a14:m>
                  <m:oMath xmlns:m="http://schemas.openxmlformats.org/officeDocument/2006/math">
                    <m:sSub>
                      <m:sSubPr>
                        <m:ctrlPr>
                          <a:rPr lang="en-US" sz="3000" b="1" i="1">
                            <a:latin typeface="Cambria Math" panose="02040503050406030204" pitchFamily="18" charset="0"/>
                          </a:rPr>
                        </m:ctrlPr>
                      </m:sSubPr>
                      <m:e>
                        <m:r>
                          <a:rPr lang="en-US" sz="3000" b="1" i="1">
                            <a:latin typeface="Cambria Math"/>
                          </a:rPr>
                          <m:t>𝐝</m:t>
                        </m:r>
                      </m:e>
                      <m:sub>
                        <m:r>
                          <a:rPr lang="en-US" sz="3000" b="1" i="1">
                            <a:latin typeface="Cambria Math"/>
                          </a:rPr>
                          <m:t>𝐤</m:t>
                        </m:r>
                      </m:sub>
                    </m:sSub>
                  </m:oMath>
                </a14:m>
                <a:r>
                  <a:rPr lang="fa-IR" sz="3000" b="1" dirty="0">
                    <a:cs typeface="B Nazanin" panose="00000400000000000000" pitchFamily="2" charset="-78"/>
                  </a:rPr>
                  <a:t> تعریف کنیم خواهیم داشت :</a:t>
                </a:r>
                <a:endParaRPr lang="en-US" sz="3000" dirty="0">
                  <a:cs typeface="B Nazanin" panose="00000400000000000000" pitchFamily="2" charset="-78"/>
                </a:endParaRPr>
              </a:p>
              <a:p>
                <a:pPr algn="just"/>
                <a14:m>
                  <m:oMathPara xmlns:m="http://schemas.openxmlformats.org/officeDocument/2006/math">
                    <m:oMathParaPr>
                      <m:jc m:val="centerGroup"/>
                    </m:oMathParaPr>
                    <m:oMath xmlns:m="http://schemas.openxmlformats.org/officeDocument/2006/math">
                      <m:r>
                        <a:rPr lang="en-US" sz="2000" b="1" i="1">
                          <a:latin typeface="Cambria Math"/>
                        </a:rPr>
                        <m:t>𝐌𝐢𝐧</m:t>
                      </m:r>
                      <m:r>
                        <a:rPr lang="en-US" sz="2000" b="1">
                          <a:latin typeface="Cambria Math"/>
                        </a:rPr>
                        <m:t> </m:t>
                      </m:r>
                      <m:r>
                        <a:rPr lang="en-US" sz="2000" b="1" i="1">
                          <a:latin typeface="Cambria Math"/>
                        </a:rPr>
                        <m:t>𝐙</m:t>
                      </m:r>
                      <m:r>
                        <a:rPr lang="en-US" sz="2000" b="1">
                          <a:latin typeface="Cambria Math"/>
                        </a:rPr>
                        <m:t>=</m:t>
                      </m:r>
                      <m:nary>
                        <m:naryPr>
                          <m:chr m:val="∑"/>
                          <m:limLoc m:val="undOvr"/>
                          <m:ctrlPr>
                            <a:rPr lang="en-US" sz="2000" b="1" i="1">
                              <a:latin typeface="Cambria Math" panose="02040503050406030204" pitchFamily="18" charset="0"/>
                            </a:rPr>
                          </m:ctrlPr>
                        </m:naryPr>
                        <m:sub>
                          <m:r>
                            <a:rPr lang="en-US" sz="2000" b="1" i="1">
                              <a:latin typeface="Cambria Math"/>
                            </a:rPr>
                            <m:t>𝐤</m:t>
                          </m:r>
                          <m:r>
                            <a:rPr lang="en-US" sz="2000" b="1">
                              <a:latin typeface="Cambria Math"/>
                            </a:rPr>
                            <m:t>=</m:t>
                          </m:r>
                          <m:r>
                            <a:rPr lang="en-US" sz="2000" b="1" i="1">
                              <a:latin typeface="Cambria Math"/>
                            </a:rPr>
                            <m:t>𝟏</m:t>
                          </m:r>
                        </m:sub>
                        <m:sup>
                          <m:r>
                            <a:rPr lang="en-US" sz="2000" b="1" i="1">
                              <a:latin typeface="Cambria Math"/>
                            </a:rPr>
                            <m:t>𝐧</m:t>
                          </m:r>
                        </m:sup>
                        <m:e>
                          <m:sSub>
                            <m:sSubPr>
                              <m:ctrlPr>
                                <a:rPr lang="en-US" sz="2000" b="1" i="1">
                                  <a:latin typeface="Cambria Math" panose="02040503050406030204" pitchFamily="18" charset="0"/>
                                </a:rPr>
                              </m:ctrlPr>
                            </m:sSubPr>
                            <m:e>
                              <m:r>
                                <a:rPr lang="en-US" sz="2000" b="1" i="1">
                                  <a:latin typeface="Cambria Math"/>
                                </a:rPr>
                                <m:t>𝐝</m:t>
                              </m:r>
                            </m:e>
                            <m:sub>
                              <m:r>
                                <a:rPr lang="en-US" sz="2000" b="1" i="1">
                                  <a:latin typeface="Cambria Math"/>
                                </a:rPr>
                                <m:t>𝐤</m:t>
                              </m:r>
                            </m:sub>
                          </m:sSub>
                        </m:e>
                      </m:nary>
                    </m:oMath>
                  </m:oMathPara>
                </a14:m>
                <a:endParaRPr lang="en-US" sz="2000" dirty="0">
                  <a:cs typeface="B Nazanin" panose="00000400000000000000" pitchFamily="2" charset="-78"/>
                </a:endParaRPr>
              </a:p>
            </p:txBody>
          </p:sp>
        </mc:Choice>
        <mc:Fallback>
          <p:sp>
            <p:nvSpPr>
              <p:cNvPr id="8" name="TextBox 7"/>
              <p:cNvSpPr txBox="1">
                <a:spLocks noRot="1" noChangeAspect="1" noMove="1" noResize="1" noEditPoints="1" noAdjustHandles="1" noChangeArrowheads="1" noChangeShapeType="1" noTextEdit="1"/>
              </p:cNvSpPr>
              <p:nvPr/>
            </p:nvSpPr>
            <p:spPr>
              <a:xfrm>
                <a:off x="517395" y="404664"/>
                <a:ext cx="8159061" cy="5581593"/>
              </a:xfrm>
              <a:prstGeom prst="rect">
                <a:avLst/>
              </a:prstGeom>
              <a:blipFill rotWithShape="1">
                <a:blip r:embed="rId2"/>
                <a:stretch>
                  <a:fillRect l="-2765" t="-1419" r="-1719"/>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25943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54300" y="6052005"/>
            <a:ext cx="378827"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9</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6" name="TextBox 5"/>
              <p:cNvSpPr txBox="1"/>
              <p:nvPr/>
            </p:nvSpPr>
            <p:spPr>
              <a:xfrm>
                <a:off x="179512" y="332656"/>
                <a:ext cx="8568952" cy="5858399"/>
              </a:xfrm>
              <a:prstGeom prst="rect">
                <a:avLst/>
              </a:prstGeom>
              <a:noFill/>
            </p:spPr>
            <p:txBody>
              <a:bodyPr wrap="square" rtlCol="1">
                <a:spAutoFit/>
              </a:bodyPr>
              <a:lstStyle/>
              <a:p>
                <a:pPr algn="just"/>
                <a:r>
                  <a:rPr lang="fa-IR" sz="2500" b="1" dirty="0">
                    <a:cs typeface="B Nazanin" panose="00000400000000000000" pitchFamily="2" charset="-78"/>
                  </a:rPr>
                  <a:t>و از آنجايي كه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𝐝</m:t>
                        </m:r>
                      </m:e>
                      <m:sub>
                        <m:r>
                          <a:rPr lang="en-US" sz="2500" b="1" i="1">
                            <a:latin typeface="Cambria Math"/>
                          </a:rPr>
                          <m:t>𝐤</m:t>
                        </m:r>
                      </m:sub>
                    </m:sSub>
                  </m:oMath>
                </a14:m>
                <a:r>
                  <a:rPr lang="en-US" sz="2500" b="1" dirty="0">
                    <a:cs typeface="B Nazanin" panose="00000400000000000000" pitchFamily="2" charset="-78"/>
                  </a:rPr>
                  <a:t> </a:t>
                </a:r>
                <a:r>
                  <a:rPr lang="fa-IR" sz="2500" b="1" dirty="0">
                    <a:cs typeface="B Nazanin" panose="00000400000000000000" pitchFamily="2" charset="-78"/>
                  </a:rPr>
                  <a:t>مي تواند مقدار مثبت يا منفي باشد مي توان آن را با تفاضل دو متغير غیر منفی جدید </a:t>
                </a:r>
                <a14:m>
                  <m:oMath xmlns:m="http://schemas.openxmlformats.org/officeDocument/2006/math">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𝐤</m:t>
                        </m:r>
                      </m:sub>
                      <m:sup>
                        <m:r>
                          <a:rPr lang="en-US" sz="2500" b="1">
                            <a:latin typeface="Cambria Math"/>
                          </a:rPr>
                          <m:t>+</m:t>
                        </m:r>
                      </m:sup>
                    </m:sSubSup>
                  </m:oMath>
                </a14:m>
                <a:r>
                  <a:rPr lang="fa-IR" sz="2500" b="1" dirty="0">
                    <a:cs typeface="B Nazanin" panose="00000400000000000000" pitchFamily="2" charset="-78"/>
                  </a:rPr>
                  <a:t> و </a:t>
                </a:r>
                <a14:m>
                  <m:oMath xmlns:m="http://schemas.openxmlformats.org/officeDocument/2006/math">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𝐤</m:t>
                        </m:r>
                      </m:sub>
                      <m:sup>
                        <m:r>
                          <a:rPr lang="en-US" sz="2500" b="1" i="1">
                            <a:latin typeface="Cambria Math"/>
                          </a:rPr>
                          <m:t>−</m:t>
                        </m:r>
                      </m:sup>
                    </m:sSubSup>
                  </m:oMath>
                </a14:m>
                <a:r>
                  <a:rPr lang="en-US" sz="2500" b="1" dirty="0">
                    <a:cs typeface="B Nazanin" panose="00000400000000000000" pitchFamily="2" charset="-78"/>
                  </a:rPr>
                  <a:t> </a:t>
                </a:r>
                <a:r>
                  <a:rPr lang="fa-IR" sz="2500" b="1" dirty="0">
                    <a:cs typeface="B Nazanin" panose="00000400000000000000" pitchFamily="2" charset="-78"/>
                  </a:rPr>
                  <a:t>جايگزين نمود</a:t>
                </a:r>
                <a:r>
                  <a:rPr lang="en-US" sz="2500" b="1" dirty="0">
                    <a:cs typeface="B Nazanin" panose="00000400000000000000" pitchFamily="2" charset="-78"/>
                  </a:rPr>
                  <a:t> . </a:t>
                </a:r>
                <a:r>
                  <a:rPr lang="fa-IR" sz="2500" b="1" dirty="0">
                    <a:cs typeface="B Nazanin" panose="00000400000000000000" pitchFamily="2" charset="-78"/>
                  </a:rPr>
                  <a:t>در نتيجه خواهيم داشت</a:t>
                </a:r>
                <a:r>
                  <a:rPr lang="fa-IR" sz="2500" b="1" dirty="0" smtClean="0">
                    <a:cs typeface="B Nazanin" panose="00000400000000000000" pitchFamily="2" charset="-78"/>
                  </a:rPr>
                  <a:t>:</a:t>
                </a:r>
              </a:p>
              <a:p>
                <a:endParaRPr lang="fa-IR" b="1" dirty="0"/>
              </a:p>
              <a:p>
                <a:pPr/>
                <a14:m>
                  <m:oMathPara xmlns:m="http://schemas.openxmlformats.org/officeDocument/2006/math">
                    <m:oMathParaPr>
                      <m:jc m:val="centerGroup"/>
                    </m:oMathParaPr>
                    <m:oMath xmlns:m="http://schemas.openxmlformats.org/officeDocument/2006/math">
                      <m:sSubSup>
                        <m:sSubSupPr>
                          <m:ctrlPr>
                            <a:rPr lang="en-US" b="1" i="1">
                              <a:latin typeface="Cambria Math" panose="02040503050406030204" pitchFamily="18" charset="0"/>
                            </a:rPr>
                          </m:ctrlPr>
                        </m:sSubSupPr>
                        <m:e>
                          <m:sSub>
                            <m:sSubPr>
                              <m:ctrlPr>
                                <a:rPr lang="en-US" b="1" i="1">
                                  <a:latin typeface="Cambria Math" panose="02040503050406030204" pitchFamily="18" charset="0"/>
                                </a:rPr>
                              </m:ctrlPr>
                            </m:sSubPr>
                            <m:e>
                              <m:r>
                                <a:rPr lang="en-US" b="1" i="1">
                                  <a:latin typeface="Cambria Math"/>
                                </a:rPr>
                                <m:t>𝐝</m:t>
                              </m:r>
                            </m:e>
                            <m:sub>
                              <m:r>
                                <a:rPr lang="en-US" b="1" i="1">
                                  <a:latin typeface="Cambria Math"/>
                                </a:rPr>
                                <m:t>𝐤</m:t>
                              </m:r>
                            </m:sub>
                          </m:sSub>
                          <m:r>
                            <a:rPr lang="en-US" b="1">
                              <a:latin typeface="Cambria Math"/>
                            </a:rPr>
                            <m:t>=</m:t>
                          </m:r>
                          <m:r>
                            <a:rPr lang="en-US" b="1" i="1">
                              <a:latin typeface="Cambria Math"/>
                            </a:rPr>
                            <m:t>𝐝</m:t>
                          </m:r>
                        </m:e>
                        <m:sub>
                          <m:r>
                            <a:rPr lang="en-US" b="1" i="1">
                              <a:latin typeface="Cambria Math"/>
                            </a:rPr>
                            <m:t>𝐤</m:t>
                          </m:r>
                        </m:sub>
                        <m:sup>
                          <m:r>
                            <a:rPr lang="en-US" b="1">
                              <a:latin typeface="Cambria Math"/>
                            </a:rPr>
                            <m:t>+</m:t>
                          </m:r>
                        </m:sup>
                      </m:sSubSup>
                      <m:r>
                        <a:rPr lang="en-US" b="1" i="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𝐤</m:t>
                          </m:r>
                        </m:sub>
                        <m:sup>
                          <m:r>
                            <a:rPr lang="en-US" b="1" i="1">
                              <a:latin typeface="Cambria Math"/>
                            </a:rPr>
                            <m:t>−</m:t>
                          </m:r>
                        </m:sup>
                      </m:sSubSup>
                      <m:r>
                        <a:rPr lang="en-US" b="1">
                          <a:latin typeface="Cambria Math"/>
                        </a:rPr>
                        <m:t>           </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𝐤</m:t>
                          </m:r>
                        </m:sub>
                        <m:sup>
                          <m:r>
                            <a:rPr lang="en-US" b="1">
                              <a:latin typeface="Cambria Math"/>
                            </a:rPr>
                            <m:t>+</m:t>
                          </m:r>
                        </m:sup>
                      </m:sSubSup>
                      <m:r>
                        <a:rPr lang="en-US" b="1">
                          <a:latin typeface="Cambria Math"/>
                        </a:rPr>
                        <m:t>+≥</m:t>
                      </m:r>
                      <m:r>
                        <a:rPr lang="en-US" b="1" i="1">
                          <a:latin typeface="Cambria Math"/>
                        </a:rPr>
                        <m:t>𝟎</m:t>
                      </m:r>
                      <m:r>
                        <a:rPr lang="en-US" b="1">
                          <a:latin typeface="Cambria Math"/>
                        </a:rPr>
                        <m:t> ,  </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𝐤</m:t>
                          </m:r>
                        </m:sub>
                        <m:sup>
                          <m:r>
                            <a:rPr lang="en-US" b="1" i="1">
                              <a:latin typeface="Cambria Math"/>
                            </a:rPr>
                            <m:t>−</m:t>
                          </m:r>
                        </m:sup>
                      </m:sSubSup>
                      <m:r>
                        <a:rPr lang="en-US" b="1">
                          <a:latin typeface="Cambria Math"/>
                        </a:rPr>
                        <m:t>≥</m:t>
                      </m:r>
                      <m:r>
                        <a:rPr lang="en-US" b="1" i="1">
                          <a:latin typeface="Cambria Math"/>
                        </a:rPr>
                        <m:t>𝟎</m:t>
                      </m:r>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b="1" i="1">
                              <a:latin typeface="Cambria Math" panose="02040503050406030204" pitchFamily="18" charset="0"/>
                            </a:rPr>
                          </m:ctrlPr>
                        </m:sSubSupPr>
                        <m:e>
                          <m:sSub>
                            <m:sSubPr>
                              <m:ctrlPr>
                                <a:rPr lang="en-US" b="1" i="1">
                                  <a:latin typeface="Cambria Math" panose="02040503050406030204" pitchFamily="18" charset="0"/>
                                </a:rPr>
                              </m:ctrlPr>
                            </m:sSubPr>
                            <m:e>
                              <m:r>
                                <a:rPr lang="en-US" b="1" i="1">
                                  <a:latin typeface="Cambria Math"/>
                                </a:rPr>
                                <m:t>𝐝</m:t>
                              </m:r>
                            </m:e>
                            <m:sub>
                              <m:r>
                                <a:rPr lang="en-US" b="1" i="1">
                                  <a:latin typeface="Cambria Math"/>
                                </a:rPr>
                                <m:t>𝐤</m:t>
                              </m:r>
                            </m:sub>
                          </m:sSub>
                          <m:r>
                            <a:rPr lang="en-US" b="1">
                              <a:latin typeface="Cambria Math"/>
                            </a:rPr>
                            <m:t>=</m:t>
                          </m:r>
                          <m:r>
                            <a:rPr lang="en-US" b="1" i="1">
                              <a:latin typeface="Cambria Math"/>
                            </a:rPr>
                            <m:t>𝐝</m:t>
                          </m:r>
                        </m:e>
                        <m:sub>
                          <m:r>
                            <a:rPr lang="en-US" b="1" i="1">
                              <a:latin typeface="Cambria Math"/>
                            </a:rPr>
                            <m:t>𝐤</m:t>
                          </m:r>
                        </m:sub>
                        <m:sup>
                          <m:r>
                            <a:rPr lang="en-US" b="1">
                              <a:latin typeface="Cambria Math"/>
                            </a:rPr>
                            <m:t>+</m:t>
                          </m:r>
                        </m:sup>
                      </m:sSubSup>
                      <m:r>
                        <a:rPr lang="en-US" b="1" i="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𝐤</m:t>
                          </m:r>
                        </m:sub>
                        <m:sup>
                          <m:r>
                            <a:rPr lang="en-US" b="1" i="1">
                              <a:latin typeface="Cambria Math"/>
                            </a:rPr>
                            <m:t>−</m:t>
                          </m:r>
                        </m:sup>
                      </m:sSubSup>
                      <m:r>
                        <a:rPr lang="en-US" b="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𝐤</m:t>
                          </m:r>
                        </m:sub>
                        <m:sup>
                          <m:r>
                            <a:rPr lang="en-US" b="1">
                              <a:latin typeface="Cambria Math"/>
                            </a:rPr>
                            <m:t>+</m:t>
                          </m:r>
                        </m:sup>
                      </m:sSubSup>
                      <m:r>
                        <a:rPr lang="en-US" b="1" i="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𝐤</m:t>
                          </m:r>
                        </m:sub>
                        <m:sup>
                          <m:r>
                            <a:rPr lang="en-US" b="1" i="1">
                              <a:latin typeface="Cambria Math"/>
                            </a:rPr>
                            <m:t>−</m:t>
                          </m:r>
                        </m:sup>
                      </m:sSubSup>
                      <m:r>
                        <a:rPr lang="en-US" b="1">
                          <a:latin typeface="Cambria Math"/>
                        </a:rPr>
                        <m:t>   </m:t>
                      </m:r>
                      <m:r>
                        <a:rPr lang="en-US" b="1" i="1">
                          <a:latin typeface="Cambria Math"/>
                        </a:rPr>
                        <m:t>𝐤</m:t>
                      </m:r>
                      <m:r>
                        <a:rPr lang="en-US" b="1">
                          <a:latin typeface="Cambria Math"/>
                        </a:rPr>
                        <m:t>=</m:t>
                      </m:r>
                      <m:r>
                        <a:rPr lang="en-US" b="1" i="1">
                          <a:latin typeface="Cambria Math"/>
                        </a:rPr>
                        <m:t>𝟏</m:t>
                      </m:r>
                      <m:r>
                        <a:rPr lang="en-US" b="1">
                          <a:latin typeface="Cambria Math"/>
                        </a:rPr>
                        <m:t>,</m:t>
                      </m:r>
                      <m:r>
                        <a:rPr lang="en-US" b="1" i="1">
                          <a:latin typeface="Cambria Math"/>
                        </a:rPr>
                        <m:t>𝟐</m:t>
                      </m:r>
                      <m:r>
                        <a:rPr lang="en-US" b="1">
                          <a:latin typeface="Cambria Math"/>
                        </a:rPr>
                        <m:t>,…,</m:t>
                      </m:r>
                      <m:r>
                        <a:rPr lang="en-US" b="1" i="1">
                          <a:latin typeface="Cambria Math"/>
                        </a:rPr>
                        <m:t>𝐤</m:t>
                      </m:r>
                    </m:oMath>
                  </m:oMathPara>
                </a14:m>
                <a:endParaRPr lang="en-US" dirty="0"/>
              </a:p>
              <a:p>
                <a:endParaRPr lang="fa-IR" b="1" dirty="0" smtClean="0"/>
              </a:p>
              <a:p>
                <a:pPr algn="just"/>
                <a:r>
                  <a:rPr lang="fa-IR" sz="2500" b="1" dirty="0" smtClean="0">
                    <a:cs typeface="B Nazanin" panose="00000400000000000000" pitchFamily="2" charset="-78"/>
                  </a:rPr>
                  <a:t>مدل </a:t>
                </a:r>
                <a:r>
                  <a:rPr lang="fa-IR" sz="2500" b="1" dirty="0">
                    <a:cs typeface="B Nazanin" panose="00000400000000000000" pitchFamily="2" charset="-78"/>
                  </a:rPr>
                  <a:t>برنامه ريزي آرماني ارائه شده مي تواند با استفاده از روش سمپلكس حل شود جواب بدست آمده براي تمام متغيرها شامل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𝐗</m:t>
                        </m:r>
                      </m:e>
                      <m:sub>
                        <m:r>
                          <a:rPr lang="en-US" sz="2500" b="1" i="1">
                            <a:latin typeface="Cambria Math"/>
                          </a:rPr>
                          <m:t>𝐣</m:t>
                        </m:r>
                      </m:sub>
                    </m:sSub>
                  </m:oMath>
                </a14:m>
                <a:r>
                  <a:rPr lang="fa-IR" sz="2500" b="1" dirty="0">
                    <a:cs typeface="B Nazanin" panose="00000400000000000000" pitchFamily="2" charset="-78"/>
                  </a:rPr>
                  <a:t>) مقادیر  </a:t>
                </a:r>
                <a14:m>
                  <m:oMath xmlns:m="http://schemas.openxmlformats.org/officeDocument/2006/math">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𝐤</m:t>
                        </m:r>
                      </m:sub>
                      <m:sup>
                        <m:r>
                          <a:rPr lang="en-US" sz="2500" b="1">
                            <a:latin typeface="Cambria Math"/>
                          </a:rPr>
                          <m:t>+</m:t>
                        </m:r>
                      </m:sup>
                    </m:sSubSup>
                  </m:oMath>
                </a14:m>
                <a:r>
                  <a:rPr lang="fa-IR" sz="2500" b="1" dirty="0">
                    <a:cs typeface="B Nazanin" panose="00000400000000000000" pitchFamily="2" charset="-78"/>
                  </a:rPr>
                  <a:t> و </a:t>
                </a:r>
                <a14:m>
                  <m:oMath xmlns:m="http://schemas.openxmlformats.org/officeDocument/2006/math">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𝐤</m:t>
                        </m:r>
                      </m:sub>
                      <m:sup>
                        <m:r>
                          <a:rPr lang="en-US" sz="2500" b="1" i="1">
                            <a:latin typeface="Cambria Math"/>
                          </a:rPr>
                          <m:t>−</m:t>
                        </m:r>
                      </m:sup>
                    </m:sSubSup>
                  </m:oMath>
                </a14:m>
                <a:r>
                  <a:rPr lang="fa-IR" sz="2500" b="1" dirty="0">
                    <a:cs typeface="B Nazanin" panose="00000400000000000000" pitchFamily="2" charset="-78"/>
                  </a:rPr>
                  <a:t> برای تعیین مقادیر </a:t>
                </a:r>
                <a14:m>
                  <m:oMath xmlns:m="http://schemas.openxmlformats.org/officeDocument/2006/math">
                    <m:sSubSup>
                      <m:sSubSupPr>
                        <m:ctrlPr>
                          <a:rPr lang="en-US" sz="2500" b="1" i="1">
                            <a:latin typeface="Cambria Math" panose="02040503050406030204" pitchFamily="18" charset="0"/>
                          </a:rPr>
                        </m:ctrlPr>
                      </m:sSubSupPr>
                      <m:e>
                        <m:sSub>
                          <m:sSubPr>
                            <m:ctrlPr>
                              <a:rPr lang="en-US" sz="2500" b="1" i="1">
                                <a:latin typeface="Cambria Math" panose="02040503050406030204" pitchFamily="18" charset="0"/>
                              </a:rPr>
                            </m:ctrlPr>
                          </m:sSubPr>
                          <m:e>
                            <m:r>
                              <a:rPr lang="en-US" sz="2500" b="1" i="1">
                                <a:latin typeface="Cambria Math"/>
                              </a:rPr>
                              <m:t>𝐝</m:t>
                            </m:r>
                          </m:e>
                          <m:sub>
                            <m:r>
                              <a:rPr lang="en-US" sz="2500" b="1" i="1">
                                <a:latin typeface="Cambria Math"/>
                              </a:rPr>
                              <m:t>𝐤</m:t>
                            </m:r>
                          </m:sub>
                        </m:sSub>
                        <m:r>
                          <a:rPr lang="en-US" sz="2500" b="1">
                            <a:latin typeface="Cambria Math"/>
                          </a:rPr>
                          <m:t>=</m:t>
                        </m:r>
                        <m:r>
                          <a:rPr lang="en-US" sz="2500" b="1" i="1">
                            <a:latin typeface="Cambria Math"/>
                          </a:rPr>
                          <m:t>𝐝</m:t>
                        </m:r>
                      </m:e>
                      <m:sub>
                        <m:r>
                          <a:rPr lang="en-US" sz="2500" b="1" i="1">
                            <a:latin typeface="Cambria Math"/>
                          </a:rPr>
                          <m:t>𝐤</m:t>
                        </m:r>
                      </m:sub>
                      <m:sup>
                        <m:r>
                          <a:rPr lang="en-US" sz="2500" b="1">
                            <a:latin typeface="Cambria Math"/>
                          </a:rPr>
                          <m:t>+</m:t>
                        </m:r>
                      </m:sup>
                    </m:sSubSup>
                    <m:r>
                      <a:rPr lang="en-US" sz="2500" b="1" i="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𝐤</m:t>
                        </m:r>
                      </m:sub>
                      <m:sup>
                        <m:r>
                          <a:rPr lang="en-US" sz="2500" b="1" i="1">
                            <a:latin typeface="Cambria Math"/>
                          </a:rPr>
                          <m:t>−</m:t>
                        </m:r>
                      </m:sup>
                    </m:sSubSup>
                  </m:oMath>
                </a14:m>
                <a:r>
                  <a:rPr lang="en-US" sz="2500" b="1" dirty="0">
                    <a:cs typeface="B Nazanin" panose="00000400000000000000" pitchFamily="2" charset="-78"/>
                  </a:rPr>
                  <a:t> </a:t>
                </a:r>
                <a:r>
                  <a:rPr lang="fa-IR" sz="2500" b="1" dirty="0">
                    <a:cs typeface="B Nazanin" panose="00000400000000000000" pitchFamily="2" charset="-78"/>
                  </a:rPr>
                  <a:t>مورد استفاده قرار گرفته و سپس كنار گذاشته مي </a:t>
                </a:r>
                <a:r>
                  <a:rPr lang="fa-IR" sz="2500" b="1" dirty="0" smtClean="0">
                    <a:cs typeface="B Nazanin" panose="00000400000000000000" pitchFamily="2" charset="-78"/>
                  </a:rPr>
                  <a:t>شوند.</a:t>
                </a:r>
              </a:p>
              <a:p>
                <a:pPr algn="just"/>
                <a:endParaRPr lang="fa-IR" sz="2500" b="1" dirty="0">
                  <a:cs typeface="B Nazanin" panose="00000400000000000000" pitchFamily="2" charset="-78"/>
                </a:endParaRPr>
              </a:p>
              <a:p>
                <a:pPr algn="just"/>
                <a:r>
                  <a:rPr lang="fa-IR" sz="2800" b="1" dirty="0">
                    <a:cs typeface="B Nazanin" panose="00000400000000000000" pitchFamily="2" charset="-78"/>
                  </a:rPr>
                  <a:t>در اكثر موارد يك محدوديت هدف شامل متغير انحرافي موفقيت كمتر از حد(</a:t>
                </a:r>
                <a14:m>
                  <m:oMath xmlns:m="http://schemas.openxmlformats.org/officeDocument/2006/math">
                    <m:sSubSup>
                      <m:sSubSupPr>
                        <m:ctrlPr>
                          <a:rPr lang="en-US" sz="2800" b="1" i="1">
                            <a:latin typeface="Cambria Math" panose="02040503050406030204" pitchFamily="18" charset="0"/>
                          </a:rPr>
                        </m:ctrlPr>
                      </m:sSubSupPr>
                      <m:e>
                        <m:r>
                          <a:rPr lang="en-US" sz="2800" b="1" i="1">
                            <a:latin typeface="Cambria Math"/>
                          </a:rPr>
                          <m:t>𝐝</m:t>
                        </m:r>
                      </m:e>
                      <m:sub>
                        <m:r>
                          <a:rPr lang="en-US" sz="2800" b="1" i="1">
                            <a:latin typeface="Cambria Math"/>
                          </a:rPr>
                          <m:t>𝐤</m:t>
                        </m:r>
                      </m:sub>
                      <m:sup>
                        <m:r>
                          <a:rPr lang="en-US" sz="2800" b="1" i="1">
                            <a:latin typeface="Cambria Math"/>
                          </a:rPr>
                          <m:t>−</m:t>
                        </m:r>
                      </m:sup>
                    </m:sSubSup>
                  </m:oMath>
                </a14:m>
                <a:r>
                  <a:rPr lang="fa-IR" sz="2800" b="1" dirty="0">
                    <a:cs typeface="B Nazanin" panose="00000400000000000000" pitchFamily="2" charset="-78"/>
                  </a:rPr>
                  <a:t>) و متغیر انحرافي بيش از حد (</a:t>
                </a:r>
                <a14:m>
                  <m:oMath xmlns:m="http://schemas.openxmlformats.org/officeDocument/2006/math">
                    <m:sSubSup>
                      <m:sSubSupPr>
                        <m:ctrlPr>
                          <a:rPr lang="en-US" sz="2800" b="1" i="1">
                            <a:latin typeface="Cambria Math" panose="02040503050406030204" pitchFamily="18" charset="0"/>
                          </a:rPr>
                        </m:ctrlPr>
                      </m:sSubSupPr>
                      <m:e>
                        <m:r>
                          <a:rPr lang="en-US" sz="2800" b="1" i="1">
                            <a:latin typeface="Cambria Math"/>
                          </a:rPr>
                          <m:t>𝐝</m:t>
                        </m:r>
                      </m:e>
                      <m:sub>
                        <m:r>
                          <a:rPr lang="en-US" sz="2800" b="1" i="1">
                            <a:latin typeface="Cambria Math"/>
                          </a:rPr>
                          <m:t>𝐤</m:t>
                        </m:r>
                      </m:sub>
                      <m:sup>
                        <m:r>
                          <a:rPr lang="en-US" sz="2800" b="1">
                            <a:latin typeface="Cambria Math"/>
                          </a:rPr>
                          <m:t>+</m:t>
                        </m:r>
                      </m:sup>
                    </m:sSubSup>
                  </m:oMath>
                </a14:m>
                <a:r>
                  <a:rPr lang="fa-IR" sz="2800" b="1" dirty="0">
                    <a:cs typeface="B Nazanin" panose="00000400000000000000" pitchFamily="2" charset="-78"/>
                  </a:rPr>
                  <a:t>) می </a:t>
                </a:r>
                <a:r>
                  <a:rPr lang="fa-IR" sz="2800" b="1" dirty="0" smtClean="0">
                    <a:cs typeface="B Nazanin" panose="00000400000000000000" pitchFamily="2" charset="-78"/>
                  </a:rPr>
                  <a:t>باشد.</a:t>
                </a:r>
              </a:p>
              <a:p>
                <a:pPr algn="just"/>
                <a:r>
                  <a:rPr lang="fa-IR" sz="2800" b="1" dirty="0">
                    <a:cs typeface="B Nazanin" panose="00000400000000000000" pitchFamily="2" charset="-78"/>
                  </a:rPr>
                  <a:t>اما در شرايطي نيز ممكن است يكي از اين دو متغير در محدوديت هدف ظاهر نشوند.</a:t>
                </a:r>
                <a:endParaRPr lang="fa-IR" sz="2500" dirty="0">
                  <a:cs typeface="B Nazanin" panose="00000400000000000000" pitchFamily="2" charset="-78"/>
                </a:endParaRPr>
              </a:p>
            </p:txBody>
          </p:sp>
        </mc:Choice>
        <mc:Fallback>
          <p:sp>
            <p:nvSpPr>
              <p:cNvPr id="6" name="TextBox 5"/>
              <p:cNvSpPr txBox="1">
                <a:spLocks noRot="1" noChangeAspect="1" noMove="1" noResize="1" noEditPoints="1" noAdjustHandles="1" noChangeArrowheads="1" noChangeShapeType="1" noTextEdit="1"/>
              </p:cNvSpPr>
              <p:nvPr/>
            </p:nvSpPr>
            <p:spPr>
              <a:xfrm>
                <a:off x="179512" y="332656"/>
                <a:ext cx="8568952" cy="5858399"/>
              </a:xfrm>
              <a:prstGeom prst="rect">
                <a:avLst/>
              </a:prstGeom>
              <a:blipFill rotWithShape="1">
                <a:blip r:embed="rId2"/>
                <a:stretch>
                  <a:fillRect l="-2347" t="-520" r="-1494" b="-1977"/>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62196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395536" y="332656"/>
                <a:ext cx="8208912" cy="6072496"/>
              </a:xfrm>
              <a:prstGeom prst="rect">
                <a:avLst/>
              </a:prstGeom>
              <a:noFill/>
            </p:spPr>
            <p:txBody>
              <a:bodyPr wrap="square" rtlCol="1">
                <a:spAutoFit/>
              </a:bodyPr>
              <a:lstStyle/>
              <a:p>
                <a:pPr algn="just"/>
                <a:r>
                  <a:rPr lang="fa-IR" sz="2700" b="1" dirty="0">
                    <a:cs typeface="B Nazanin" panose="00000400000000000000" pitchFamily="2" charset="-78"/>
                  </a:rPr>
                  <a:t>اگر </a:t>
                </a:r>
                <a14:m>
                  <m:oMath xmlns:m="http://schemas.openxmlformats.org/officeDocument/2006/math">
                    <m:sSubSup>
                      <m:sSubSupPr>
                        <m:ctrlPr>
                          <a:rPr lang="en-US" sz="2700" b="1" i="1">
                            <a:latin typeface="Cambria Math" panose="02040503050406030204" pitchFamily="18" charset="0"/>
                          </a:rPr>
                        </m:ctrlPr>
                      </m:sSubSupPr>
                      <m:e>
                        <m:r>
                          <a:rPr lang="en-US" sz="2700" b="1" i="1">
                            <a:latin typeface="Cambria Math"/>
                          </a:rPr>
                          <m:t>𝐝</m:t>
                        </m:r>
                      </m:e>
                      <m:sub>
                        <m:r>
                          <a:rPr lang="en-US" sz="2700" b="1" i="1">
                            <a:latin typeface="Cambria Math"/>
                          </a:rPr>
                          <m:t>𝐤</m:t>
                        </m:r>
                      </m:sub>
                      <m:sup>
                        <m:r>
                          <a:rPr lang="en-US" sz="2700" b="1">
                            <a:latin typeface="Cambria Math"/>
                          </a:rPr>
                          <m:t>+</m:t>
                        </m:r>
                      </m:sup>
                    </m:sSubSup>
                  </m:oMath>
                </a14:m>
                <a:r>
                  <a:rPr lang="en-US" sz="2700" b="1" dirty="0">
                    <a:cs typeface="B Nazanin" panose="00000400000000000000" pitchFamily="2" charset="-78"/>
                  </a:rPr>
                  <a:t> </a:t>
                </a:r>
                <a:r>
                  <a:rPr lang="fa-IR" sz="2700" b="1" dirty="0">
                    <a:cs typeface="B Nazanin" panose="00000400000000000000" pitchFamily="2" charset="-78"/>
                  </a:rPr>
                  <a:t>در محدوديت هدف ظاهر نشود بيانگر اين واقعيت است كه موفقيت بيش از حد این سطح از آرمان امكان پذير نيست</a:t>
                </a:r>
                <a:r>
                  <a:rPr lang="en-US" sz="2700" b="1" dirty="0">
                    <a:cs typeface="B Nazanin" panose="00000400000000000000" pitchFamily="2" charset="-78"/>
                  </a:rPr>
                  <a:t> . </a:t>
                </a:r>
                <a:r>
                  <a:rPr lang="fa-IR" sz="2700" b="1" dirty="0">
                    <a:cs typeface="B Nazanin" panose="00000400000000000000" pitchFamily="2" charset="-78"/>
                  </a:rPr>
                  <a:t>اين نمونه اي از آرمان كران بالا است و مشابه نامعادله </a:t>
                </a:r>
                <a14:m>
                  <m:oMath xmlns:m="http://schemas.openxmlformats.org/officeDocument/2006/math">
                    <m:r>
                      <a:rPr lang="en-US" sz="2700" b="1">
                        <a:latin typeface="Cambria Math"/>
                      </a:rPr>
                      <m:t>≥</m:t>
                    </m:r>
                  </m:oMath>
                </a14:m>
                <a:r>
                  <a:rPr lang="en-US" sz="2700" b="1" dirty="0">
                    <a:cs typeface="B Nazanin" panose="00000400000000000000" pitchFamily="2" charset="-78"/>
                  </a:rPr>
                  <a:t> </a:t>
                </a:r>
                <a:r>
                  <a:rPr lang="fa-IR" sz="2700" b="1" dirty="0">
                    <a:cs typeface="B Nazanin" panose="00000400000000000000" pitchFamily="2" charset="-78"/>
                  </a:rPr>
                  <a:t>در مدل برنامه ريزي خطي است</a:t>
                </a:r>
                <a:r>
                  <a:rPr lang="en-US" sz="2700" b="1" dirty="0">
                    <a:cs typeface="B Nazanin" panose="00000400000000000000" pitchFamily="2" charset="-78"/>
                  </a:rPr>
                  <a:t> . </a:t>
                </a:r>
                <a:r>
                  <a:rPr lang="fa-IR" sz="2700" b="1" dirty="0">
                    <a:cs typeface="B Nazanin" panose="00000400000000000000" pitchFamily="2" charset="-78"/>
                  </a:rPr>
                  <a:t>در اين حالت محدو ديت هدف به صورت زير خواهد بود:</a:t>
                </a:r>
                <a:endParaRPr lang="en-US" sz="2700" dirty="0">
                  <a:cs typeface="B Nazanin" panose="00000400000000000000" pitchFamily="2" charset="-78"/>
                </a:endParaRPr>
              </a:p>
              <a:p>
                <a:pPr algn="just"/>
                <a14:m>
                  <m:oMathPara xmlns:m="http://schemas.openxmlformats.org/officeDocument/2006/math">
                    <m:oMathParaPr>
                      <m:jc m:val="centerGroup"/>
                    </m:oMathParaPr>
                    <m:oMath xmlns:m="http://schemas.openxmlformats.org/officeDocument/2006/math">
                      <m:nary>
                        <m:naryPr>
                          <m:chr m:val="∑"/>
                          <m:limLoc m:val="undOvr"/>
                          <m:ctrlPr>
                            <a:rPr lang="en-US" sz="2000" b="1" i="1">
                              <a:latin typeface="Cambria Math" panose="02040503050406030204" pitchFamily="18" charset="0"/>
                            </a:rPr>
                          </m:ctrlPr>
                        </m:naryPr>
                        <m:sub>
                          <m:r>
                            <a:rPr lang="en-US" sz="2000" b="1" i="1">
                              <a:latin typeface="Cambria Math"/>
                            </a:rPr>
                            <m:t>𝐣</m:t>
                          </m:r>
                          <m:r>
                            <a:rPr lang="en-US" sz="2000" b="1">
                              <a:latin typeface="Cambria Math"/>
                            </a:rPr>
                            <m:t>=</m:t>
                          </m:r>
                          <m:r>
                            <a:rPr lang="en-US" sz="2000" b="1" i="1">
                              <a:latin typeface="Cambria Math"/>
                            </a:rPr>
                            <m:t>𝟏</m:t>
                          </m:r>
                        </m:sub>
                        <m:sup>
                          <m:r>
                            <a:rPr lang="en-US" sz="2000" b="1" i="1">
                              <a:latin typeface="Cambria Math"/>
                            </a:rPr>
                            <m:t>𝐧</m:t>
                          </m:r>
                        </m:sup>
                        <m:e>
                          <m:sSub>
                            <m:sSubPr>
                              <m:ctrlPr>
                                <a:rPr lang="en-US" sz="2000" b="1" i="1">
                                  <a:latin typeface="Cambria Math" panose="02040503050406030204" pitchFamily="18" charset="0"/>
                                </a:rPr>
                              </m:ctrlPr>
                            </m:sSubPr>
                            <m:e>
                              <m:r>
                                <a:rPr lang="en-US" sz="2000" b="1" i="1">
                                  <a:latin typeface="Cambria Math"/>
                                </a:rPr>
                                <m:t>𝐂</m:t>
                              </m:r>
                            </m:e>
                            <m:sub>
                              <m:r>
                                <a:rPr lang="en-US" sz="2000" b="1" i="1">
                                  <a:latin typeface="Cambria Math"/>
                                </a:rPr>
                                <m:t>𝐣𝐤</m:t>
                              </m:r>
                            </m:sub>
                          </m:sSub>
                          <m:sSub>
                            <m:sSubPr>
                              <m:ctrlPr>
                                <a:rPr lang="en-US" sz="2000" b="1" i="1">
                                  <a:latin typeface="Cambria Math" panose="02040503050406030204" pitchFamily="18" charset="0"/>
                                </a:rPr>
                              </m:ctrlPr>
                            </m:sSubPr>
                            <m:e>
                              <m:r>
                                <a:rPr lang="en-US" sz="2000" b="1" i="1">
                                  <a:latin typeface="Cambria Math"/>
                                </a:rPr>
                                <m:t>𝐗</m:t>
                              </m:r>
                            </m:e>
                            <m:sub>
                              <m:r>
                                <a:rPr lang="en-US" sz="2000" b="1" i="1">
                                  <a:latin typeface="Cambria Math"/>
                                </a:rPr>
                                <m:t>𝐉</m:t>
                              </m:r>
                            </m:sub>
                          </m:sSub>
                          <m:r>
                            <a:rPr lang="en-US" sz="2000" b="1">
                              <a:latin typeface="Cambria Math"/>
                            </a:rPr>
                            <m:t>+</m:t>
                          </m:r>
                          <m:sSubSup>
                            <m:sSubSupPr>
                              <m:ctrlPr>
                                <a:rPr lang="en-US" sz="2000" b="1" i="1">
                                  <a:latin typeface="Cambria Math" panose="02040503050406030204" pitchFamily="18" charset="0"/>
                                </a:rPr>
                              </m:ctrlPr>
                            </m:sSubSupPr>
                            <m:e>
                              <m:r>
                                <a:rPr lang="en-US" sz="2000" b="1" i="1">
                                  <a:latin typeface="Cambria Math"/>
                                </a:rPr>
                                <m:t>𝐝</m:t>
                              </m:r>
                            </m:e>
                            <m:sub>
                              <m:r>
                                <a:rPr lang="en-US" sz="2000" b="1" i="1">
                                  <a:latin typeface="Cambria Math"/>
                                </a:rPr>
                                <m:t>𝐤</m:t>
                              </m:r>
                            </m:sub>
                            <m:sup>
                              <m:r>
                                <a:rPr lang="en-US" sz="2000" b="1" i="1">
                                  <a:latin typeface="Cambria Math"/>
                                </a:rPr>
                                <m:t>−</m:t>
                              </m:r>
                            </m:sup>
                          </m:sSubSup>
                          <m:r>
                            <a:rPr lang="en-US" sz="2000" b="1">
                              <a:latin typeface="Cambria Math"/>
                            </a:rPr>
                            <m:t>=</m:t>
                          </m:r>
                          <m:sSub>
                            <m:sSubPr>
                              <m:ctrlPr>
                                <a:rPr lang="en-US" sz="2000" b="1" i="1">
                                  <a:latin typeface="Cambria Math" panose="02040503050406030204" pitchFamily="18" charset="0"/>
                                </a:rPr>
                              </m:ctrlPr>
                            </m:sSubPr>
                            <m:e>
                              <m:r>
                                <a:rPr lang="en-US" sz="2000" b="1" i="1">
                                  <a:latin typeface="Cambria Math"/>
                                </a:rPr>
                                <m:t>𝐠</m:t>
                              </m:r>
                            </m:e>
                            <m:sub>
                              <m:r>
                                <a:rPr lang="en-US" sz="2000" b="1" i="1">
                                  <a:latin typeface="Cambria Math"/>
                                </a:rPr>
                                <m:t>𝐤</m:t>
                              </m:r>
                            </m:sub>
                          </m:sSub>
                          <m:r>
                            <a:rPr lang="en-US" sz="2000" b="1">
                              <a:latin typeface="Cambria Math"/>
                            </a:rPr>
                            <m:t> ⇒</m:t>
                          </m:r>
                          <m:nary>
                            <m:naryPr>
                              <m:chr m:val="∑"/>
                              <m:limLoc m:val="undOvr"/>
                              <m:ctrlPr>
                                <a:rPr lang="en-US" sz="2000" b="1" i="1">
                                  <a:latin typeface="Cambria Math" panose="02040503050406030204" pitchFamily="18" charset="0"/>
                                </a:rPr>
                              </m:ctrlPr>
                            </m:naryPr>
                            <m:sub>
                              <m:r>
                                <a:rPr lang="en-US" sz="2000" b="1" i="1">
                                  <a:latin typeface="Cambria Math"/>
                                </a:rPr>
                                <m:t>𝐣</m:t>
                              </m:r>
                              <m:r>
                                <a:rPr lang="en-US" sz="2000" b="1">
                                  <a:latin typeface="Cambria Math"/>
                                </a:rPr>
                                <m:t>=</m:t>
                              </m:r>
                              <m:r>
                                <a:rPr lang="en-US" sz="2000" b="1" i="1">
                                  <a:latin typeface="Cambria Math"/>
                                </a:rPr>
                                <m:t>𝟏</m:t>
                              </m:r>
                            </m:sub>
                            <m:sup>
                              <m:r>
                                <a:rPr lang="en-US" sz="2000" b="1" i="1">
                                  <a:latin typeface="Cambria Math"/>
                                </a:rPr>
                                <m:t>𝐧</m:t>
                              </m:r>
                            </m:sup>
                            <m:e>
                              <m:sSub>
                                <m:sSubPr>
                                  <m:ctrlPr>
                                    <a:rPr lang="en-US" sz="2000" b="1" i="1">
                                      <a:latin typeface="Cambria Math" panose="02040503050406030204" pitchFamily="18" charset="0"/>
                                    </a:rPr>
                                  </m:ctrlPr>
                                </m:sSubPr>
                                <m:e>
                                  <m:r>
                                    <a:rPr lang="en-US" sz="2000" b="1" i="1">
                                      <a:latin typeface="Cambria Math"/>
                                    </a:rPr>
                                    <m:t>𝐂</m:t>
                                  </m:r>
                                </m:e>
                                <m:sub>
                                  <m:r>
                                    <a:rPr lang="en-US" sz="2000" b="1" i="1">
                                      <a:latin typeface="Cambria Math"/>
                                    </a:rPr>
                                    <m:t>𝐣𝐤</m:t>
                                  </m:r>
                                </m:sub>
                              </m:sSub>
                              <m:sSub>
                                <m:sSubPr>
                                  <m:ctrlPr>
                                    <a:rPr lang="en-US" sz="2000" b="1" i="1">
                                      <a:latin typeface="Cambria Math" panose="02040503050406030204" pitchFamily="18" charset="0"/>
                                    </a:rPr>
                                  </m:ctrlPr>
                                </m:sSubPr>
                                <m:e>
                                  <m:r>
                                    <a:rPr lang="en-US" sz="2000" b="1" i="1">
                                      <a:latin typeface="Cambria Math"/>
                                    </a:rPr>
                                    <m:t>𝐗</m:t>
                                  </m:r>
                                </m:e>
                                <m:sub>
                                  <m:r>
                                    <a:rPr lang="en-US" sz="2000" b="1" i="1">
                                      <a:latin typeface="Cambria Math"/>
                                    </a:rPr>
                                    <m:t>𝐉</m:t>
                                  </m:r>
                                </m:sub>
                              </m:sSub>
                              <m:r>
                                <a:rPr lang="en-US" sz="2000" b="1">
                                  <a:latin typeface="Cambria Math"/>
                                </a:rPr>
                                <m:t>≤</m:t>
                              </m:r>
                              <m:sSub>
                                <m:sSubPr>
                                  <m:ctrlPr>
                                    <a:rPr lang="en-US" sz="2000" b="1" i="1">
                                      <a:latin typeface="Cambria Math" panose="02040503050406030204" pitchFamily="18" charset="0"/>
                                    </a:rPr>
                                  </m:ctrlPr>
                                </m:sSubPr>
                                <m:e>
                                  <m:r>
                                    <a:rPr lang="en-US" sz="2000" b="1" i="1">
                                      <a:latin typeface="Cambria Math"/>
                                    </a:rPr>
                                    <m:t>𝐠</m:t>
                                  </m:r>
                                </m:e>
                                <m:sub>
                                  <m:r>
                                    <a:rPr lang="en-US" sz="2000" b="1" i="1">
                                      <a:latin typeface="Cambria Math"/>
                                    </a:rPr>
                                    <m:t>𝐤</m:t>
                                  </m:r>
                                </m:sub>
                              </m:sSub>
                              <m:r>
                                <a:rPr lang="en-US" sz="2000" b="1">
                                  <a:latin typeface="Cambria Math"/>
                                </a:rPr>
                                <m:t>  </m:t>
                              </m:r>
                            </m:e>
                          </m:nary>
                          <m:r>
                            <a:rPr lang="en-US" sz="2000" b="1">
                              <a:latin typeface="Cambria Math"/>
                            </a:rPr>
                            <m:t>  </m:t>
                          </m:r>
                        </m:e>
                      </m:nary>
                    </m:oMath>
                  </m:oMathPara>
                </a14:m>
                <a:endParaRPr lang="en-US" sz="2000" dirty="0">
                  <a:cs typeface="B Nazanin" panose="00000400000000000000" pitchFamily="2" charset="-78"/>
                </a:endParaRPr>
              </a:p>
              <a:p>
                <a:pPr algn="just"/>
                <a:r>
                  <a:rPr lang="fa-IR" sz="2700" b="1" dirty="0">
                    <a:cs typeface="B Nazanin" panose="00000400000000000000" pitchFamily="2" charset="-78"/>
                  </a:rPr>
                  <a:t>حال اگر </a:t>
                </a:r>
                <a14:m>
                  <m:oMath xmlns:m="http://schemas.openxmlformats.org/officeDocument/2006/math">
                    <m:sSubSup>
                      <m:sSubSupPr>
                        <m:ctrlPr>
                          <a:rPr lang="en-US" sz="2700" b="1" i="1">
                            <a:latin typeface="Cambria Math" panose="02040503050406030204" pitchFamily="18" charset="0"/>
                          </a:rPr>
                        </m:ctrlPr>
                      </m:sSubSupPr>
                      <m:e>
                        <m:r>
                          <a:rPr lang="en-US" sz="2700" b="1" i="1">
                            <a:latin typeface="Cambria Math"/>
                          </a:rPr>
                          <m:t>𝐝</m:t>
                        </m:r>
                      </m:e>
                      <m:sub>
                        <m:r>
                          <a:rPr lang="en-US" sz="2700" b="1" i="1">
                            <a:latin typeface="Cambria Math"/>
                          </a:rPr>
                          <m:t>𝐤</m:t>
                        </m:r>
                      </m:sub>
                      <m:sup>
                        <m:r>
                          <a:rPr lang="en-US" sz="2700" b="1" i="1">
                            <a:latin typeface="Cambria Math"/>
                          </a:rPr>
                          <m:t>−</m:t>
                        </m:r>
                      </m:sup>
                    </m:sSubSup>
                  </m:oMath>
                </a14:m>
                <a:r>
                  <a:rPr lang="en-US" sz="2700" b="1" dirty="0">
                    <a:cs typeface="B Nazanin" panose="00000400000000000000" pitchFamily="2" charset="-78"/>
                  </a:rPr>
                  <a:t> </a:t>
                </a:r>
                <a:r>
                  <a:rPr lang="fa-IR" sz="2700" b="1" dirty="0">
                    <a:cs typeface="B Nazanin" panose="00000400000000000000" pitchFamily="2" charset="-78"/>
                  </a:rPr>
                  <a:t>در محدوديت هدف ظاهر نشود اين واقعيت را نشان مي دهد كه موفقيت كمتر از حد اين سطح از آرمان امكان پذير نيست</a:t>
                </a:r>
                <a:r>
                  <a:rPr lang="en-US" sz="2700" b="1" dirty="0">
                    <a:cs typeface="B Nazanin" panose="00000400000000000000" pitchFamily="2" charset="-78"/>
                  </a:rPr>
                  <a:t> . </a:t>
                </a:r>
                <a:r>
                  <a:rPr lang="fa-IR" sz="2700" b="1" dirty="0">
                    <a:cs typeface="B Nazanin" panose="00000400000000000000" pitchFamily="2" charset="-78"/>
                  </a:rPr>
                  <a:t>اين نمونه اي از آرمان كران پايين است و مشابه نامعادله </a:t>
                </a:r>
                <a14:m>
                  <m:oMath xmlns:m="http://schemas.openxmlformats.org/officeDocument/2006/math">
                    <m:r>
                      <a:rPr lang="en-US" sz="2700" b="1">
                        <a:latin typeface="Cambria Math"/>
                      </a:rPr>
                      <m:t>≥</m:t>
                    </m:r>
                  </m:oMath>
                </a14:m>
                <a:r>
                  <a:rPr lang="fa-IR" sz="2700" b="1" dirty="0">
                    <a:cs typeface="B Nazanin" panose="00000400000000000000" pitchFamily="2" charset="-78"/>
                  </a:rPr>
                  <a:t>در مدل برنامه ريزي خطي است</a:t>
                </a:r>
                <a:r>
                  <a:rPr lang="en-US" sz="2700" b="1" dirty="0">
                    <a:cs typeface="B Nazanin" panose="00000400000000000000" pitchFamily="2" charset="-78"/>
                  </a:rPr>
                  <a:t> . </a:t>
                </a:r>
                <a:r>
                  <a:rPr lang="fa-IR" sz="2700" b="1" dirty="0">
                    <a:cs typeface="B Nazanin" panose="00000400000000000000" pitchFamily="2" charset="-78"/>
                  </a:rPr>
                  <a:t>در اين حالت محدوديت هدف به صورت زير خواهد بود</a:t>
                </a:r>
                <a:r>
                  <a:rPr lang="en-US" sz="2700" b="1" dirty="0">
                    <a:cs typeface="B Nazanin" panose="00000400000000000000" pitchFamily="2" charset="-78"/>
                  </a:rPr>
                  <a:t>:</a:t>
                </a:r>
                <a:endParaRPr lang="en-US" sz="2700" dirty="0">
                  <a:cs typeface="B Nazanin" panose="00000400000000000000" pitchFamily="2" charset="-78"/>
                </a:endParaRPr>
              </a:p>
              <a:p>
                <a:pPr algn="just"/>
                <a:r>
                  <a:rPr lang="en-US" sz="3000" b="1" dirty="0">
                    <a:cs typeface="B Nazanin" panose="00000400000000000000" pitchFamily="2" charset="-78"/>
                  </a:rPr>
                  <a:t> </a:t>
                </a:r>
                <a:endParaRPr lang="en-US" sz="3000" dirty="0">
                  <a:cs typeface="B Nazanin" panose="00000400000000000000" pitchFamily="2" charset="-78"/>
                </a:endParaRPr>
              </a:p>
              <a:p>
                <a:pPr algn="just"/>
                <a14:m>
                  <m:oMathPara xmlns:m="http://schemas.openxmlformats.org/officeDocument/2006/math">
                    <m:oMathParaPr>
                      <m:jc m:val="centerGroup"/>
                    </m:oMathParaPr>
                    <m:oMath xmlns:m="http://schemas.openxmlformats.org/officeDocument/2006/math">
                      <m:nary>
                        <m:naryPr>
                          <m:chr m:val="∑"/>
                          <m:limLoc m:val="undOvr"/>
                          <m:ctrlPr>
                            <a:rPr lang="en-US" sz="2000" b="1" i="1">
                              <a:latin typeface="Cambria Math" panose="02040503050406030204" pitchFamily="18" charset="0"/>
                            </a:rPr>
                          </m:ctrlPr>
                        </m:naryPr>
                        <m:sub>
                          <m:r>
                            <a:rPr lang="en-US" sz="2000" b="1" i="1">
                              <a:latin typeface="Cambria Math"/>
                            </a:rPr>
                            <m:t>𝐣</m:t>
                          </m:r>
                          <m:r>
                            <a:rPr lang="en-US" sz="2000" b="1">
                              <a:latin typeface="Cambria Math"/>
                            </a:rPr>
                            <m:t>=</m:t>
                          </m:r>
                          <m:r>
                            <a:rPr lang="en-US" sz="2000" b="1" i="1">
                              <a:latin typeface="Cambria Math"/>
                            </a:rPr>
                            <m:t>𝟏</m:t>
                          </m:r>
                        </m:sub>
                        <m:sup>
                          <m:r>
                            <a:rPr lang="en-US" sz="2000" b="1" i="1">
                              <a:latin typeface="Cambria Math"/>
                            </a:rPr>
                            <m:t>𝐧</m:t>
                          </m:r>
                        </m:sup>
                        <m:e>
                          <m:sSub>
                            <m:sSubPr>
                              <m:ctrlPr>
                                <a:rPr lang="en-US" sz="2000" b="1" i="1">
                                  <a:latin typeface="Cambria Math" panose="02040503050406030204" pitchFamily="18" charset="0"/>
                                </a:rPr>
                              </m:ctrlPr>
                            </m:sSubPr>
                            <m:e>
                              <m:r>
                                <a:rPr lang="en-US" sz="2000" b="1" i="1">
                                  <a:latin typeface="Cambria Math"/>
                                </a:rPr>
                                <m:t>𝐂</m:t>
                              </m:r>
                            </m:e>
                            <m:sub>
                              <m:r>
                                <a:rPr lang="en-US" sz="2000" b="1" i="1">
                                  <a:latin typeface="Cambria Math"/>
                                </a:rPr>
                                <m:t>𝐣𝐤</m:t>
                              </m:r>
                            </m:sub>
                          </m:sSub>
                          <m:sSub>
                            <m:sSubPr>
                              <m:ctrlPr>
                                <a:rPr lang="en-US" sz="2000" b="1" i="1">
                                  <a:latin typeface="Cambria Math" panose="02040503050406030204" pitchFamily="18" charset="0"/>
                                </a:rPr>
                              </m:ctrlPr>
                            </m:sSubPr>
                            <m:e>
                              <m:r>
                                <a:rPr lang="en-US" sz="2000" b="1" i="1">
                                  <a:latin typeface="Cambria Math"/>
                                </a:rPr>
                                <m:t>𝐗</m:t>
                              </m:r>
                            </m:e>
                            <m:sub>
                              <m:r>
                                <a:rPr lang="en-US" sz="2000" b="1" i="1">
                                  <a:latin typeface="Cambria Math"/>
                                </a:rPr>
                                <m:t>𝐉</m:t>
                              </m:r>
                            </m:sub>
                          </m:sSub>
                          <m:r>
                            <a:rPr lang="en-US" sz="2000" b="1" i="1">
                              <a:latin typeface="Cambria Math"/>
                            </a:rPr>
                            <m:t>−</m:t>
                          </m:r>
                          <m:sSubSup>
                            <m:sSubSupPr>
                              <m:ctrlPr>
                                <a:rPr lang="en-US" sz="2000" b="1" i="1">
                                  <a:latin typeface="Cambria Math" panose="02040503050406030204" pitchFamily="18" charset="0"/>
                                </a:rPr>
                              </m:ctrlPr>
                            </m:sSubSupPr>
                            <m:e>
                              <m:r>
                                <a:rPr lang="en-US" sz="2000" b="1" i="1">
                                  <a:latin typeface="Cambria Math"/>
                                </a:rPr>
                                <m:t>𝐝</m:t>
                              </m:r>
                            </m:e>
                            <m:sub>
                              <m:r>
                                <a:rPr lang="en-US" sz="2000" b="1" i="1">
                                  <a:latin typeface="Cambria Math"/>
                                </a:rPr>
                                <m:t>𝐤</m:t>
                              </m:r>
                            </m:sub>
                            <m:sup>
                              <m:r>
                                <a:rPr lang="en-US" sz="2000" b="1" i="1">
                                  <a:latin typeface="Cambria Math"/>
                                </a:rPr>
                                <m:t>−</m:t>
                              </m:r>
                            </m:sup>
                          </m:sSubSup>
                          <m:r>
                            <a:rPr lang="en-US" sz="2000" b="1">
                              <a:latin typeface="Cambria Math"/>
                            </a:rPr>
                            <m:t>=</m:t>
                          </m:r>
                          <m:sSub>
                            <m:sSubPr>
                              <m:ctrlPr>
                                <a:rPr lang="en-US" sz="2000" b="1" i="1">
                                  <a:latin typeface="Cambria Math" panose="02040503050406030204" pitchFamily="18" charset="0"/>
                                </a:rPr>
                              </m:ctrlPr>
                            </m:sSubPr>
                            <m:e>
                              <m:r>
                                <a:rPr lang="en-US" sz="2000" b="1" i="1">
                                  <a:latin typeface="Cambria Math"/>
                                </a:rPr>
                                <m:t>𝐠</m:t>
                              </m:r>
                            </m:e>
                            <m:sub>
                              <m:r>
                                <a:rPr lang="en-US" sz="2000" b="1" i="1">
                                  <a:latin typeface="Cambria Math"/>
                                </a:rPr>
                                <m:t>𝐤</m:t>
                              </m:r>
                            </m:sub>
                          </m:sSub>
                          <m:r>
                            <a:rPr lang="en-US" sz="2000" b="1">
                              <a:latin typeface="Cambria Math"/>
                            </a:rPr>
                            <m:t> ⇒</m:t>
                          </m:r>
                          <m:nary>
                            <m:naryPr>
                              <m:chr m:val="∑"/>
                              <m:limLoc m:val="undOvr"/>
                              <m:ctrlPr>
                                <a:rPr lang="en-US" sz="2000" b="1" i="1">
                                  <a:latin typeface="Cambria Math" panose="02040503050406030204" pitchFamily="18" charset="0"/>
                                </a:rPr>
                              </m:ctrlPr>
                            </m:naryPr>
                            <m:sub>
                              <m:r>
                                <a:rPr lang="en-US" sz="2000" b="1" i="1">
                                  <a:latin typeface="Cambria Math"/>
                                </a:rPr>
                                <m:t>𝐣</m:t>
                              </m:r>
                              <m:r>
                                <a:rPr lang="en-US" sz="2000" b="1">
                                  <a:latin typeface="Cambria Math"/>
                                </a:rPr>
                                <m:t>=</m:t>
                              </m:r>
                              <m:r>
                                <a:rPr lang="en-US" sz="2000" b="1" i="1">
                                  <a:latin typeface="Cambria Math"/>
                                </a:rPr>
                                <m:t>𝟏</m:t>
                              </m:r>
                            </m:sub>
                            <m:sup>
                              <m:r>
                                <a:rPr lang="en-US" sz="2000" b="1" i="1">
                                  <a:latin typeface="Cambria Math"/>
                                </a:rPr>
                                <m:t>𝐧</m:t>
                              </m:r>
                            </m:sup>
                            <m:e>
                              <m:sSub>
                                <m:sSubPr>
                                  <m:ctrlPr>
                                    <a:rPr lang="en-US" sz="2000" b="1" i="1">
                                      <a:latin typeface="Cambria Math" panose="02040503050406030204" pitchFamily="18" charset="0"/>
                                    </a:rPr>
                                  </m:ctrlPr>
                                </m:sSubPr>
                                <m:e>
                                  <m:r>
                                    <a:rPr lang="en-US" sz="2000" b="1" i="1">
                                      <a:latin typeface="Cambria Math"/>
                                    </a:rPr>
                                    <m:t>𝐂</m:t>
                                  </m:r>
                                </m:e>
                                <m:sub>
                                  <m:r>
                                    <a:rPr lang="en-US" sz="2000" b="1" i="1">
                                      <a:latin typeface="Cambria Math"/>
                                    </a:rPr>
                                    <m:t>𝐣𝐤</m:t>
                                  </m:r>
                                </m:sub>
                              </m:sSub>
                              <m:sSub>
                                <m:sSubPr>
                                  <m:ctrlPr>
                                    <a:rPr lang="en-US" sz="2000" b="1" i="1">
                                      <a:latin typeface="Cambria Math" panose="02040503050406030204" pitchFamily="18" charset="0"/>
                                    </a:rPr>
                                  </m:ctrlPr>
                                </m:sSubPr>
                                <m:e>
                                  <m:r>
                                    <a:rPr lang="en-US" sz="2000" b="1" i="1">
                                      <a:latin typeface="Cambria Math"/>
                                    </a:rPr>
                                    <m:t>𝐗</m:t>
                                  </m:r>
                                </m:e>
                                <m:sub>
                                  <m:r>
                                    <a:rPr lang="en-US" sz="2000" b="1" i="1">
                                      <a:latin typeface="Cambria Math"/>
                                    </a:rPr>
                                    <m:t>𝐉</m:t>
                                  </m:r>
                                </m:sub>
                              </m:sSub>
                              <m:r>
                                <a:rPr lang="en-US" sz="2000" b="1">
                                  <a:latin typeface="Cambria Math"/>
                                </a:rPr>
                                <m:t>≥</m:t>
                              </m:r>
                              <m:sSub>
                                <m:sSubPr>
                                  <m:ctrlPr>
                                    <a:rPr lang="en-US" sz="2000" b="1" i="1">
                                      <a:latin typeface="Cambria Math" panose="02040503050406030204" pitchFamily="18" charset="0"/>
                                    </a:rPr>
                                  </m:ctrlPr>
                                </m:sSubPr>
                                <m:e>
                                  <m:r>
                                    <a:rPr lang="en-US" sz="2000" b="1" i="1">
                                      <a:latin typeface="Cambria Math"/>
                                    </a:rPr>
                                    <m:t>𝐠</m:t>
                                  </m:r>
                                </m:e>
                                <m:sub>
                                  <m:r>
                                    <a:rPr lang="en-US" sz="2000" b="1" i="1">
                                      <a:latin typeface="Cambria Math"/>
                                    </a:rPr>
                                    <m:t>𝐤</m:t>
                                  </m:r>
                                </m:sub>
                              </m:sSub>
                              <m:r>
                                <a:rPr lang="en-US" sz="2000" b="1">
                                  <a:latin typeface="Cambria Math"/>
                                </a:rPr>
                                <m:t>  </m:t>
                              </m:r>
                            </m:e>
                          </m:nary>
                          <m:r>
                            <a:rPr lang="en-US" sz="2000" b="1">
                              <a:latin typeface="Cambria Math"/>
                            </a:rPr>
                            <m:t>  </m:t>
                          </m:r>
                        </m:e>
                      </m:nary>
                    </m:oMath>
                  </m:oMathPara>
                </a14:m>
                <a:endParaRPr lang="fa-IR" sz="2000" dirty="0">
                  <a:cs typeface="B Nazanin" panose="00000400000000000000" pitchFamily="2" charset="-78"/>
                </a:endParaRPr>
              </a:p>
            </p:txBody>
          </p:sp>
        </mc:Choice>
        <mc:Fallback>
          <p:sp>
            <p:nvSpPr>
              <p:cNvPr id="4" name="TextBox 3"/>
              <p:cNvSpPr txBox="1">
                <a:spLocks noRot="1" noChangeAspect="1" noMove="1" noResize="1" noEditPoints="1" noAdjustHandles="1" noChangeArrowheads="1" noChangeShapeType="1" noTextEdit="1"/>
              </p:cNvSpPr>
              <p:nvPr/>
            </p:nvSpPr>
            <p:spPr>
              <a:xfrm>
                <a:off x="395536" y="332656"/>
                <a:ext cx="8208912" cy="6072496"/>
              </a:xfrm>
              <a:prstGeom prst="rect">
                <a:avLst/>
              </a:prstGeom>
              <a:blipFill rotWithShape="1">
                <a:blip r:embed="rId2"/>
                <a:stretch>
                  <a:fillRect l="-2377" t="-201" r="-1412"/>
                </a:stretch>
              </a:blipFill>
            </p:spPr>
            <p:txBody>
              <a:bodyPr/>
              <a:lstStyle/>
              <a:p>
                <a:r>
                  <a:rPr lang="fa-IR">
                    <a:noFill/>
                  </a:rPr>
                  <a:t> </a:t>
                </a:r>
              </a:p>
            </p:txBody>
          </p:sp>
        </mc:Fallback>
      </mc:AlternateContent>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54300"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10</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96811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11</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323528" y="1109359"/>
                <a:ext cx="8496944" cy="4407873"/>
              </a:xfrm>
              <a:prstGeom prst="rect">
                <a:avLst/>
              </a:prstGeom>
              <a:noFill/>
            </p:spPr>
            <p:txBody>
              <a:bodyPr wrap="square" rtlCol="1">
                <a:spAutoFit/>
              </a:bodyPr>
              <a:lstStyle/>
              <a:p>
                <a:r>
                  <a:rPr lang="fa-IR" sz="3000" b="1" dirty="0">
                    <a:cs typeface="B Nazanin" panose="00000400000000000000" pitchFamily="2" charset="-78"/>
                  </a:rPr>
                  <a:t>همچنين ممكن است انحراف از برخي از آرمانها مهم تر از نحراف از ساير آرمانها باشد و يا براي يك آرمان مشخص، انحراف در يك جهت اهميت بيشتري نسبت به جهت مخالف آن داشته باشد</a:t>
                </a:r>
                <a:r>
                  <a:rPr lang="en-US" sz="3000" b="1" dirty="0">
                    <a:cs typeface="B Nazanin" panose="00000400000000000000" pitchFamily="2" charset="-78"/>
                  </a:rPr>
                  <a:t>.</a:t>
                </a:r>
                <a:endParaRPr lang="en-US" sz="30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r>
                        <a:rPr lang="en-US" sz="2500" b="1" i="1">
                          <a:latin typeface="Cambria Math"/>
                        </a:rPr>
                        <m:t>𝐌𝐢𝐧</m:t>
                      </m:r>
                      <m:r>
                        <a:rPr lang="en-US" sz="2500" b="1">
                          <a:latin typeface="Cambria Math"/>
                        </a:rPr>
                        <m:t> </m:t>
                      </m:r>
                      <m:r>
                        <a:rPr lang="en-US" sz="2500" b="1" i="1">
                          <a:latin typeface="Cambria Math"/>
                        </a:rPr>
                        <m:t>𝐙</m:t>
                      </m:r>
                      <m:r>
                        <a:rPr lang="en-US" sz="2500" b="1">
                          <a:latin typeface="Cambria Math"/>
                        </a:rPr>
                        <m:t>=</m:t>
                      </m:r>
                      <m:nary>
                        <m:naryPr>
                          <m:chr m:val="∑"/>
                          <m:limLoc m:val="undOvr"/>
                          <m:ctrlPr>
                            <a:rPr lang="en-US" sz="2500" b="1" i="1">
                              <a:latin typeface="Cambria Math" panose="02040503050406030204" pitchFamily="18" charset="0"/>
                            </a:rPr>
                          </m:ctrlPr>
                        </m:naryPr>
                        <m:sub>
                          <m:r>
                            <a:rPr lang="en-US" sz="2500" b="1" i="1">
                              <a:latin typeface="Cambria Math"/>
                            </a:rPr>
                            <m:t>𝐤</m:t>
                          </m:r>
                          <m:r>
                            <a:rPr lang="en-US" sz="2500" b="1">
                              <a:latin typeface="Cambria Math"/>
                            </a:rPr>
                            <m:t>=</m:t>
                          </m:r>
                          <m:r>
                            <a:rPr lang="en-US" sz="2500" b="1" i="1">
                              <a:latin typeface="Cambria Math"/>
                            </a:rPr>
                            <m:t>𝟏</m:t>
                          </m:r>
                        </m:sub>
                        <m:sup>
                          <m:r>
                            <a:rPr lang="en-US" sz="2500" b="1" i="1">
                              <a:latin typeface="Cambria Math"/>
                            </a:rPr>
                            <m:t>𝐧</m:t>
                          </m:r>
                        </m:sup>
                        <m:e>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𝐰</m:t>
                              </m:r>
                            </m:e>
                            <m:sub>
                              <m:r>
                                <a:rPr lang="en-US" sz="2500" b="1" i="1">
                                  <a:latin typeface="Cambria Math"/>
                                </a:rPr>
                                <m:t>𝐤</m:t>
                              </m:r>
                            </m:sub>
                            <m:sup>
                              <m:r>
                                <a:rPr lang="en-US" sz="2500" b="1">
                                  <a:latin typeface="Cambria Math"/>
                                </a:rPr>
                                <m:t>+</m:t>
                              </m:r>
                            </m:sup>
                          </m:sSubSup>
                        </m:e>
                      </m:nary>
                      <m:sSubSup>
                        <m:sSubSupPr>
                          <m:ctrlPr>
                            <a:rPr lang="en-US" sz="2500" b="1" i="1">
                              <a:latin typeface="Cambria Math" panose="02040503050406030204" pitchFamily="18" charset="0"/>
                            </a:rPr>
                          </m:ctrlPr>
                        </m:sSubSupPr>
                        <m:e>
                          <m:r>
                            <a:rPr lang="en-US" sz="2500" b="1" i="1">
                              <a:latin typeface="Cambria Math"/>
                            </a:rPr>
                            <m:t>𝐰</m:t>
                          </m:r>
                        </m:e>
                        <m:sub>
                          <m:r>
                            <a:rPr lang="en-US" sz="2500" b="1" i="1">
                              <a:latin typeface="Cambria Math"/>
                            </a:rPr>
                            <m:t>𝐤</m:t>
                          </m:r>
                        </m:sub>
                        <m:sup>
                          <m:r>
                            <a:rPr lang="en-US" sz="2500" b="1">
                              <a:latin typeface="Cambria Math"/>
                            </a:rPr>
                            <m:t>+</m:t>
                          </m:r>
                        </m:sup>
                      </m:sSubSup>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𝐰</m:t>
                          </m:r>
                        </m:e>
                        <m:sub>
                          <m:r>
                            <a:rPr lang="en-US" sz="2500" b="1" i="1">
                              <a:latin typeface="Cambria Math"/>
                            </a:rPr>
                            <m:t>𝐤</m:t>
                          </m:r>
                        </m:sub>
                        <m:sup>
                          <m:r>
                            <a:rPr lang="en-US" sz="2500" b="1" i="1">
                              <a:latin typeface="Cambria Math"/>
                            </a:rPr>
                            <m:t>−</m:t>
                          </m:r>
                        </m:sup>
                      </m:sSubSup>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𝐤</m:t>
                          </m:r>
                        </m:sub>
                        <m:sup>
                          <m:r>
                            <a:rPr lang="en-US" sz="2500" b="1" i="1">
                              <a:latin typeface="Cambria Math"/>
                            </a:rPr>
                            <m:t>−</m:t>
                          </m:r>
                        </m:sup>
                      </m:sSubSup>
                      <m:r>
                        <a:rPr lang="en-US" sz="2500" b="1">
                          <a:latin typeface="Cambria Math"/>
                        </a:rPr>
                        <m:t>)</m:t>
                      </m:r>
                    </m:oMath>
                  </m:oMathPara>
                </a14:m>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r>
                        <a:rPr lang="en-US" sz="2500" b="1" i="1">
                          <a:latin typeface="Cambria Math"/>
                        </a:rPr>
                        <m:t>𝐬</m:t>
                      </m:r>
                      <m:r>
                        <a:rPr lang="en-US" sz="2500" b="1">
                          <a:latin typeface="Cambria Math"/>
                        </a:rPr>
                        <m:t>.</m:t>
                      </m:r>
                      <m:r>
                        <a:rPr lang="en-US" sz="2500" b="1" i="1">
                          <a:latin typeface="Cambria Math"/>
                        </a:rPr>
                        <m:t>𝐭</m:t>
                      </m:r>
                      <m:r>
                        <a:rPr lang="en-US" sz="2500" b="1">
                          <a:latin typeface="Cambria Math"/>
                        </a:rPr>
                        <m:t>.</m:t>
                      </m:r>
                      <m:nary>
                        <m:naryPr>
                          <m:chr m:val="∑"/>
                          <m:limLoc m:val="undOvr"/>
                          <m:ctrlPr>
                            <a:rPr lang="en-US" sz="2500" b="1" i="1">
                              <a:latin typeface="Cambria Math" panose="02040503050406030204" pitchFamily="18" charset="0"/>
                            </a:rPr>
                          </m:ctrlPr>
                        </m:naryPr>
                        <m:sub>
                          <m:r>
                            <a:rPr lang="en-US" sz="2500" b="1" i="1">
                              <a:latin typeface="Cambria Math"/>
                            </a:rPr>
                            <m:t>𝐣</m:t>
                          </m:r>
                          <m:r>
                            <a:rPr lang="en-US" sz="2500" b="1">
                              <a:latin typeface="Cambria Math"/>
                            </a:rPr>
                            <m:t>=</m:t>
                          </m:r>
                          <m:r>
                            <a:rPr lang="en-US" sz="2500" b="1" i="1">
                              <a:latin typeface="Cambria Math"/>
                            </a:rPr>
                            <m:t>𝟏</m:t>
                          </m:r>
                        </m:sub>
                        <m:sup>
                          <m:r>
                            <a:rPr lang="en-US" sz="2500" b="1" i="1">
                              <a:latin typeface="Cambria Math"/>
                            </a:rPr>
                            <m:t>𝐧</m:t>
                          </m:r>
                        </m:sup>
                        <m:e>
                          <m:sSub>
                            <m:sSubPr>
                              <m:ctrlPr>
                                <a:rPr lang="en-US" sz="2500" b="1" i="1">
                                  <a:latin typeface="Cambria Math" panose="02040503050406030204" pitchFamily="18" charset="0"/>
                                </a:rPr>
                              </m:ctrlPr>
                            </m:sSubPr>
                            <m:e>
                              <m:r>
                                <a:rPr lang="en-US" sz="2500" b="1" i="1">
                                  <a:latin typeface="Cambria Math"/>
                                </a:rPr>
                                <m:t>𝐂</m:t>
                              </m:r>
                            </m:e>
                            <m:sub>
                              <m:r>
                                <a:rPr lang="en-US" sz="2500" b="1" i="1">
                                  <a:latin typeface="Cambria Math"/>
                                </a:rPr>
                                <m:t>𝐣𝐤</m:t>
                              </m:r>
                            </m:sub>
                          </m:sSub>
                          <m:sSub>
                            <m:sSubPr>
                              <m:ctrlPr>
                                <a:rPr lang="en-US" sz="2500" b="1" i="1">
                                  <a:latin typeface="Cambria Math" panose="02040503050406030204" pitchFamily="18" charset="0"/>
                                </a:rPr>
                              </m:ctrlPr>
                            </m:sSubPr>
                            <m:e>
                              <m:r>
                                <a:rPr lang="en-US" sz="2500" b="1" i="1">
                                  <a:latin typeface="Cambria Math"/>
                                </a:rPr>
                                <m:t>𝐗</m:t>
                              </m:r>
                            </m:e>
                            <m:sub>
                              <m:r>
                                <a:rPr lang="en-US" sz="2500" b="1" i="1">
                                  <a:latin typeface="Cambria Math"/>
                                </a:rPr>
                                <m:t>𝐉</m:t>
                              </m:r>
                            </m:sub>
                          </m:sSub>
                          <m:r>
                            <a:rPr lang="en-US" sz="2500" b="1" i="1">
                              <a:latin typeface="Cambria Math"/>
                            </a:rPr>
                            <m:t>−</m:t>
                          </m:r>
                          <m:sSubSup>
                            <m:sSubSupPr>
                              <m:ctrlPr>
                                <a:rPr lang="en-US" sz="2500" b="1" i="1">
                                  <a:latin typeface="Cambria Math" panose="02040503050406030204" pitchFamily="18" charset="0"/>
                                </a:rPr>
                              </m:ctrlPr>
                            </m:sSubSupPr>
                            <m:e>
                              <m:r>
                                <a:rPr lang="en-US" sz="2500" b="1">
                                  <a:latin typeface="Cambria Math"/>
                                </a:rPr>
                                <m:t>(</m:t>
                              </m:r>
                              <m:r>
                                <a:rPr lang="en-US" sz="2500" b="1" i="1">
                                  <a:latin typeface="Cambria Math"/>
                                </a:rPr>
                                <m:t>𝐝</m:t>
                              </m:r>
                            </m:e>
                            <m:sub>
                              <m:r>
                                <a:rPr lang="en-US" sz="2500" b="1" i="1">
                                  <a:latin typeface="Cambria Math"/>
                                </a:rPr>
                                <m:t>𝐤</m:t>
                              </m:r>
                            </m:sub>
                            <m:sup>
                              <m:r>
                                <a:rPr lang="en-US" sz="2500" b="1">
                                  <a:latin typeface="Cambria Math"/>
                                </a:rPr>
                                <m:t>+</m:t>
                              </m:r>
                            </m:sup>
                          </m:sSubSup>
                          <m:r>
                            <a:rPr lang="en-US" sz="2500" b="1" i="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𝐤</m:t>
                              </m:r>
                            </m:sub>
                            <m:sup>
                              <m:r>
                                <a:rPr lang="en-US" sz="2500" b="1" i="1">
                                  <a:latin typeface="Cambria Math"/>
                                </a:rPr>
                                <m:t>−</m:t>
                              </m:r>
                            </m:sup>
                          </m:sSubSup>
                          <m:r>
                            <a:rPr lang="en-US" sz="2500" b="1">
                              <a:latin typeface="Cambria Math"/>
                            </a:rPr>
                            <m:t>)=</m:t>
                          </m:r>
                          <m:sSub>
                            <m:sSubPr>
                              <m:ctrlPr>
                                <a:rPr lang="en-US" sz="2500" b="1" i="1">
                                  <a:latin typeface="Cambria Math" panose="02040503050406030204" pitchFamily="18" charset="0"/>
                                </a:rPr>
                              </m:ctrlPr>
                            </m:sSubPr>
                            <m:e>
                              <m:r>
                                <a:rPr lang="en-US" sz="2500" b="1" i="1">
                                  <a:latin typeface="Cambria Math"/>
                                </a:rPr>
                                <m:t>𝐠</m:t>
                              </m:r>
                            </m:e>
                            <m:sub>
                              <m:r>
                                <a:rPr lang="en-US" sz="2500" b="1" i="1">
                                  <a:latin typeface="Cambria Math"/>
                                </a:rPr>
                                <m:t>𝐤</m:t>
                              </m:r>
                            </m:sub>
                          </m:sSub>
                          <m:r>
                            <a:rPr lang="en-US" sz="2500" b="1">
                              <a:latin typeface="Cambria Math"/>
                            </a:rPr>
                            <m:t> ⇒ </m:t>
                          </m:r>
                          <m:r>
                            <a:rPr lang="en-US" sz="2500" b="1" i="1">
                              <a:latin typeface="Cambria Math"/>
                            </a:rPr>
                            <m:t>𝐤</m:t>
                          </m:r>
                          <m:r>
                            <a:rPr lang="en-US" sz="2500" b="1">
                              <a:latin typeface="Cambria Math"/>
                            </a:rPr>
                            <m:t>=</m:t>
                          </m:r>
                          <m:r>
                            <a:rPr lang="en-US" sz="2500" b="1" i="1">
                              <a:latin typeface="Cambria Math"/>
                            </a:rPr>
                            <m:t>𝟏</m:t>
                          </m:r>
                          <m:r>
                            <a:rPr lang="en-US" sz="2500" b="1">
                              <a:latin typeface="Cambria Math"/>
                            </a:rPr>
                            <m:t>,</m:t>
                          </m:r>
                          <m:r>
                            <a:rPr lang="en-US" sz="2500" b="1" i="1">
                              <a:latin typeface="Cambria Math"/>
                            </a:rPr>
                            <m:t>𝟐</m:t>
                          </m:r>
                          <m:r>
                            <a:rPr lang="en-US" sz="2500" b="1">
                              <a:latin typeface="Cambria Math"/>
                            </a:rPr>
                            <m:t>,…,</m:t>
                          </m:r>
                          <m:r>
                            <a:rPr lang="en-US" sz="2500" b="1" i="1">
                              <a:latin typeface="Cambria Math"/>
                            </a:rPr>
                            <m:t>𝐤</m:t>
                          </m:r>
                          <m:r>
                            <a:rPr lang="en-US" sz="2500" b="1">
                              <a:latin typeface="Cambria Math"/>
                            </a:rPr>
                            <m:t>  </m:t>
                          </m:r>
                        </m:e>
                      </m:nary>
                    </m:oMath>
                  </m:oMathPara>
                </a14:m>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sSubSup>
                        <m:sSubSupPr>
                          <m:ctrlPr>
                            <a:rPr lang="en-US" sz="2000" b="1" i="1">
                              <a:latin typeface="Cambria Math" panose="02040503050406030204" pitchFamily="18" charset="0"/>
                            </a:rPr>
                          </m:ctrlPr>
                        </m:sSubSupPr>
                        <m:e>
                          <m:r>
                            <a:rPr lang="en-US" sz="2000" b="1" i="1">
                              <a:latin typeface="Cambria Math"/>
                            </a:rPr>
                            <m:t>𝐝</m:t>
                          </m:r>
                        </m:e>
                        <m:sub>
                          <m:r>
                            <a:rPr lang="en-US" sz="2000" b="1" i="1">
                              <a:latin typeface="Cambria Math"/>
                            </a:rPr>
                            <m:t>𝐤</m:t>
                          </m:r>
                        </m:sub>
                        <m:sup>
                          <m:r>
                            <a:rPr lang="en-US" sz="2000" b="1">
                              <a:latin typeface="Cambria Math"/>
                            </a:rPr>
                            <m:t>+</m:t>
                          </m:r>
                        </m:sup>
                      </m:sSubSup>
                      <m:r>
                        <a:rPr lang="en-US" sz="2000" b="1">
                          <a:latin typeface="Cambria Math"/>
                        </a:rPr>
                        <m:t>+≥</m:t>
                      </m:r>
                      <m:r>
                        <a:rPr lang="en-US" sz="2000" b="1" i="1">
                          <a:latin typeface="Cambria Math"/>
                        </a:rPr>
                        <m:t>𝟎</m:t>
                      </m:r>
                      <m:r>
                        <a:rPr lang="en-US" sz="2000" b="1">
                          <a:latin typeface="Cambria Math"/>
                        </a:rPr>
                        <m:t>  , </m:t>
                      </m:r>
                      <m:sSubSup>
                        <m:sSubSupPr>
                          <m:ctrlPr>
                            <a:rPr lang="en-US" sz="2000" b="1" i="1">
                              <a:latin typeface="Cambria Math" panose="02040503050406030204" pitchFamily="18" charset="0"/>
                            </a:rPr>
                          </m:ctrlPr>
                        </m:sSubSupPr>
                        <m:e>
                          <m:r>
                            <a:rPr lang="en-US" sz="2000" b="1" i="1">
                              <a:latin typeface="Cambria Math"/>
                            </a:rPr>
                            <m:t>𝐝</m:t>
                          </m:r>
                        </m:e>
                        <m:sub>
                          <m:r>
                            <a:rPr lang="en-US" sz="2000" b="1" i="1">
                              <a:latin typeface="Cambria Math"/>
                            </a:rPr>
                            <m:t>𝐤</m:t>
                          </m:r>
                        </m:sub>
                        <m:sup>
                          <m:r>
                            <a:rPr lang="en-US" sz="2000" b="1" i="1">
                              <a:latin typeface="Cambria Math"/>
                            </a:rPr>
                            <m:t>−</m:t>
                          </m:r>
                        </m:sup>
                      </m:sSubSup>
                      <m:r>
                        <a:rPr lang="en-US" sz="2000" b="1">
                          <a:latin typeface="Cambria Math"/>
                        </a:rPr>
                        <m:t>+≥</m:t>
                      </m:r>
                      <m:r>
                        <a:rPr lang="en-US" sz="2000" b="1" i="1">
                          <a:latin typeface="Cambria Math"/>
                        </a:rPr>
                        <m:t>𝟎</m:t>
                      </m:r>
                      <m:r>
                        <a:rPr lang="en-US" sz="2000" b="1">
                          <a:latin typeface="Cambria Math"/>
                        </a:rPr>
                        <m:t> , </m:t>
                      </m:r>
                      <m:r>
                        <a:rPr lang="en-US" sz="2000" b="1" i="1">
                          <a:latin typeface="Cambria Math"/>
                        </a:rPr>
                        <m:t>𝐱</m:t>
                      </m:r>
                      <m:r>
                        <a:rPr lang="en-US" sz="2000" b="1">
                          <a:latin typeface="Cambria Math"/>
                        </a:rPr>
                        <m:t>≥</m:t>
                      </m:r>
                      <m:r>
                        <a:rPr lang="en-US" sz="2000" b="1" i="1">
                          <a:latin typeface="Cambria Math"/>
                        </a:rPr>
                        <m:t>𝟎</m:t>
                      </m:r>
                      <m:r>
                        <a:rPr lang="en-US" sz="2000" b="1">
                          <a:latin typeface="Cambria Math"/>
                        </a:rPr>
                        <m:t>   ,  </m:t>
                      </m:r>
                      <m:r>
                        <a:rPr lang="en-US" sz="2000" b="1" i="1">
                          <a:latin typeface="Cambria Math"/>
                        </a:rPr>
                        <m:t>𝐣</m:t>
                      </m:r>
                      <m:r>
                        <a:rPr lang="en-US" sz="2000" b="1">
                          <a:latin typeface="Cambria Math"/>
                        </a:rPr>
                        <m:t>=</m:t>
                      </m:r>
                      <m:r>
                        <a:rPr lang="en-US" sz="2000" b="1" i="1">
                          <a:latin typeface="Cambria Math"/>
                        </a:rPr>
                        <m:t>𝟏</m:t>
                      </m:r>
                      <m:r>
                        <a:rPr lang="en-US" sz="2000" b="1">
                          <a:latin typeface="Cambria Math"/>
                        </a:rPr>
                        <m:t>,</m:t>
                      </m:r>
                      <m:r>
                        <a:rPr lang="en-US" sz="2000" b="1" i="1">
                          <a:latin typeface="Cambria Math"/>
                        </a:rPr>
                        <m:t>𝟐</m:t>
                      </m:r>
                      <m:r>
                        <a:rPr lang="en-US" sz="2000" b="1">
                          <a:latin typeface="Cambria Math"/>
                        </a:rPr>
                        <m:t>,…,</m:t>
                      </m:r>
                      <m:r>
                        <a:rPr lang="en-US" sz="2000" b="1" i="1">
                          <a:latin typeface="Cambria Math"/>
                        </a:rPr>
                        <m:t>𝐧</m:t>
                      </m:r>
                      <m:r>
                        <a:rPr lang="en-US" sz="2000" b="1">
                          <a:latin typeface="Cambria Math"/>
                        </a:rPr>
                        <m:t> </m:t>
                      </m:r>
                    </m:oMath>
                  </m:oMathPara>
                </a14:m>
                <a:endParaRPr lang="en-US" sz="2000" dirty="0">
                  <a:cs typeface="B Nazanin" panose="00000400000000000000" pitchFamily="2" charset="-78"/>
                </a:endParaRPr>
              </a:p>
              <a:p>
                <a:endParaRPr lang="fa-IR" sz="3000" dirty="0">
                  <a:cs typeface="B Nazanin" panose="00000400000000000000" pitchFamily="2" charset="-78"/>
                </a:endParaRPr>
              </a:p>
            </p:txBody>
          </p:sp>
        </mc:Choice>
        <mc:Fallback>
          <p:sp>
            <p:nvSpPr>
              <p:cNvPr id="3" name="TextBox 2"/>
              <p:cNvSpPr txBox="1">
                <a:spLocks noRot="1" noChangeAspect="1" noMove="1" noResize="1" noEditPoints="1" noAdjustHandles="1" noChangeArrowheads="1" noChangeShapeType="1" noTextEdit="1"/>
              </p:cNvSpPr>
              <p:nvPr/>
            </p:nvSpPr>
            <p:spPr>
              <a:xfrm>
                <a:off x="323528" y="1109359"/>
                <a:ext cx="8496944" cy="4407873"/>
              </a:xfrm>
              <a:prstGeom prst="rect">
                <a:avLst/>
              </a:prstGeom>
              <a:blipFill rotWithShape="1">
                <a:blip r:embed="rId2"/>
                <a:stretch>
                  <a:fillRect l="-1650" t="-1798" r="-1722"/>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90413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12</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3" name="TextBox 2"/>
          <p:cNvSpPr txBox="1"/>
          <p:nvPr/>
        </p:nvSpPr>
        <p:spPr>
          <a:xfrm>
            <a:off x="683568" y="548680"/>
            <a:ext cx="8064896" cy="5632311"/>
          </a:xfrm>
          <a:prstGeom prst="rect">
            <a:avLst/>
          </a:prstGeom>
          <a:noFill/>
        </p:spPr>
        <p:txBody>
          <a:bodyPr wrap="square" rtlCol="1">
            <a:spAutoFit/>
          </a:bodyPr>
          <a:lstStyle/>
          <a:p>
            <a:r>
              <a:rPr lang="fa-IR" sz="3000" b="1" dirty="0">
                <a:solidFill>
                  <a:srgbClr val="C00000"/>
                </a:solidFill>
                <a:cs typeface="B Titr" panose="00000700000000000000" pitchFamily="2" charset="-78"/>
              </a:rPr>
              <a:t>فرمولبندي مدل هاي برنامه ريزي </a:t>
            </a:r>
            <a:r>
              <a:rPr lang="fa-IR" sz="3000" b="1" dirty="0" smtClean="0">
                <a:solidFill>
                  <a:srgbClr val="C00000"/>
                </a:solidFill>
                <a:cs typeface="B Titr" panose="00000700000000000000" pitchFamily="2" charset="-78"/>
              </a:rPr>
              <a:t>آرماني</a:t>
            </a:r>
          </a:p>
          <a:p>
            <a:endParaRPr lang="en-US" sz="3000" dirty="0">
              <a:cs typeface="B Nazanin" panose="00000400000000000000" pitchFamily="2" charset="-78"/>
            </a:endParaRPr>
          </a:p>
          <a:p>
            <a:pPr algn="just"/>
            <a:r>
              <a:rPr lang="fa-IR" sz="3000" b="1" dirty="0">
                <a:cs typeface="B Nazanin" panose="00000400000000000000" pitchFamily="2" charset="-78"/>
              </a:rPr>
              <a:t>در اين بخش نحوه فرمول بندي مدل هاي برنامه ريزي آرماني را در پنج حالت مختلف با ذكر مثال مورد بحث و بررسي قرار مي </a:t>
            </a:r>
            <a:r>
              <a:rPr lang="fa-IR" sz="3000" b="1" dirty="0" smtClean="0">
                <a:cs typeface="B Nazanin" panose="00000400000000000000" pitchFamily="2" charset="-78"/>
              </a:rPr>
              <a:t>دهيم.</a:t>
            </a:r>
          </a:p>
          <a:p>
            <a:pPr algn="just"/>
            <a:r>
              <a:rPr lang="fa-IR" sz="3000" b="1" dirty="0" smtClean="0">
                <a:cs typeface="B Nazanin" panose="00000400000000000000" pitchFamily="2" charset="-78"/>
              </a:rPr>
              <a:t>1- مدل </a:t>
            </a:r>
            <a:r>
              <a:rPr lang="fa-IR" sz="3000" b="1" dirty="0">
                <a:cs typeface="B Nazanin" panose="00000400000000000000" pitchFamily="2" charset="-78"/>
              </a:rPr>
              <a:t>تك </a:t>
            </a:r>
            <a:r>
              <a:rPr lang="fa-IR" sz="3000" b="1" dirty="0" smtClean="0">
                <a:cs typeface="B Nazanin" panose="00000400000000000000" pitchFamily="2" charset="-78"/>
              </a:rPr>
              <a:t>آرماني</a:t>
            </a:r>
            <a:r>
              <a:rPr lang="en-US" sz="3000" b="1" dirty="0" smtClean="0">
                <a:cs typeface="B Nazanin" panose="00000400000000000000" pitchFamily="2" charset="-78"/>
              </a:rPr>
              <a:t> </a:t>
            </a:r>
            <a:endParaRPr lang="en-US" sz="3000" dirty="0">
              <a:cs typeface="B Nazanin" panose="00000400000000000000" pitchFamily="2" charset="-78"/>
            </a:endParaRPr>
          </a:p>
          <a:p>
            <a:pPr algn="just"/>
            <a:r>
              <a:rPr lang="fa-IR" sz="3000" b="1" dirty="0" smtClean="0">
                <a:cs typeface="B Nazanin" panose="00000400000000000000" pitchFamily="2" charset="-78"/>
              </a:rPr>
              <a:t>2- مدل </a:t>
            </a:r>
            <a:r>
              <a:rPr lang="fa-IR" sz="3000" b="1" dirty="0">
                <a:cs typeface="B Nazanin" panose="00000400000000000000" pitchFamily="2" charset="-78"/>
              </a:rPr>
              <a:t>چند آرماني</a:t>
            </a:r>
            <a:r>
              <a:rPr lang="en-US" sz="3000" b="1" dirty="0">
                <a:cs typeface="B Nazanin" panose="00000400000000000000" pitchFamily="2" charset="-78"/>
              </a:rPr>
              <a:t> - </a:t>
            </a:r>
            <a:r>
              <a:rPr lang="fa-IR" sz="3000" b="1" dirty="0">
                <a:cs typeface="B Nazanin" panose="00000400000000000000" pitchFamily="2" charset="-78"/>
              </a:rPr>
              <a:t>آرمان هايي با اولويت مساوي</a:t>
            </a:r>
            <a:endParaRPr lang="en-US" sz="3000" dirty="0">
              <a:cs typeface="B Nazanin" panose="00000400000000000000" pitchFamily="2" charset="-78"/>
            </a:endParaRPr>
          </a:p>
          <a:p>
            <a:pPr algn="just"/>
            <a:r>
              <a:rPr lang="fa-IR" sz="3000" b="1" dirty="0" smtClean="0">
                <a:cs typeface="B Nazanin" panose="00000400000000000000" pitchFamily="2" charset="-78"/>
              </a:rPr>
              <a:t>3- مدل </a:t>
            </a:r>
            <a:r>
              <a:rPr lang="fa-IR" sz="3000" b="1" dirty="0">
                <a:cs typeface="B Nazanin" panose="00000400000000000000" pitchFamily="2" charset="-78"/>
              </a:rPr>
              <a:t>چند آرماني</a:t>
            </a:r>
            <a:r>
              <a:rPr lang="en-US" sz="3000" b="1" dirty="0">
                <a:cs typeface="B Nazanin" panose="00000400000000000000" pitchFamily="2" charset="-78"/>
              </a:rPr>
              <a:t> - </a:t>
            </a:r>
            <a:r>
              <a:rPr lang="fa-IR" sz="3000" b="1" dirty="0">
                <a:cs typeface="B Nazanin" panose="00000400000000000000" pitchFamily="2" charset="-78"/>
              </a:rPr>
              <a:t>آرمان هاي غير متضاد اولويت بندي شده</a:t>
            </a:r>
            <a:endParaRPr lang="en-US" sz="3000" dirty="0">
              <a:cs typeface="B Nazanin" panose="00000400000000000000" pitchFamily="2" charset="-78"/>
            </a:endParaRPr>
          </a:p>
          <a:p>
            <a:pPr algn="just"/>
            <a:r>
              <a:rPr lang="fa-IR" sz="3000" b="1" dirty="0" smtClean="0">
                <a:cs typeface="B Nazanin" panose="00000400000000000000" pitchFamily="2" charset="-78"/>
              </a:rPr>
              <a:t>4- مدل </a:t>
            </a:r>
            <a:r>
              <a:rPr lang="fa-IR" sz="3000" b="1" dirty="0">
                <a:cs typeface="B Nazanin" panose="00000400000000000000" pitchFamily="2" charset="-78"/>
              </a:rPr>
              <a:t>چند آرماني</a:t>
            </a:r>
            <a:r>
              <a:rPr lang="en-US" sz="3000" b="1" dirty="0">
                <a:cs typeface="B Nazanin" panose="00000400000000000000" pitchFamily="2" charset="-78"/>
              </a:rPr>
              <a:t> - </a:t>
            </a:r>
            <a:r>
              <a:rPr lang="fa-IR" sz="3000" b="1" dirty="0">
                <a:cs typeface="B Nazanin" panose="00000400000000000000" pitchFamily="2" charset="-78"/>
              </a:rPr>
              <a:t>آرمان هاي متضاد اولويت بندي شده</a:t>
            </a:r>
            <a:endParaRPr lang="en-US" sz="3000" dirty="0">
              <a:cs typeface="B Nazanin" panose="00000400000000000000" pitchFamily="2" charset="-78"/>
            </a:endParaRPr>
          </a:p>
          <a:p>
            <a:pPr algn="just"/>
            <a:r>
              <a:rPr lang="fa-IR" sz="3000" b="1" dirty="0" smtClean="0">
                <a:cs typeface="B Nazanin" panose="00000400000000000000" pitchFamily="2" charset="-78"/>
              </a:rPr>
              <a:t>5- مدل </a:t>
            </a:r>
            <a:r>
              <a:rPr lang="fa-IR" sz="3000" b="1" dirty="0">
                <a:cs typeface="B Nazanin" panose="00000400000000000000" pitchFamily="2" charset="-78"/>
              </a:rPr>
              <a:t>چند آرماني</a:t>
            </a:r>
            <a:r>
              <a:rPr lang="en-US" sz="3000" b="1" dirty="0">
                <a:cs typeface="B Nazanin" panose="00000400000000000000" pitchFamily="2" charset="-78"/>
              </a:rPr>
              <a:t> - </a:t>
            </a:r>
            <a:r>
              <a:rPr lang="fa-IR" sz="3000" b="1" dirty="0">
                <a:cs typeface="B Nazanin" panose="00000400000000000000" pitchFamily="2" charset="-78"/>
              </a:rPr>
              <a:t>آرمان هاي متضاد اولويت بندي شده </a:t>
            </a:r>
            <a:r>
              <a:rPr lang="fa-IR" sz="3000" b="1" dirty="0" smtClean="0">
                <a:cs typeface="B Nazanin" panose="00000400000000000000" pitchFamily="2" charset="-78"/>
              </a:rPr>
              <a:t>موزون</a:t>
            </a: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27806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13</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3" name="TextBox 2"/>
          <p:cNvSpPr txBox="1"/>
          <p:nvPr/>
        </p:nvSpPr>
        <p:spPr>
          <a:xfrm>
            <a:off x="323528" y="332656"/>
            <a:ext cx="8424936" cy="6032421"/>
          </a:xfrm>
          <a:prstGeom prst="rect">
            <a:avLst/>
          </a:prstGeom>
          <a:noFill/>
        </p:spPr>
        <p:txBody>
          <a:bodyPr wrap="square" rtlCol="1">
            <a:spAutoFit/>
          </a:bodyPr>
          <a:lstStyle/>
          <a:p>
            <a:pPr algn="just"/>
            <a:r>
              <a:rPr lang="fa-IR" sz="3000" b="1" dirty="0">
                <a:solidFill>
                  <a:srgbClr val="006600"/>
                </a:solidFill>
                <a:cs typeface="B Nazanin" panose="00000400000000000000" pitchFamily="2" charset="-78"/>
              </a:rPr>
              <a:t>مدل تك آرماني</a:t>
            </a:r>
            <a:r>
              <a:rPr lang="en-US" sz="3000" b="1" dirty="0">
                <a:solidFill>
                  <a:srgbClr val="006600"/>
                </a:solidFill>
                <a:cs typeface="B Nazanin" panose="00000400000000000000" pitchFamily="2" charset="-78"/>
              </a:rPr>
              <a:t> </a:t>
            </a:r>
            <a:r>
              <a:rPr lang="en-US" sz="3000" b="1" dirty="0" smtClean="0">
                <a:solidFill>
                  <a:srgbClr val="006600"/>
                </a:solidFill>
                <a:cs typeface="B Nazanin" panose="00000400000000000000" pitchFamily="2" charset="-78"/>
              </a:rPr>
              <a:t>:</a:t>
            </a:r>
            <a:endParaRPr lang="fa-IR" sz="3000" b="1" dirty="0" smtClean="0">
              <a:solidFill>
                <a:srgbClr val="006600"/>
              </a:solidFill>
              <a:cs typeface="B Nazanin" panose="00000400000000000000" pitchFamily="2" charset="-78"/>
            </a:endParaRPr>
          </a:p>
          <a:p>
            <a:pPr algn="just"/>
            <a:endParaRPr lang="en-US" sz="3000" dirty="0">
              <a:cs typeface="B Nazanin" panose="00000400000000000000" pitchFamily="2" charset="-78"/>
            </a:endParaRPr>
          </a:p>
          <a:p>
            <a:pPr algn="just"/>
            <a:r>
              <a:rPr lang="fa-IR" sz="2200" b="1" dirty="0">
                <a:cs typeface="B Nazanin" panose="00000400000000000000" pitchFamily="2" charset="-78"/>
              </a:rPr>
              <a:t>مثال : شرکت </a:t>
            </a:r>
            <a:r>
              <a:rPr lang="en-US" sz="2200" b="1" dirty="0">
                <a:cs typeface="B Nazanin" panose="00000400000000000000" pitchFamily="2" charset="-78"/>
              </a:rPr>
              <a:t>x </a:t>
            </a:r>
            <a:r>
              <a:rPr lang="fa-IR" sz="2200" b="1" dirty="0">
                <a:cs typeface="B Nazanin" panose="00000400000000000000" pitchFamily="2" charset="-78"/>
              </a:rPr>
              <a:t>يك توليد كننده كوچك بر روي دو نوع محصول تلويزيون و مانيتور است هر يك از دو محصول نيازمند دو مرحله مونتاژ و مونتاژ نهايي مي باشند</a:t>
            </a:r>
            <a:r>
              <a:rPr lang="en-US" sz="2200" b="1" dirty="0">
                <a:cs typeface="B Nazanin" panose="00000400000000000000" pitchFamily="2" charset="-78"/>
              </a:rPr>
              <a:t> . </a:t>
            </a:r>
            <a:r>
              <a:rPr lang="fa-IR" sz="2200" b="1" dirty="0">
                <a:cs typeface="B Nazanin" panose="00000400000000000000" pitchFamily="2" charset="-78"/>
              </a:rPr>
              <a:t>براي مونتاژ فرعي هر تلويزيون ۲ سال و براي هر مانيتور ۳ ساعت وقت لازم است ، از طرفي براي مونتاژ نهايي تلويزيون ۳ ساعت و براي مانيتور ۱ ساعت وقت لازم است</a:t>
            </a:r>
            <a:r>
              <a:rPr lang="en-US" sz="2200" b="1" dirty="0">
                <a:cs typeface="B Nazanin" panose="00000400000000000000" pitchFamily="2" charset="-78"/>
              </a:rPr>
              <a:t> . </a:t>
            </a:r>
            <a:r>
              <a:rPr lang="fa-IR" sz="2200" b="1" dirty="0">
                <a:cs typeface="B Nazanin" panose="00000400000000000000" pitchFamily="2" charset="-78"/>
              </a:rPr>
              <a:t>اگر زمان در اختيار از مونتاژ فرعي ۳۰ ساعت در هفته و از مونتاژ نهايي ۲۴ ساعت در اختيار باشد چنانجه حداقل مجموع توليد محصول اول به علاوه محصول دوم ۱۶ واحد در نظر گرفته شود ، با توجه به قيمت فروش دو محصول به ترتيب ۸۰ و ۱۰۰ و هزينه توليد دو محصول كه به ترتيب ۵۰ و ۶۰ واحد است</a:t>
            </a:r>
            <a:r>
              <a:rPr lang="en-US" sz="2200" b="1" dirty="0">
                <a:cs typeface="B Nazanin" panose="00000400000000000000" pitchFamily="2" charset="-78"/>
              </a:rPr>
              <a:t> .</a:t>
            </a:r>
            <a:endParaRPr lang="en-US" sz="2200" dirty="0">
              <a:cs typeface="B Nazanin" panose="00000400000000000000" pitchFamily="2" charset="-78"/>
            </a:endParaRPr>
          </a:p>
          <a:p>
            <a:pPr algn="just"/>
            <a:r>
              <a:rPr lang="fa-IR" sz="2200" b="1" dirty="0">
                <a:cs typeface="B Nazanin" panose="00000400000000000000" pitchFamily="2" charset="-78"/>
              </a:rPr>
              <a:t>الف) مدل برنامه ريزي دو خطه را تعيين كنيد</a:t>
            </a:r>
            <a:r>
              <a:rPr lang="en-US" sz="2200" b="1" dirty="0">
                <a:cs typeface="B Nazanin" panose="00000400000000000000" pitchFamily="2" charset="-78"/>
              </a:rPr>
              <a:t>.</a:t>
            </a:r>
            <a:endParaRPr lang="en-US" sz="2200" dirty="0">
              <a:cs typeface="B Nazanin" panose="00000400000000000000" pitchFamily="2" charset="-78"/>
            </a:endParaRPr>
          </a:p>
          <a:p>
            <a:pPr algn="just"/>
            <a:r>
              <a:rPr lang="fa-IR" sz="2200" b="1" dirty="0">
                <a:cs typeface="B Nazanin" panose="00000400000000000000" pitchFamily="2" charset="-78"/>
              </a:rPr>
              <a:t>ب) مدل تك آرماني بصورت حداقل ۱۰۰۰ واحد فروش را تعيين كنيد و ميزان انحراف از آرمان راتعيين كنيد</a:t>
            </a:r>
            <a:r>
              <a:rPr lang="en-US" sz="2200" b="1" dirty="0">
                <a:cs typeface="B Nazanin" panose="00000400000000000000" pitchFamily="2" charset="-78"/>
              </a:rPr>
              <a:t>.</a:t>
            </a:r>
            <a:endParaRPr lang="en-US" sz="2200" dirty="0">
              <a:cs typeface="B Nazanin" panose="00000400000000000000" pitchFamily="2" charset="-78"/>
            </a:endParaRPr>
          </a:p>
          <a:p>
            <a:pPr algn="just"/>
            <a:r>
              <a:rPr lang="fa-IR" sz="2200" b="1" dirty="0">
                <a:cs typeface="B Nazanin" panose="00000400000000000000" pitchFamily="2" charset="-78"/>
              </a:rPr>
              <a:t>ج) مدل دو آرماني بصورت حداقل ۱۰۰۰ واحد فروش و حداكثر هزينه ۵۰۰ واحد را تهيه و ميزان انحراف از آرمان ها را با احتساب وزن 6/0 براي آرمان اول و 4/0  برای آرمان دوم، با اولویت منطق آرمان اول محاسبه كنيد</a:t>
            </a:r>
            <a:r>
              <a:rPr lang="en-US" sz="2200" b="1" dirty="0">
                <a:cs typeface="B Nazanin" panose="00000400000000000000" pitchFamily="2" charset="-78"/>
              </a:rPr>
              <a:t>.</a:t>
            </a:r>
            <a:endParaRPr lang="en-US" sz="2200" dirty="0">
              <a:cs typeface="B Nazanin" panose="00000400000000000000" pitchFamily="2" charset="-78"/>
            </a:endParaRPr>
          </a:p>
          <a:p>
            <a:endParaRPr lang="fa-IR" dirty="0"/>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011690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14</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192088" y="100012"/>
                <a:ext cx="8352928" cy="6645858"/>
              </a:xfrm>
              <a:prstGeom prst="rect">
                <a:avLst/>
              </a:prstGeom>
              <a:noFill/>
            </p:spPr>
            <p:txBody>
              <a:bodyPr wrap="square" rtlCol="1">
                <a:spAutoFit/>
              </a:bodyPr>
              <a:lstStyle/>
              <a:p>
                <a:r>
                  <a:rPr lang="fa-IR" sz="2500" b="1" dirty="0">
                    <a:cs typeface="B Nazanin" panose="00000400000000000000" pitchFamily="2" charset="-78"/>
                  </a:rPr>
                  <a:t>حل : الف )</a:t>
                </a:r>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r>
                        <a:rPr lang="en-US" sz="2500" b="1" i="1">
                          <a:latin typeface="Cambria Math"/>
                        </a:rPr>
                        <m:t>𝐌𝐢𝐱</m:t>
                      </m:r>
                      <m:r>
                        <a:rPr lang="en-US" sz="2500" b="1">
                          <a:latin typeface="Cambria Math"/>
                        </a:rPr>
                        <m:t> </m:t>
                      </m:r>
                      <m:r>
                        <a:rPr lang="en-US" sz="2500" b="1" i="1">
                          <a:latin typeface="Cambria Math"/>
                        </a:rPr>
                        <m:t>𝐙</m:t>
                      </m:r>
                      <m:r>
                        <a:rPr lang="en-US" sz="2500" b="1">
                          <a:latin typeface="Cambria Math"/>
                        </a:rPr>
                        <m:t>=</m:t>
                      </m:r>
                      <m:r>
                        <a:rPr lang="en-US" sz="2500" b="1" i="1">
                          <a:latin typeface="Cambria Math"/>
                        </a:rPr>
                        <m:t>𝟖𝟎</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𝟏𝟎𝟎</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oMath>
                  </m:oMathPara>
                </a14:m>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r>
                        <a:rPr lang="en-US" sz="2500" b="1" i="1">
                          <a:latin typeface="Cambria Math"/>
                        </a:rPr>
                        <m:t>𝐌𝐢𝐧</m:t>
                      </m:r>
                      <m:r>
                        <a:rPr lang="en-US" sz="2500" b="1">
                          <a:latin typeface="Cambria Math"/>
                        </a:rPr>
                        <m:t> </m:t>
                      </m:r>
                      <m:r>
                        <a:rPr lang="en-US" sz="2500" b="1" i="1">
                          <a:latin typeface="Cambria Math"/>
                        </a:rPr>
                        <m:t>𝐙</m:t>
                      </m:r>
                      <m:r>
                        <a:rPr lang="en-US" sz="2500" b="1">
                          <a:latin typeface="Cambria Math"/>
                        </a:rPr>
                        <m:t>=</m:t>
                      </m:r>
                      <m:r>
                        <a:rPr lang="en-US" sz="2500" b="1" i="1">
                          <a:latin typeface="Cambria Math"/>
                        </a:rPr>
                        <m:t>𝟓𝟎</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𝟔𝟎</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oMath>
                  </m:oMathPara>
                </a14:m>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d>
                        <m:dPr>
                          <m:begChr m:val="{"/>
                          <m:endChr m:val=""/>
                          <m:ctrlPr>
                            <a:rPr lang="en-US" sz="2500" b="1" i="1">
                              <a:latin typeface="Cambria Math" panose="02040503050406030204" pitchFamily="18" charset="0"/>
                            </a:rPr>
                          </m:ctrlPr>
                        </m:dPr>
                        <m:e>
                          <m:eqArr>
                            <m:eqArrPr>
                              <m:ctrlPr>
                                <a:rPr lang="en-US" sz="2500" b="1" i="1">
                                  <a:latin typeface="Cambria Math" panose="02040503050406030204" pitchFamily="18" charset="0"/>
                                </a:rPr>
                              </m:ctrlPr>
                            </m:eqArrPr>
                            <m:e>
                              <m:r>
                                <a:rPr lang="en-US" sz="2500" b="1" i="1">
                                  <a:latin typeface="Cambria Math"/>
                                </a:rPr>
                                <m:t>𝟐</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𝟑</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𝟑𝟎</m:t>
                              </m:r>
                            </m:e>
                            <m:e>
                              <m:r>
                                <a:rPr lang="en-US" sz="2500" b="1" i="1">
                                  <a:latin typeface="Cambria Math"/>
                                </a:rPr>
                                <m:t>𝟑</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𝟐𝟒</m:t>
                              </m:r>
                            </m:e>
                            <m:e>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𝟐</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𝟏𝟔</m:t>
                              </m:r>
                            </m:e>
                          </m:eqArr>
                        </m:e>
                      </m:d>
                    </m:oMath>
                  </m:oMathPara>
                </a14:m>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𝟎</m:t>
                      </m:r>
                    </m:oMath>
                  </m:oMathPara>
                </a14:m>
                <a:endParaRPr lang="en-US" sz="2500" dirty="0">
                  <a:cs typeface="B Nazanin" panose="00000400000000000000" pitchFamily="2" charset="-78"/>
                </a:endParaRPr>
              </a:p>
              <a:p>
                <a:r>
                  <a:rPr lang="fa-IR" sz="2500" b="1" dirty="0" smtClean="0">
                    <a:cs typeface="B Nazanin" panose="00000400000000000000" pitchFamily="2" charset="-78"/>
                  </a:rPr>
                  <a:t>ب) مدلسازي</a:t>
                </a:r>
                <a:r>
                  <a:rPr lang="en-US" sz="2500" b="1" dirty="0" smtClean="0">
                    <a:cs typeface="B Nazanin" panose="00000400000000000000" pitchFamily="2" charset="-78"/>
                  </a:rPr>
                  <a:t> </a:t>
                </a:r>
                <a:r>
                  <a:rPr lang="en-US" sz="2500" b="1" dirty="0">
                    <a:cs typeface="B Nazanin" panose="00000400000000000000" pitchFamily="2" charset="-78"/>
                  </a:rPr>
                  <a:t>: </a:t>
                </a:r>
                <a:r>
                  <a:rPr lang="fa-IR" sz="2500" b="1" dirty="0">
                    <a:cs typeface="B Nazanin" panose="00000400000000000000" pitchFamily="2" charset="-78"/>
                  </a:rPr>
                  <a:t>با توجه به اينكه آرمان از </a:t>
                </a:r>
                <a:r>
                  <a:rPr lang="fa-IR" sz="2500" b="1" dirty="0" smtClean="0">
                    <a:cs typeface="B Nazanin" panose="00000400000000000000" pitchFamily="2" charset="-78"/>
                  </a:rPr>
                  <a:t>نوع </a:t>
                </a:r>
                <a:r>
                  <a:rPr lang="fa-IR" sz="2500" b="1" dirty="0">
                    <a:cs typeface="B Nazanin" panose="00000400000000000000" pitchFamily="2" charset="-78"/>
                  </a:rPr>
                  <a:t>هر چه بيشتر، بهتر است لذا متغير انحراف </a:t>
                </a:r>
                <a14:m>
                  <m:oMath xmlns:m="http://schemas.openxmlformats.org/officeDocument/2006/math">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i="1">
                            <a:latin typeface="Cambria Math"/>
                          </a:rPr>
                          <m:t>−</m:t>
                        </m:r>
                      </m:sup>
                    </m:sSubSup>
                  </m:oMath>
                </a14:m>
                <a:r>
                  <a:rPr lang="fa-IR" sz="2500" b="1" dirty="0">
                    <a:cs typeface="B Nazanin" panose="00000400000000000000" pitchFamily="2" charset="-78"/>
                  </a:rPr>
                  <a:t> مطرح است </a:t>
                </a:r>
                <a:r>
                  <a:rPr lang="fa-IR" sz="2500" b="1" dirty="0" smtClean="0">
                    <a:cs typeface="B Nazanin" panose="00000400000000000000" pitchFamily="2" charset="-78"/>
                  </a:rPr>
                  <a:t>.</a:t>
                </a:r>
              </a:p>
              <a:p>
                <a:endParaRPr lang="en-US" sz="1000" dirty="0">
                  <a:cs typeface="B Nazanin" panose="00000400000000000000" pitchFamily="2" charset="-78"/>
                </a:endParaRPr>
              </a:p>
              <a:p>
                <a:r>
                  <a:rPr lang="fa-IR" sz="2500" b="1" dirty="0">
                    <a:cs typeface="B Nazanin" panose="00000400000000000000" pitchFamily="2" charset="-78"/>
                  </a:rPr>
                  <a:t>محدودیت ساختاری</a:t>
                </a:r>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d>
                        <m:dPr>
                          <m:begChr m:val="{"/>
                          <m:endChr m:val=""/>
                          <m:ctrlPr>
                            <a:rPr lang="en-US" sz="2500" b="1" i="1">
                              <a:latin typeface="Cambria Math" panose="02040503050406030204" pitchFamily="18" charset="0"/>
                            </a:rPr>
                          </m:ctrlPr>
                        </m:dPr>
                        <m:e>
                          <m:eqArr>
                            <m:eqArrPr>
                              <m:ctrlPr>
                                <a:rPr lang="en-US" sz="2500" b="1" i="1">
                                  <a:latin typeface="Cambria Math" panose="02040503050406030204" pitchFamily="18" charset="0"/>
                                </a:rPr>
                              </m:ctrlPr>
                            </m:eqArrPr>
                            <m:e>
                              <m:r>
                                <a:rPr lang="en-US" sz="2500" b="1" i="1">
                                  <a:latin typeface="Cambria Math"/>
                                </a:rPr>
                                <m:t>𝟐</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𝟑</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𝟑𝟎</m:t>
                              </m:r>
                            </m:e>
                            <m:e>
                              <m:r>
                                <a:rPr lang="en-US" sz="2500" b="1" i="1">
                                  <a:latin typeface="Cambria Math"/>
                                </a:rPr>
                                <m:t>𝟑</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𝟐𝟒</m:t>
                              </m:r>
                            </m:e>
                            <m:e>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𝟐</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𝟏𝟔</m:t>
                              </m:r>
                            </m:e>
                            <m:e>
                              <m:r>
                                <a:rPr lang="en-US" sz="2500" b="1" i="1">
                                  <a:latin typeface="Cambria Math"/>
                                </a:rPr>
                                <m:t>𝟖𝟎</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𝟏𝟎𝟎</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i="1">
                                  <a:latin typeface="Cambria Math"/>
                                </a:rPr>
                                <m:t>−</m:t>
                              </m:r>
                              <m:d>
                                <m:dPr>
                                  <m:ctrlPr>
                                    <a:rPr lang="en-US" sz="2500" b="1" i="1">
                                      <a:latin typeface="Cambria Math" panose="02040503050406030204" pitchFamily="18" charset="0"/>
                                    </a:rPr>
                                  </m:ctrlPr>
                                </m:dPr>
                                <m:e>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a:latin typeface="Cambria Math"/>
                                        </a:rPr>
                                        <m:t>+</m:t>
                                      </m:r>
                                    </m:sup>
                                  </m:sSubSup>
                                  <m:r>
                                    <a:rPr lang="en-US" sz="2500" b="1" i="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i="1">
                                          <a:latin typeface="Cambria Math"/>
                                        </a:rPr>
                                        <m:t>−</m:t>
                                      </m:r>
                                    </m:sup>
                                  </m:sSubSup>
                                </m:e>
                              </m:d>
                              <m:r>
                                <a:rPr lang="en-US" sz="2500" b="1">
                                  <a:latin typeface="Cambria Math"/>
                                </a:rPr>
                                <m:t>=</m:t>
                              </m:r>
                              <m:r>
                                <a:rPr lang="en-US" sz="2500" b="1" i="1">
                                  <a:latin typeface="Cambria Math"/>
                                </a:rPr>
                                <m:t>𝟏𝟎𝟎𝟎</m:t>
                              </m:r>
                            </m:e>
                          </m:eqArr>
                        </m:e>
                      </m:d>
                    </m:oMath>
                  </m:oMathPara>
                </a14:m>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a:latin typeface="Cambria Math"/>
                            </a:rPr>
                            <m:t>+</m:t>
                          </m:r>
                        </m:sup>
                      </m:sSubSup>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i="1">
                              <a:latin typeface="Cambria Math"/>
                            </a:rPr>
                            <m:t>−</m:t>
                          </m:r>
                        </m:sup>
                      </m:sSubSup>
                      <m:r>
                        <a:rPr lang="en-US" sz="2500" b="1">
                          <a:latin typeface="Cambria Math"/>
                        </a:rPr>
                        <m:t>≥</m:t>
                      </m:r>
                      <m:r>
                        <a:rPr lang="en-US" sz="2500" b="1" i="1">
                          <a:latin typeface="Cambria Math"/>
                        </a:rPr>
                        <m:t>𝟎</m:t>
                      </m:r>
                    </m:oMath>
                  </m:oMathPara>
                </a14:m>
                <a:endParaRPr lang="en-US" sz="2500" dirty="0">
                  <a:cs typeface="B Nazanin" panose="00000400000000000000" pitchFamily="2" charset="-78"/>
                </a:endParaRPr>
              </a:p>
              <a:p>
                <a:endParaRPr lang="fa-IR" sz="2500" dirty="0">
                  <a:cs typeface="B Nazanin" panose="00000400000000000000" pitchFamily="2" charset="-78"/>
                </a:endParaRPr>
              </a:p>
            </p:txBody>
          </p:sp>
        </mc:Choice>
        <mc:Fallback>
          <p:sp>
            <p:nvSpPr>
              <p:cNvPr id="3" name="TextBox 2"/>
              <p:cNvSpPr txBox="1">
                <a:spLocks noRot="1" noChangeAspect="1" noMove="1" noResize="1" noEditPoints="1" noAdjustHandles="1" noChangeArrowheads="1" noChangeShapeType="1" noTextEdit="1"/>
              </p:cNvSpPr>
              <p:nvPr/>
            </p:nvSpPr>
            <p:spPr>
              <a:xfrm>
                <a:off x="192088" y="100012"/>
                <a:ext cx="8352928" cy="6645858"/>
              </a:xfrm>
              <a:prstGeom prst="rect">
                <a:avLst/>
              </a:prstGeom>
              <a:blipFill rotWithShape="1">
                <a:blip r:embed="rId2"/>
                <a:stretch>
                  <a:fillRect t="-458" r="-1168"/>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42017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15</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6" name="TextBox 5"/>
              <p:cNvSpPr txBox="1"/>
              <p:nvPr/>
            </p:nvSpPr>
            <p:spPr>
              <a:xfrm>
                <a:off x="251520" y="404664"/>
                <a:ext cx="8424936" cy="5478423"/>
              </a:xfrm>
              <a:prstGeom prst="rect">
                <a:avLst/>
              </a:prstGeom>
              <a:noFill/>
            </p:spPr>
            <p:txBody>
              <a:bodyPr wrap="square" rtlCol="1">
                <a:spAutoFit/>
              </a:bodyPr>
              <a:lstStyle/>
              <a:p>
                <a:pPr algn="just"/>
                <a:r>
                  <a:rPr lang="fa-IR" sz="2500" b="1" dirty="0">
                    <a:solidFill>
                      <a:srgbClr val="006600"/>
                    </a:solidFill>
                    <a:cs typeface="B Nazanin" panose="00000400000000000000" pitchFamily="2" charset="-78"/>
                  </a:rPr>
                  <a:t>محدودیت آرمانی</a:t>
                </a:r>
                <a:endParaRPr lang="en-US" sz="2500" dirty="0">
                  <a:solidFill>
                    <a:srgbClr val="006600"/>
                  </a:solidFill>
                  <a:cs typeface="B Nazanin" panose="00000400000000000000" pitchFamily="2" charset="-78"/>
                </a:endParaRPr>
              </a:p>
              <a:p>
                <a:pPr algn="just"/>
                <a:r>
                  <a:rPr lang="fa-IR" sz="2500" b="1" dirty="0">
                    <a:cs typeface="B Nazanin" panose="00000400000000000000" pitchFamily="2" charset="-78"/>
                  </a:rPr>
                  <a:t>حل</a:t>
                </a:r>
                <a:r>
                  <a:rPr lang="en-US" sz="2500" b="1" dirty="0">
                    <a:cs typeface="B Nazanin" panose="00000400000000000000" pitchFamily="2" charset="-78"/>
                  </a:rPr>
                  <a:t> : </a:t>
                </a:r>
                <a:r>
                  <a:rPr lang="fa-IR" sz="2500" b="1" dirty="0">
                    <a:cs typeface="B Nazanin" panose="00000400000000000000" pitchFamily="2" charset="-78"/>
                  </a:rPr>
                  <a:t>محدوديت هايي به مانند روش كلاسيك با قراردادن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𝟏𝟎</m:t>
                    </m:r>
                  </m:oMath>
                </a14:m>
                <a:r>
                  <a:rPr lang="fa-IR" sz="2500" b="1" dirty="0">
                    <a:cs typeface="B Nazanin" panose="00000400000000000000" pitchFamily="2" charset="-78"/>
                  </a:rPr>
                  <a:t>براي تعداد به دست آورده  و در ادامه با قرار دادن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𝟎</m:t>
                    </m:r>
                  </m:oMath>
                </a14:m>
                <a:r>
                  <a:rPr lang="fa-IR" sz="2500" b="1" dirty="0">
                    <a:cs typeface="B Nazanin" panose="00000400000000000000" pitchFamily="2" charset="-78"/>
                  </a:rPr>
                  <a:t>برای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oMath>
                </a14:m>
                <a:r>
                  <a:rPr lang="en-US" sz="2500" b="1" dirty="0">
                    <a:cs typeface="B Nazanin" panose="00000400000000000000" pitchFamily="2" charset="-78"/>
                  </a:rPr>
                  <a:t> </a:t>
                </a:r>
                <a:r>
                  <a:rPr lang="fa-IR" sz="2500" b="1" dirty="0">
                    <a:cs typeface="B Nazanin" panose="00000400000000000000" pitchFamily="2" charset="-78"/>
                  </a:rPr>
                  <a:t>مقدار بدست آورده و روي محورها نشان داده شد، هر دو نقطه نظير به هم وصل مي شود</a:t>
                </a:r>
                <a:r>
                  <a:rPr lang="en-US" sz="2500" b="1" dirty="0">
                    <a:cs typeface="B Nazanin" panose="00000400000000000000" pitchFamily="2" charset="-78"/>
                  </a:rPr>
                  <a:t> . </a:t>
                </a:r>
                <a:r>
                  <a:rPr lang="fa-IR" sz="2500" b="1" dirty="0">
                    <a:cs typeface="B Nazanin" panose="00000400000000000000" pitchFamily="2" charset="-78"/>
                  </a:rPr>
                  <a:t>پس ار نامگذاري محدوديتها بصورت ۱،۲ ،</a:t>
                </a:r>
                <a:r>
                  <a:rPr lang="en-US" sz="2500" b="1" dirty="0">
                    <a:cs typeface="B Nazanin" panose="00000400000000000000" pitchFamily="2" charset="-78"/>
                  </a:rPr>
                  <a:t> ... </a:t>
                </a:r>
                <a:r>
                  <a:rPr lang="fa-IR" sz="2500" b="1" dirty="0">
                    <a:cs typeface="B Nazanin" panose="00000400000000000000" pitchFamily="2" charset="-78"/>
                  </a:rPr>
                  <a:t>منطقه موجه هر كدام كه در ناحيه اول محورهاي مختصات باشد را بايد تعيين نمود. بهترين روش اين است كه اگر  محدوديت</a:t>
                </a:r>
                <a14:m>
                  <m:oMath xmlns:m="http://schemas.openxmlformats.org/officeDocument/2006/math">
                    <m:r>
                      <a:rPr lang="en-US" sz="2500" b="1">
                        <a:latin typeface="Cambria Math"/>
                      </a:rPr>
                      <m:t>≤</m:t>
                    </m:r>
                  </m:oMath>
                </a14:m>
                <a:r>
                  <a:rPr lang="fa-IR" sz="2500" b="1" dirty="0">
                    <a:cs typeface="B Nazanin" panose="00000400000000000000" pitchFamily="2" charset="-78"/>
                  </a:rPr>
                  <a:t> باشد، فلش به طرف مبداء زده شود و اگر محدوديت </a:t>
                </a:r>
                <a14:m>
                  <m:oMath xmlns:m="http://schemas.openxmlformats.org/officeDocument/2006/math">
                    <m:r>
                      <a:rPr lang="en-US" sz="2500" b="1">
                        <a:latin typeface="Cambria Math"/>
                      </a:rPr>
                      <m:t>≤</m:t>
                    </m:r>
                  </m:oMath>
                </a14:m>
                <a:r>
                  <a:rPr lang="fa-IR" sz="2500" b="1" dirty="0">
                    <a:cs typeface="B Nazanin" panose="00000400000000000000" pitchFamily="2" charset="-78"/>
                  </a:rPr>
                  <a:t>  باشد ، فلش خلاف جهت مبداء زده شود،  نهايتا منطقه كلي نقض مي شود .</a:t>
                </a:r>
                <a:endParaRPr lang="en-US" sz="2500" dirty="0">
                  <a:cs typeface="B Nazanin" panose="00000400000000000000" pitchFamily="2" charset="-78"/>
                </a:endParaRPr>
              </a:p>
              <a:p>
                <a:pPr algn="just"/>
                <a:r>
                  <a:rPr lang="en-US" sz="2500" b="1" dirty="0">
                    <a:cs typeface="B Nazanin" panose="00000400000000000000" pitchFamily="2" charset="-78"/>
                  </a:rPr>
                  <a:t> </a:t>
                </a:r>
                <a:r>
                  <a:rPr lang="fa-IR" sz="2500" b="1" dirty="0">
                    <a:cs typeface="B Nazanin" panose="00000400000000000000" pitchFamily="2" charset="-78"/>
                  </a:rPr>
                  <a:t>در ادامه محدوديت آرماني همانند يك محدوديت بصورت خط چين رسم مي شود سپس از نقاط گوشه عمودهايي بر محدوديت رسم مي شود نقطه اي كه كمترين فاصله عمود را داشته باشد به عنوان نقطه بهينه محسوب مي شود و كافي است مختصات اين نقطه را در محدوديت آرماني قرار داده شود تا مقداري انحراف</a:t>
                </a:r>
                <a14:m>
                  <m:oMath xmlns:m="http://schemas.openxmlformats.org/officeDocument/2006/math">
                    <m:sSubSup>
                      <m:sSubSupPr>
                        <m:ctrlPr>
                          <a:rPr lang="en-US" sz="2500" b="1" i="1">
                            <a:latin typeface="Cambria Math" panose="02040503050406030204" pitchFamily="18" charset="0"/>
                            <a:cs typeface="B Nazanin" panose="00000400000000000000" pitchFamily="2" charset="-78"/>
                          </a:rPr>
                        </m:ctrlPr>
                      </m:sSubSupPr>
                      <m:e>
                        <m:r>
                          <a:rPr lang="en-US" sz="2500" b="1">
                            <a:latin typeface="Cambria Math"/>
                            <a:cs typeface="B Nazanin" panose="00000400000000000000" pitchFamily="2" charset="-78"/>
                          </a:rPr>
                          <m:t>𝐝</m:t>
                        </m:r>
                      </m:e>
                      <m:sub>
                        <m:r>
                          <a:rPr lang="en-US" sz="2500" b="1">
                            <a:latin typeface="Cambria Math"/>
                            <a:cs typeface="B Nazanin" panose="00000400000000000000" pitchFamily="2" charset="-78"/>
                          </a:rPr>
                          <m:t>𝟏</m:t>
                        </m:r>
                      </m:sub>
                      <m:sup>
                        <m:r>
                          <a:rPr lang="en-US" sz="2500" b="1">
                            <a:latin typeface="Cambria Math"/>
                            <a:cs typeface="B Nazanin" panose="00000400000000000000" pitchFamily="2" charset="-78"/>
                          </a:rPr>
                          <m:t>−</m:t>
                        </m:r>
                      </m:sup>
                    </m:sSubSup>
                  </m:oMath>
                </a14:m>
                <a:r>
                  <a:rPr lang="fa-IR" sz="2500" b="1" dirty="0">
                    <a:cs typeface="B Nazanin" panose="00000400000000000000" pitchFamily="2" charset="-78"/>
                  </a:rPr>
                  <a:t> بدست آید . </a:t>
                </a:r>
                <a:endParaRPr lang="en-US" sz="2500" b="1" dirty="0">
                  <a:cs typeface="B Nazanin" panose="00000400000000000000" pitchFamily="2" charset="-78"/>
                </a:endParaRPr>
              </a:p>
              <a:p>
                <a:pPr algn="just"/>
                <a:endParaRPr lang="fa-IR" sz="2500" dirty="0">
                  <a:cs typeface="B Nazanin" panose="00000400000000000000" pitchFamily="2" charset="-78"/>
                </a:endParaRPr>
              </a:p>
            </p:txBody>
          </p:sp>
        </mc:Choice>
        <mc:Fallback>
          <p:sp>
            <p:nvSpPr>
              <p:cNvPr id="6" name="TextBox 5"/>
              <p:cNvSpPr txBox="1">
                <a:spLocks noRot="1" noChangeAspect="1" noMove="1" noResize="1" noEditPoints="1" noAdjustHandles="1" noChangeArrowheads="1" noChangeShapeType="1" noTextEdit="1"/>
              </p:cNvSpPr>
              <p:nvPr/>
            </p:nvSpPr>
            <p:spPr>
              <a:xfrm>
                <a:off x="251520" y="404664"/>
                <a:ext cx="8424936" cy="5478423"/>
              </a:xfrm>
              <a:prstGeom prst="rect">
                <a:avLst/>
              </a:prstGeom>
              <a:blipFill rotWithShape="1">
                <a:blip r:embed="rId2"/>
                <a:stretch>
                  <a:fillRect l="-2750" t="-556" r="-1230"/>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661274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16</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395536" y="476672"/>
                <a:ext cx="8280920" cy="5709255"/>
              </a:xfrm>
              <a:prstGeom prst="rect">
                <a:avLst/>
              </a:prstGeom>
              <a:noFill/>
            </p:spPr>
            <p:txBody>
              <a:bodyPr wrap="square" rtlCol="1">
                <a:spAutoFit/>
              </a:bodyPr>
              <a:lstStyle/>
              <a:p>
                <a:pPr algn="just"/>
                <a:r>
                  <a:rPr lang="fa-IR" sz="3000" b="1" dirty="0">
                    <a:solidFill>
                      <a:srgbClr val="FF0000"/>
                    </a:solidFill>
                    <a:cs typeface="B Nazanin" panose="00000400000000000000" pitchFamily="2" charset="-78"/>
                  </a:rPr>
                  <a:t>نكته</a:t>
                </a:r>
                <a:r>
                  <a:rPr lang="en-US" sz="3000" b="1" dirty="0">
                    <a:solidFill>
                      <a:srgbClr val="FF0000"/>
                    </a:solidFill>
                    <a:cs typeface="B Nazanin" panose="00000400000000000000" pitchFamily="2" charset="-78"/>
                  </a:rPr>
                  <a:t> : </a:t>
                </a:r>
                <a:r>
                  <a:rPr lang="fa-IR" sz="3000" b="1" dirty="0">
                    <a:cs typeface="B Nazanin" panose="00000400000000000000" pitchFamily="2" charset="-78"/>
                  </a:rPr>
                  <a:t>اگر محدوديت آرماني از نوع حداقل باشد نقاطي با مبداء مختصات در يك طرف محدوديت آرماني قرار گيرند انحراف داشته </a:t>
                </a:r>
                <a14:m>
                  <m:oMath xmlns:m="http://schemas.openxmlformats.org/officeDocument/2006/math">
                    <m:sSubSup>
                      <m:sSubSupPr>
                        <m:ctrlPr>
                          <a:rPr lang="en-US" sz="3000" b="1" i="1">
                            <a:latin typeface="Cambria Math" panose="02040503050406030204" pitchFamily="18" charset="0"/>
                          </a:rPr>
                        </m:ctrlPr>
                      </m:sSubSupPr>
                      <m:e>
                        <m:r>
                          <a:rPr lang="en-US" sz="3000" b="1" i="1">
                            <a:latin typeface="Cambria Math"/>
                          </a:rPr>
                          <m:t>𝐝</m:t>
                        </m:r>
                      </m:e>
                      <m:sub>
                        <m:r>
                          <a:rPr lang="en-US" sz="3000" b="1" i="1">
                            <a:latin typeface="Cambria Math"/>
                          </a:rPr>
                          <m:t>𝟏</m:t>
                        </m:r>
                      </m:sub>
                      <m:sup>
                        <m:r>
                          <a:rPr lang="en-US" sz="3000" b="1">
                            <a:latin typeface="Cambria Math"/>
                          </a:rPr>
                          <m:t>+</m:t>
                        </m:r>
                      </m:sup>
                    </m:sSubSup>
                  </m:oMath>
                </a14:m>
                <a:r>
                  <a:rPr lang="en-US" sz="3000" b="1" dirty="0">
                    <a:cs typeface="B Nazanin" panose="00000400000000000000" pitchFamily="2" charset="-78"/>
                  </a:rPr>
                  <a:t> </a:t>
                </a:r>
                <a:r>
                  <a:rPr lang="fa-IR" sz="3000" b="1" dirty="0">
                    <a:cs typeface="B Nazanin" panose="00000400000000000000" pitchFamily="2" charset="-78"/>
                  </a:rPr>
                  <a:t>و اگر نقاط با مبداء در دو طرف قرار گيرند انحراف نداشته (</a:t>
                </a:r>
                <a14:m>
                  <m:oMath xmlns:m="http://schemas.openxmlformats.org/officeDocument/2006/math">
                    <m:sSubSup>
                      <m:sSubSupPr>
                        <m:ctrlPr>
                          <a:rPr lang="en-US" sz="3000" b="1" i="1">
                            <a:latin typeface="Cambria Math" panose="02040503050406030204" pitchFamily="18" charset="0"/>
                          </a:rPr>
                        </m:ctrlPr>
                      </m:sSubSupPr>
                      <m:e>
                        <m:r>
                          <a:rPr lang="en-US" sz="3000" b="1" i="1">
                            <a:latin typeface="Cambria Math"/>
                          </a:rPr>
                          <m:t>𝐝</m:t>
                        </m:r>
                      </m:e>
                      <m:sub>
                        <m:r>
                          <a:rPr lang="en-US" sz="3000" b="1" i="1">
                            <a:latin typeface="Cambria Math"/>
                          </a:rPr>
                          <m:t>𝟏</m:t>
                        </m:r>
                      </m:sub>
                      <m:sup>
                        <m:r>
                          <a:rPr lang="en-US" sz="3000" b="1" i="1">
                            <a:latin typeface="Cambria Math"/>
                          </a:rPr>
                          <m:t>−</m:t>
                        </m:r>
                      </m:sup>
                    </m:sSubSup>
                  </m:oMath>
                </a14:m>
                <a:r>
                  <a:rPr lang="fa-IR" sz="3000" b="1" dirty="0">
                    <a:cs typeface="B Nazanin" panose="00000400000000000000" pitchFamily="2" charset="-78"/>
                  </a:rPr>
                  <a:t> داراي مقدار خواهد گرديد و چون در تابع هدف ضريب </a:t>
                </a:r>
                <a14:m>
                  <m:oMath xmlns:m="http://schemas.openxmlformats.org/officeDocument/2006/math">
                    <m:sSubSup>
                      <m:sSubSupPr>
                        <m:ctrlPr>
                          <a:rPr lang="en-US" sz="3000" b="1" i="1">
                            <a:latin typeface="Cambria Math" panose="02040503050406030204" pitchFamily="18" charset="0"/>
                          </a:rPr>
                        </m:ctrlPr>
                      </m:sSubSupPr>
                      <m:e>
                        <m:r>
                          <a:rPr lang="en-US" sz="3000" b="1" i="1">
                            <a:latin typeface="Cambria Math"/>
                          </a:rPr>
                          <m:t>𝐝</m:t>
                        </m:r>
                      </m:e>
                      <m:sub>
                        <m:r>
                          <a:rPr lang="en-US" sz="3000" b="1" i="1">
                            <a:latin typeface="Cambria Math"/>
                          </a:rPr>
                          <m:t>𝟏</m:t>
                        </m:r>
                      </m:sub>
                      <m:sup>
                        <m:r>
                          <a:rPr lang="en-US" sz="3000" b="1">
                            <a:latin typeface="Cambria Math"/>
                          </a:rPr>
                          <m:t>+</m:t>
                        </m:r>
                      </m:sup>
                    </m:sSubSup>
                  </m:oMath>
                </a14:m>
                <a:r>
                  <a:rPr lang="fa-IR" sz="3000" b="1" dirty="0">
                    <a:cs typeface="B Nazanin" panose="00000400000000000000" pitchFamily="2" charset="-78"/>
                  </a:rPr>
                  <a:t> صفر است پس انحراف ندارد). اگر نقطه روي محدوديت آرماني قرار گيريد انحراف صفر است. (</a:t>
                </a:r>
                <a14:m>
                  <m:oMath xmlns:m="http://schemas.openxmlformats.org/officeDocument/2006/math">
                    <m:sSubSup>
                      <m:sSubSupPr>
                        <m:ctrlPr>
                          <a:rPr lang="en-US" sz="3000" b="1" i="1">
                            <a:latin typeface="Cambria Math" panose="02040503050406030204" pitchFamily="18" charset="0"/>
                          </a:rPr>
                        </m:ctrlPr>
                      </m:sSubSupPr>
                      <m:e>
                        <m:r>
                          <a:rPr lang="en-US" sz="3000" b="1" i="1">
                            <a:latin typeface="Cambria Math"/>
                          </a:rPr>
                          <m:t>𝐝</m:t>
                        </m:r>
                      </m:e>
                      <m:sub>
                        <m:r>
                          <a:rPr lang="en-US" sz="3000" b="1" i="1">
                            <a:latin typeface="Cambria Math"/>
                          </a:rPr>
                          <m:t>𝟏</m:t>
                        </m:r>
                      </m:sub>
                      <m:sup>
                        <m:r>
                          <a:rPr lang="en-US" sz="3000" b="1">
                            <a:latin typeface="Cambria Math"/>
                          </a:rPr>
                          <m:t>+</m:t>
                        </m:r>
                      </m:sup>
                    </m:sSubSup>
                    <m:r>
                      <a:rPr lang="en-US" sz="3000" b="1">
                        <a:latin typeface="Cambria Math"/>
                      </a:rPr>
                      <m:t>=</m:t>
                    </m:r>
                    <m:sSubSup>
                      <m:sSubSupPr>
                        <m:ctrlPr>
                          <a:rPr lang="en-US" sz="3000" b="1" i="1">
                            <a:latin typeface="Cambria Math" panose="02040503050406030204" pitchFamily="18" charset="0"/>
                          </a:rPr>
                        </m:ctrlPr>
                      </m:sSubSupPr>
                      <m:e>
                        <m:r>
                          <a:rPr lang="en-US" sz="3000" b="1" i="1">
                            <a:latin typeface="Cambria Math"/>
                          </a:rPr>
                          <m:t>𝐝</m:t>
                        </m:r>
                      </m:e>
                      <m:sub>
                        <m:r>
                          <a:rPr lang="en-US" sz="3000" b="1" i="1">
                            <a:latin typeface="Cambria Math"/>
                          </a:rPr>
                          <m:t>𝟏</m:t>
                        </m:r>
                      </m:sub>
                      <m:sup>
                        <m:r>
                          <a:rPr lang="en-US" sz="3000" b="1" i="1">
                            <a:latin typeface="Cambria Math"/>
                          </a:rPr>
                          <m:t>−</m:t>
                        </m:r>
                      </m:sup>
                    </m:sSubSup>
                    <m:r>
                      <a:rPr lang="en-US" sz="3000" b="1">
                        <a:latin typeface="Cambria Math"/>
                      </a:rPr>
                      <m:t>=</m:t>
                    </m:r>
                    <m:r>
                      <a:rPr lang="en-US" sz="3000" b="1" i="1">
                        <a:latin typeface="Cambria Math"/>
                      </a:rPr>
                      <m:t>𝟎</m:t>
                    </m:r>
                  </m:oMath>
                </a14:m>
                <a:r>
                  <a:rPr lang="fa-IR" sz="3000" b="1" dirty="0">
                    <a:cs typeface="B Nazanin" panose="00000400000000000000" pitchFamily="2" charset="-78"/>
                  </a:rPr>
                  <a:t>)</a:t>
                </a:r>
                <a:endParaRPr lang="en-US" sz="3000" dirty="0">
                  <a:cs typeface="B Nazanin" panose="00000400000000000000" pitchFamily="2" charset="-78"/>
                </a:endParaRPr>
              </a:p>
              <a:p>
                <a:pPr algn="just"/>
                <a:r>
                  <a:rPr lang="fa-IR" sz="3000" b="1" dirty="0">
                    <a:solidFill>
                      <a:srgbClr val="FF0000"/>
                    </a:solidFill>
                    <a:cs typeface="B Nazanin" panose="00000400000000000000" pitchFamily="2" charset="-78"/>
                  </a:rPr>
                  <a:t>نكته</a:t>
                </a:r>
                <a:r>
                  <a:rPr lang="en-US" sz="3000" b="1" dirty="0">
                    <a:solidFill>
                      <a:srgbClr val="FF0000"/>
                    </a:solidFill>
                    <a:cs typeface="B Nazanin" panose="00000400000000000000" pitchFamily="2" charset="-78"/>
                  </a:rPr>
                  <a:t> :</a:t>
                </a:r>
                <a:r>
                  <a:rPr lang="fa-IR" sz="3000" b="1" dirty="0">
                    <a:cs typeface="B Nazanin" panose="00000400000000000000" pitchFamily="2" charset="-78"/>
                  </a:rPr>
                  <a:t>روش سنتي</a:t>
                </a:r>
                <a:r>
                  <a:rPr lang="en-US" sz="3000" b="1" dirty="0">
                    <a:cs typeface="B Nazanin" panose="00000400000000000000" pitchFamily="2" charset="-78"/>
                  </a:rPr>
                  <a:t> : </a:t>
                </a:r>
                <a:r>
                  <a:rPr lang="fa-IR" sz="3000" b="1" dirty="0">
                    <a:cs typeface="B Nazanin" panose="00000400000000000000" pitchFamily="2" charset="-78"/>
                  </a:rPr>
                  <a:t>بدون اينكه نيازي به رسم محدوديت آرماني كافي است مختصات نقاط گوشه موجه را در محدوديت آرماني قرار داد و در نزد هر كدام كه ميزان انحراف كمتر دارد آن نقطه بهينه خواهد گرديد</a:t>
                </a:r>
                <a:r>
                  <a:rPr lang="en-US" sz="3000" b="1" dirty="0">
                    <a:cs typeface="B Nazanin" panose="00000400000000000000" pitchFamily="2" charset="-78"/>
                  </a:rPr>
                  <a:t>.</a:t>
                </a:r>
                <a:endParaRPr lang="en-US" sz="3000" dirty="0">
                  <a:cs typeface="B Nazanin" panose="00000400000000000000" pitchFamily="2" charset="-78"/>
                </a:endParaRPr>
              </a:p>
              <a:p>
                <a:pPr algn="just"/>
                <a:endParaRPr lang="fa-IR" sz="3000" dirty="0">
                  <a:cs typeface="B Nazanin" panose="00000400000000000000" pitchFamily="2" charset="-78"/>
                </a:endParaRPr>
              </a:p>
            </p:txBody>
          </p:sp>
        </mc:Choice>
        <mc:Fallback>
          <p:sp>
            <p:nvSpPr>
              <p:cNvPr id="3" name="TextBox 2"/>
              <p:cNvSpPr txBox="1">
                <a:spLocks noRot="1" noChangeAspect="1" noMove="1" noResize="1" noEditPoints="1" noAdjustHandles="1" noChangeArrowheads="1" noChangeShapeType="1" noTextEdit="1"/>
              </p:cNvSpPr>
              <p:nvPr/>
            </p:nvSpPr>
            <p:spPr>
              <a:xfrm>
                <a:off x="395536" y="476672"/>
                <a:ext cx="8280920" cy="5709255"/>
              </a:xfrm>
              <a:prstGeom prst="rect">
                <a:avLst/>
              </a:prstGeom>
              <a:blipFill rotWithShape="1">
                <a:blip r:embed="rId2"/>
                <a:stretch>
                  <a:fillRect l="-2725" t="-2134" r="-1694"/>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85333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17</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3" name="TextBox 2"/>
          <p:cNvSpPr txBox="1"/>
          <p:nvPr/>
        </p:nvSpPr>
        <p:spPr>
          <a:xfrm>
            <a:off x="395536" y="404664"/>
            <a:ext cx="8280920" cy="369332"/>
          </a:xfrm>
          <a:prstGeom prst="rect">
            <a:avLst/>
          </a:prstGeom>
          <a:noFill/>
        </p:spPr>
        <p:txBody>
          <a:bodyPr wrap="square" rtlCol="1">
            <a:spAutoFit/>
          </a:bodyPr>
          <a:lstStyle/>
          <a:p>
            <a:endParaRPr lang="fa-IR"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9"/>
            <a:ext cx="8280920" cy="4176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467544" y="4627002"/>
            <a:ext cx="7920880" cy="1754326"/>
          </a:xfrm>
          <a:prstGeom prst="rect">
            <a:avLst/>
          </a:prstGeom>
          <a:noFill/>
        </p:spPr>
        <p:txBody>
          <a:bodyPr wrap="square" rtlCol="1">
            <a:spAutoFit/>
          </a:bodyPr>
          <a:lstStyle/>
          <a:p>
            <a:pPr algn="just"/>
            <a:r>
              <a:rPr lang="fa-IR" sz="3000" b="1" dirty="0">
                <a:cs typeface="B Nazanin" panose="00000400000000000000" pitchFamily="2" charset="-78"/>
              </a:rPr>
              <a:t>همچنان كه مشاهده مي شود نقطه </a:t>
            </a:r>
            <a:r>
              <a:rPr lang="en-US" sz="3000" b="1" dirty="0">
                <a:cs typeface="B Nazanin" panose="00000400000000000000" pitchFamily="2" charset="-78"/>
              </a:rPr>
              <a:t>A</a:t>
            </a:r>
            <a:r>
              <a:rPr lang="fa-IR" sz="3000" b="1" dirty="0">
                <a:cs typeface="B Nazanin" panose="00000400000000000000" pitchFamily="2" charset="-78"/>
              </a:rPr>
              <a:t> براي نمودار آرمان قرار داشته و نقطه </a:t>
            </a:r>
            <a:r>
              <a:rPr lang="en-US" sz="3000" b="1" dirty="0">
                <a:cs typeface="B Nazanin" panose="00000400000000000000" pitchFamily="2" charset="-78"/>
              </a:rPr>
              <a:t>B</a:t>
            </a:r>
            <a:r>
              <a:rPr lang="fa-IR" sz="3000" b="1" dirty="0">
                <a:cs typeface="B Nazanin" panose="00000400000000000000" pitchFamily="2" charset="-78"/>
              </a:rPr>
              <a:t> بالاي آرمان قرار گرفته، پس انحراف آنها صفر است و هر كدام مي تواند نقطه بهينه باشند</a:t>
            </a:r>
            <a:r>
              <a:rPr lang="en-US" sz="3000" b="1" dirty="0">
                <a:cs typeface="B Nazanin" panose="00000400000000000000" pitchFamily="2" charset="-78"/>
              </a:rPr>
              <a:t>.</a:t>
            </a:r>
            <a:endParaRPr lang="en-US" sz="3000" dirty="0">
              <a:cs typeface="B Nazanin" panose="00000400000000000000" pitchFamily="2" charset="-78"/>
            </a:endParaRPr>
          </a:p>
          <a:p>
            <a:endParaRPr lang="fa-IR" dirty="0"/>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7225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en-US"/>
          </a:p>
        </p:txBody>
      </p:sp>
      <p:pic>
        <p:nvPicPr>
          <p:cNvPr id="1026" name="Picture 2" descr="C:\Users\be.naeimabadi\Downloads\b934____kolbeabi\بسم الله الرحمن الرحیم\4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57"/>
            <a:ext cx="9144000" cy="68603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95796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18</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323528" y="260648"/>
                <a:ext cx="8424936" cy="5905848"/>
              </a:xfrm>
              <a:prstGeom prst="rect">
                <a:avLst/>
              </a:prstGeom>
              <a:noFill/>
            </p:spPr>
            <p:txBody>
              <a:bodyPr wrap="square" rtlCol="1">
                <a:spAutoFit/>
              </a:bodyPr>
              <a:lstStyle/>
              <a:p>
                <a:r>
                  <a:rPr lang="fa-IR" sz="2500" b="1" dirty="0">
                    <a:solidFill>
                      <a:srgbClr val="006600"/>
                    </a:solidFill>
                    <a:cs typeface="B Titr" panose="00000700000000000000" pitchFamily="2" charset="-78"/>
                  </a:rPr>
                  <a:t>مدل چند آرماني</a:t>
                </a:r>
                <a:r>
                  <a:rPr lang="en-US" sz="2500" b="1" dirty="0">
                    <a:solidFill>
                      <a:srgbClr val="006600"/>
                    </a:solidFill>
                    <a:cs typeface="B Titr" panose="00000700000000000000" pitchFamily="2" charset="-78"/>
                  </a:rPr>
                  <a:t> - </a:t>
                </a:r>
                <a:r>
                  <a:rPr lang="fa-IR" sz="2500" b="1" dirty="0">
                    <a:solidFill>
                      <a:srgbClr val="006600"/>
                    </a:solidFill>
                    <a:cs typeface="B Titr" panose="00000700000000000000" pitchFamily="2" charset="-78"/>
                  </a:rPr>
                  <a:t>آرمان هايي با اولويت مساوي</a:t>
                </a:r>
                <a:endParaRPr lang="en-US" sz="2500" dirty="0">
                  <a:solidFill>
                    <a:srgbClr val="006600"/>
                  </a:solidFill>
                  <a:cs typeface="B Titr" panose="00000700000000000000" pitchFamily="2" charset="-78"/>
                </a:endParaRPr>
              </a:p>
              <a:p>
                <a:r>
                  <a:rPr lang="fa-IR" sz="2500" b="1" dirty="0">
                    <a:cs typeface="B Nazanin" panose="00000400000000000000" pitchFamily="2" charset="-78"/>
                  </a:rPr>
                  <a:t>مثال 12-2) فرض كنيد شركت پرنيان در نظر دارد به دو هدف با اهميت يكسان به شرح زير دست يابد</a:t>
                </a:r>
                <a:r>
                  <a:rPr lang="en-US" sz="2500" b="1" dirty="0">
                    <a:cs typeface="B Nazanin" panose="00000400000000000000" pitchFamily="2" charset="-78"/>
                  </a:rPr>
                  <a:t>.</a:t>
                </a:r>
                <a:endParaRPr lang="en-US" sz="2500" dirty="0">
                  <a:cs typeface="B Nazanin" panose="00000400000000000000" pitchFamily="2" charset="-78"/>
                </a:endParaRPr>
              </a:p>
              <a:p>
                <a:pPr lvl="0"/>
                <a:r>
                  <a:rPr lang="fa-IR" sz="2500" b="1" dirty="0">
                    <a:cs typeface="B Nazanin" panose="00000400000000000000" pitchFamily="2" charset="-78"/>
                  </a:rPr>
                  <a:t>سود دهي هر چه بيشتر از ۶۳ واحد پولي</a:t>
                </a:r>
                <a:endParaRPr lang="en-US" sz="2500" dirty="0">
                  <a:cs typeface="B Nazanin" panose="00000400000000000000" pitchFamily="2" charset="-78"/>
                </a:endParaRPr>
              </a:p>
              <a:p>
                <a:pPr lvl="0"/>
                <a:r>
                  <a:rPr lang="fa-IR" sz="2500" b="1" dirty="0">
                    <a:cs typeface="B Nazanin" panose="00000400000000000000" pitchFamily="2" charset="-78"/>
                  </a:rPr>
                  <a:t>فروش روزانه حداقل ۵ مانتيور</a:t>
                </a:r>
                <a:endParaRPr lang="en-US" sz="2500" dirty="0">
                  <a:cs typeface="B Nazanin" panose="00000400000000000000" pitchFamily="2" charset="-78"/>
                </a:endParaRPr>
              </a:p>
              <a:p>
                <a:r>
                  <a:rPr lang="fa-IR" sz="2500" b="1" dirty="0">
                    <a:cs typeface="B Nazanin" panose="00000400000000000000" pitchFamily="2" charset="-78"/>
                  </a:rPr>
                  <a:t> </a:t>
                </a:r>
                <a:endParaRPr lang="en-US" sz="2500" dirty="0">
                  <a:cs typeface="B Nazanin" panose="00000400000000000000" pitchFamily="2" charset="-78"/>
                </a:endParaRPr>
              </a:p>
              <a:p>
                <a:r>
                  <a:rPr lang="fa-IR" sz="2500" b="1" dirty="0">
                    <a:cs typeface="B Nazanin" panose="00000400000000000000" pitchFamily="2" charset="-78"/>
                  </a:rPr>
                  <a:t>شركت پرنيان با توجه به اطلاعات موجود مي خواهد تركيبي از توليد را تعيين كند كه يا هر دو هدف را محقق نمايد و يا تا حد زيادي به آن نايل آيد</a:t>
                </a:r>
                <a:r>
                  <a:rPr lang="en-US" sz="2500" b="1" dirty="0">
                    <a:cs typeface="B Nazanin" panose="00000400000000000000" pitchFamily="2" charset="-78"/>
                  </a:rPr>
                  <a:t>.</a:t>
                </a:r>
                <a:endParaRPr lang="en-US" sz="2500" dirty="0">
                  <a:cs typeface="B Nazanin" panose="00000400000000000000" pitchFamily="2" charset="-78"/>
                </a:endParaRPr>
              </a:p>
              <a:p>
                <a:r>
                  <a:rPr lang="fa-IR" sz="2500" b="1" dirty="0">
                    <a:cs typeface="B Nazanin" panose="00000400000000000000" pitchFamily="2" charset="-78"/>
                  </a:rPr>
                  <a:t>براي حالت جديد مساله، متغيرهاي انحرافي مورد نياز به صورت زير تعريف مي شوند</a:t>
                </a:r>
                <a:r>
                  <a:rPr lang="en-US" sz="2500" b="1" dirty="0">
                    <a:cs typeface="B Nazanin" panose="00000400000000000000" pitchFamily="2" charset="-78"/>
                  </a:rPr>
                  <a:t>:</a:t>
                </a:r>
                <a:endParaRPr lang="en-US" sz="2500" dirty="0">
                  <a:cs typeface="B Nazanin" panose="00000400000000000000" pitchFamily="2" charset="-78"/>
                </a:endParaRPr>
              </a:p>
              <a:p>
                <a:r>
                  <a:rPr lang="fa-IR" sz="2500" b="1" dirty="0">
                    <a:cs typeface="B Nazanin" panose="00000400000000000000" pitchFamily="2" charset="-78"/>
                  </a:rPr>
                  <a:t> </a:t>
                </a:r>
                <a:endParaRPr lang="en-US" sz="2500" dirty="0">
                  <a:cs typeface="B Nazanin" panose="00000400000000000000" pitchFamily="2" charset="-78"/>
                </a:endParaRPr>
              </a:p>
              <a:p>
                <a14:m>
                  <m:oMath xmlns:m="http://schemas.openxmlformats.org/officeDocument/2006/math">
                    <m:r>
                      <a:rPr lang="en-US" sz="2500" b="1">
                        <a:latin typeface="Cambria Math"/>
                      </a:rPr>
                      <m:t>  =</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a:latin typeface="Cambria Math"/>
                          </a:rPr>
                          <m:t>+</m:t>
                        </m:r>
                      </m:sup>
                    </m:sSubSup>
                  </m:oMath>
                </a14:m>
                <a:r>
                  <a:rPr lang="fa-IR" sz="2500" b="1" dirty="0">
                    <a:cs typeface="B Nazanin" panose="00000400000000000000" pitchFamily="2" charset="-78"/>
                  </a:rPr>
                  <a:t>موفقيت بيش از حد هدف سود دهي هر چه بيشتر</a:t>
                </a:r>
                <a:endParaRPr lang="en-US" sz="2500" dirty="0">
                  <a:cs typeface="B Nazanin" panose="00000400000000000000" pitchFamily="2" charset="-78"/>
                </a:endParaRPr>
              </a:p>
              <a:p>
                <a:r>
                  <a:rPr lang="en-US" sz="2500" b="1" dirty="0">
                    <a:cs typeface="B Nazanin" panose="00000400000000000000" pitchFamily="2" charset="-78"/>
                  </a:rPr>
                  <a:t>  </a:t>
                </a:r>
                <a14:m>
                  <m:oMath xmlns:m="http://schemas.openxmlformats.org/officeDocument/2006/math">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i="1">
                            <a:latin typeface="Cambria Math"/>
                          </a:rPr>
                          <m:t>−</m:t>
                        </m:r>
                      </m:sup>
                    </m:sSubSup>
                  </m:oMath>
                </a14:m>
                <a:r>
                  <a:rPr lang="fa-IR" sz="2500" b="1" dirty="0">
                    <a:cs typeface="B Nazanin" panose="00000400000000000000" pitchFamily="2" charset="-78"/>
                  </a:rPr>
                  <a:t>موفقيت كمتر از حد هدف سود دهي هر چه بيشتر</a:t>
                </a:r>
                <a:endParaRPr lang="en-US" sz="2500" dirty="0">
                  <a:cs typeface="B Nazanin" panose="00000400000000000000" pitchFamily="2" charset="-78"/>
                </a:endParaRPr>
              </a:p>
              <a:p>
                <a14:m>
                  <m:oMath xmlns:m="http://schemas.openxmlformats.org/officeDocument/2006/math">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𝟐</m:t>
                        </m:r>
                      </m:sub>
                      <m:sup>
                        <m:r>
                          <a:rPr lang="en-US" sz="2500" b="1">
                            <a:latin typeface="Cambria Math"/>
                          </a:rPr>
                          <m:t>+</m:t>
                        </m:r>
                      </m:sup>
                    </m:sSubSup>
                  </m:oMath>
                </a14:m>
                <a:r>
                  <a:rPr lang="fa-IR" sz="2500" b="1" dirty="0">
                    <a:cs typeface="B Nazanin" panose="00000400000000000000" pitchFamily="2" charset="-78"/>
                  </a:rPr>
                  <a:t>موفقيت بيش از حد هدف فروش روزانه مانيتور</a:t>
                </a:r>
                <a:endParaRPr lang="en-US" sz="2500" dirty="0">
                  <a:cs typeface="B Nazanin" panose="00000400000000000000" pitchFamily="2" charset="-78"/>
                </a:endParaRPr>
              </a:p>
              <a:p>
                <a14:m>
                  <m:oMath xmlns:m="http://schemas.openxmlformats.org/officeDocument/2006/math">
                    <m:r>
                      <a:rPr lang="en-US" sz="2500" b="1">
                        <a:latin typeface="Cambria Math"/>
                      </a:rPr>
                      <m:t>  =</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𝟐</m:t>
                        </m:r>
                      </m:sub>
                      <m:sup>
                        <m:r>
                          <a:rPr lang="en-US" sz="2500" b="1" i="1">
                            <a:latin typeface="Cambria Math"/>
                          </a:rPr>
                          <m:t>−</m:t>
                        </m:r>
                      </m:sup>
                    </m:sSubSup>
                  </m:oMath>
                </a14:m>
                <a:r>
                  <a:rPr lang="fa-IR" sz="2500" b="1" dirty="0">
                    <a:cs typeface="B Nazanin" panose="00000400000000000000" pitchFamily="2" charset="-78"/>
                  </a:rPr>
                  <a:t>موفقيت كمتر از حد هدف فروش روزانه </a:t>
                </a:r>
                <a:r>
                  <a:rPr lang="fa-IR" sz="2500" b="1" dirty="0" smtClean="0">
                    <a:cs typeface="B Nazanin" panose="00000400000000000000" pitchFamily="2" charset="-78"/>
                  </a:rPr>
                  <a:t>مانيتور</a:t>
                </a:r>
                <a:endParaRPr lang="en-US" sz="2500" dirty="0">
                  <a:cs typeface="B Nazanin" panose="00000400000000000000" pitchFamily="2" charset="-78"/>
                </a:endParaRPr>
              </a:p>
            </p:txBody>
          </p:sp>
        </mc:Choice>
        <mc:Fallback>
          <p:sp>
            <p:nvSpPr>
              <p:cNvPr id="3" name="TextBox 2"/>
              <p:cNvSpPr txBox="1">
                <a:spLocks noRot="1" noChangeAspect="1" noMove="1" noResize="1" noEditPoints="1" noAdjustHandles="1" noChangeArrowheads="1" noChangeShapeType="1" noTextEdit="1"/>
              </p:cNvSpPr>
              <p:nvPr/>
            </p:nvSpPr>
            <p:spPr>
              <a:xfrm>
                <a:off x="323528" y="260648"/>
                <a:ext cx="8424936" cy="5905848"/>
              </a:xfrm>
              <a:prstGeom prst="rect">
                <a:avLst/>
              </a:prstGeom>
              <a:blipFill rotWithShape="1">
                <a:blip r:embed="rId2"/>
                <a:stretch>
                  <a:fillRect l="-1881" t="-1238" r="-1230" b="-1135"/>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70569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19</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323528" y="404664"/>
                <a:ext cx="8496944" cy="5871607"/>
              </a:xfrm>
              <a:prstGeom prst="rect">
                <a:avLst/>
              </a:prstGeom>
              <a:noFill/>
            </p:spPr>
            <p:txBody>
              <a:bodyPr wrap="square" rtlCol="1">
                <a:spAutoFit/>
              </a:bodyPr>
              <a:lstStyle/>
              <a:p>
                <a:r>
                  <a:rPr lang="fa-IR" sz="2500" b="1" dirty="0" smtClean="0">
                    <a:cs typeface="B Nazanin" panose="00000400000000000000" pitchFamily="2" charset="-78"/>
                  </a:rPr>
                  <a:t>مدل كامل برنامه ريزي آرماني براي حالت جديد مساله عبارت است ا ز</a:t>
                </a:r>
                <a:r>
                  <a:rPr lang="en-US" sz="2500" b="1" dirty="0">
                    <a:cs typeface="B Nazanin" panose="00000400000000000000" pitchFamily="2" charset="-78"/>
                  </a:rPr>
                  <a:t>:</a:t>
                </a:r>
                <a:endParaRPr lang="en-US" sz="2500" dirty="0">
                  <a:cs typeface="B Nazanin" panose="00000400000000000000" pitchFamily="2" charset="-78"/>
                </a:endParaRPr>
              </a:p>
              <a:p>
                <a:r>
                  <a:rPr lang="fa-IR" sz="2500" b="1" dirty="0">
                    <a:cs typeface="B Nazanin" panose="00000400000000000000" pitchFamily="2" charset="-78"/>
                  </a:rPr>
                  <a:t> </a:t>
                </a:r>
                <a:endParaRPr lang="en-US" sz="25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r>
                        <a:rPr lang="en-US" sz="2500" b="1" i="1">
                          <a:latin typeface="Cambria Math"/>
                        </a:rPr>
                        <m:t>𝐌𝐢𝐧</m:t>
                      </m:r>
                      <m:r>
                        <a:rPr lang="en-US" sz="2500" b="1">
                          <a:latin typeface="Cambria Math"/>
                        </a:rPr>
                        <m:t> </m:t>
                      </m:r>
                      <m:r>
                        <a:rPr lang="en-US" sz="2500" b="1" i="1">
                          <a:latin typeface="Cambria Math"/>
                        </a:rPr>
                        <m:t>𝐙</m:t>
                      </m:r>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i="1">
                              <a:latin typeface="Cambria Math"/>
                            </a:rPr>
                            <m:t>−</m:t>
                          </m:r>
                        </m:sup>
                      </m:sSubSup>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𝟐</m:t>
                          </m:r>
                        </m:sub>
                        <m:sup>
                          <m:r>
                            <a:rPr lang="en-US" sz="2500" b="1">
                              <a:latin typeface="Cambria Math"/>
                            </a:rPr>
                            <m:t>+</m:t>
                          </m:r>
                        </m:sup>
                      </m:sSubSup>
                    </m:oMath>
                  </m:oMathPara>
                </a14:m>
                <a:endParaRPr lang="en-US" sz="2500" dirty="0">
                  <a:cs typeface="B Nazanin" panose="00000400000000000000" pitchFamily="2" charset="-78"/>
                </a:endParaRPr>
              </a:p>
              <a:p>
                <a:r>
                  <a:rPr lang="fa-IR" sz="2500" b="1" dirty="0">
                    <a:cs typeface="B Nazanin" panose="00000400000000000000" pitchFamily="2" charset="-78"/>
                  </a:rPr>
                  <a:t>(مونتاژ فرعی</a:t>
                </a:r>
                <a:r>
                  <a:rPr lang="fa-IR" sz="2500" b="1" dirty="0" smtClean="0">
                    <a:cs typeface="B Nazanin" panose="00000400000000000000" pitchFamily="2" charset="-78"/>
                  </a:rPr>
                  <a:t>)                                          </a:t>
                </a:r>
                <a:r>
                  <a:rPr lang="fa-IR" sz="2500" b="1" dirty="0">
                    <a:cs typeface="B Nazanin" panose="00000400000000000000" pitchFamily="2" charset="-78"/>
                  </a:rPr>
                  <a:t>			   		</a:t>
                </a:r>
                <a:r>
                  <a:rPr lang="fa-IR" sz="2500" b="1" dirty="0" smtClean="0">
                    <a:cs typeface="B Nazanin" panose="00000400000000000000" pitchFamily="2" charset="-78"/>
                  </a:rPr>
                  <a:t>						</a:t>
                </a:r>
                <a14:m>
                  <m:oMath xmlns:m="http://schemas.openxmlformats.org/officeDocument/2006/math">
                    <m:r>
                      <a:rPr lang="fa-IR" sz="2500" b="1">
                        <a:latin typeface="Cambria Math"/>
                      </a:rPr>
                      <m:t> </m:t>
                    </m:r>
                    <m:r>
                      <a:rPr lang="en-US" sz="2500" b="1" i="1">
                        <a:latin typeface="Cambria Math"/>
                      </a:rPr>
                      <m:t>𝟐</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𝟑</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𝟏𝟒</m:t>
                    </m:r>
                  </m:oMath>
                </a14:m>
                <a:endParaRPr lang="en-US" sz="2500" dirty="0">
                  <a:cs typeface="B Nazanin" panose="00000400000000000000" pitchFamily="2" charset="-78"/>
                </a:endParaRPr>
              </a:p>
              <a:p>
                <a:r>
                  <a:rPr lang="fa-IR" sz="2500" b="1" dirty="0">
                    <a:cs typeface="B Nazanin" panose="00000400000000000000" pitchFamily="2" charset="-78"/>
                  </a:rPr>
                  <a:t>(مونتاژ نهائی و کنترل کیفیت )                             					</a:t>
                </a:r>
                <a:r>
                  <a:rPr lang="fa-IR" sz="2500" b="1" dirty="0" smtClean="0">
                    <a:cs typeface="B Nazanin" panose="00000400000000000000" pitchFamily="2" charset="-78"/>
                  </a:rPr>
                  <a:t>					</a:t>
                </a:r>
                <a14:m>
                  <m:oMath xmlns:m="http://schemas.openxmlformats.org/officeDocument/2006/math">
                    <m:r>
                      <a:rPr lang="en-US" sz="2500" b="1" i="1">
                        <a:latin typeface="Cambria Math"/>
                      </a:rPr>
                      <m:t>𝟔</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𝟓</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a:latin typeface="Cambria Math"/>
                      </a:rPr>
                      <m:t>≤</m:t>
                    </m:r>
                    <m:r>
                      <a:rPr lang="en-US" sz="2500" b="1" i="1">
                        <a:latin typeface="Cambria Math"/>
                      </a:rPr>
                      <m:t>𝟑𝟒</m:t>
                    </m:r>
                  </m:oMath>
                </a14:m>
                <a:endParaRPr lang="en-US" sz="2500" dirty="0">
                  <a:cs typeface="B Nazanin" panose="00000400000000000000" pitchFamily="2" charset="-78"/>
                </a:endParaRPr>
              </a:p>
              <a:p>
                <a:r>
                  <a:rPr lang="fa-IR" sz="2500" b="1" dirty="0">
                    <a:cs typeface="B Nazanin" panose="00000400000000000000" pitchFamily="2" charset="-78"/>
                  </a:rPr>
                  <a:t>(محدودیت هدف فروش مانیتور )                              				</a:t>
                </a:r>
                <a:r>
                  <a:rPr lang="fa-IR" sz="2500" b="1" dirty="0" smtClean="0">
                    <a:cs typeface="B Nazanin" panose="00000400000000000000" pitchFamily="2" charset="-78"/>
                  </a:rPr>
                  <a:t>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𝟐</m:t>
                        </m:r>
                      </m:sub>
                      <m:sup>
                        <m:r>
                          <a:rPr lang="en-US" sz="2500" b="1" i="1">
                            <a:latin typeface="Cambria Math"/>
                          </a:rPr>
                          <m:t>−</m:t>
                        </m:r>
                      </m:sup>
                    </m:sSubSup>
                    <m:r>
                      <a:rPr lang="en-US" sz="2500" b="1" i="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𝟐</m:t>
                        </m:r>
                      </m:sub>
                      <m:sup>
                        <m:r>
                          <a:rPr lang="en-US" sz="2500" b="1">
                            <a:latin typeface="Cambria Math"/>
                          </a:rPr>
                          <m:t>+</m:t>
                        </m:r>
                      </m:sup>
                    </m:sSubSup>
                    <m:r>
                      <a:rPr lang="en-US" sz="2500" b="1" i="1">
                        <a:latin typeface="Cambria Math"/>
                      </a:rPr>
                      <m:t>=</m:t>
                    </m:r>
                    <m:r>
                      <a:rPr lang="en-US" sz="2500" b="1" i="1">
                        <a:latin typeface="Cambria Math"/>
                      </a:rPr>
                      <m:t>𝟓</m:t>
                    </m:r>
                  </m:oMath>
                </a14:m>
                <a:endParaRPr lang="en-US" sz="2500" dirty="0">
                  <a:cs typeface="B Nazanin" panose="00000400000000000000" pitchFamily="2" charset="-78"/>
                </a:endParaRPr>
              </a:p>
              <a:p>
                <a:r>
                  <a:rPr lang="fa-IR" sz="2500" b="1" dirty="0">
                    <a:cs typeface="B Nazanin" panose="00000400000000000000" pitchFamily="2" charset="-78"/>
                  </a:rPr>
                  <a:t>(محدودیت هدف سود روزانه )                         			</a:t>
                </a:r>
                <a:r>
                  <a:rPr lang="fa-IR" sz="2500" b="1" dirty="0" smtClean="0">
                    <a:cs typeface="B Nazanin" panose="00000400000000000000" pitchFamily="2" charset="-78"/>
                  </a:rPr>
                  <a:t>					</a:t>
                </a:r>
                <a:r>
                  <a:rPr lang="fa-IR" sz="2500" b="1" dirty="0">
                    <a:cs typeface="B Nazanin" panose="00000400000000000000" pitchFamily="2" charset="-78"/>
                  </a:rPr>
                  <a:t>	</a:t>
                </a:r>
                <a14:m>
                  <m:oMath xmlns:m="http://schemas.openxmlformats.org/officeDocument/2006/math">
                    <m:r>
                      <a:rPr lang="en-US" sz="2500" b="1" i="1">
                        <a:latin typeface="Cambria Math"/>
                      </a:rPr>
                      <m:t>𝟕</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𝟏</m:t>
                        </m:r>
                      </m:sub>
                    </m:sSub>
                    <m:r>
                      <a:rPr lang="en-US" sz="2500" b="1">
                        <a:latin typeface="Cambria Math"/>
                      </a:rPr>
                      <m:t>+</m:t>
                    </m:r>
                    <m:r>
                      <a:rPr lang="en-US" sz="2500" b="1" i="1">
                        <a:latin typeface="Cambria Math"/>
                      </a:rPr>
                      <m:t>𝟔</m:t>
                    </m:r>
                    <m:sSub>
                      <m:sSubPr>
                        <m:ctrlPr>
                          <a:rPr lang="en-US" sz="2500" b="1" i="1">
                            <a:latin typeface="Cambria Math" panose="02040503050406030204" pitchFamily="18" charset="0"/>
                          </a:rPr>
                        </m:ctrlPr>
                      </m:sSubPr>
                      <m:e>
                        <m:r>
                          <a:rPr lang="en-US" sz="2500" b="1" i="1">
                            <a:latin typeface="Cambria Math"/>
                          </a:rPr>
                          <m:t>𝐱</m:t>
                        </m:r>
                      </m:e>
                      <m:sub>
                        <m:r>
                          <a:rPr lang="en-US" sz="2500" b="1" i="1">
                            <a:latin typeface="Cambria Math"/>
                          </a:rPr>
                          <m:t>𝟐</m:t>
                        </m:r>
                      </m:sub>
                    </m:sSub>
                    <m:r>
                      <a:rPr lang="en-US" sz="2500" b="1" i="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i="1">
                            <a:latin typeface="Cambria Math"/>
                          </a:rPr>
                          <m:t>−</m:t>
                        </m:r>
                      </m:sup>
                    </m:sSubSup>
                    <m:r>
                      <a:rPr lang="en-US" sz="2500" b="1" i="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a:latin typeface="Cambria Math"/>
                          </a:rPr>
                          <m:t>+</m:t>
                        </m:r>
                      </m:sup>
                    </m:sSubSup>
                    <m:r>
                      <a:rPr lang="en-US" sz="2500" b="1" i="1">
                        <a:latin typeface="Cambria Math"/>
                      </a:rPr>
                      <m:t>=</m:t>
                    </m:r>
                    <m:r>
                      <a:rPr lang="en-US" sz="2500" b="1" i="1">
                        <a:latin typeface="Cambria Math"/>
                      </a:rPr>
                      <m:t>𝟔𝟑</m:t>
                    </m:r>
                  </m:oMath>
                </a14:m>
                <a:endParaRPr lang="en-US" sz="2500" dirty="0">
                  <a:cs typeface="B Nazanin" panose="00000400000000000000" pitchFamily="2" charset="-78"/>
                </a:endParaRPr>
              </a:p>
              <a:p>
                <a:r>
                  <a:rPr lang="fa-IR" sz="1000" b="1" dirty="0">
                    <a:cs typeface="B Nazanin" panose="00000400000000000000" pitchFamily="2" charset="-78"/>
                  </a:rPr>
                  <a:t> </a:t>
                </a:r>
                <a:endParaRPr lang="en-US" sz="1000" dirty="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𝐗</m:t>
                          </m:r>
                        </m:e>
                        <m:sub>
                          <m:r>
                            <a:rPr lang="en-US" sz="2500" b="1" i="1">
                              <a:latin typeface="Cambria Math"/>
                            </a:rPr>
                            <m:t>𝟏</m:t>
                          </m:r>
                        </m:sub>
                      </m:sSub>
                      <m:r>
                        <a:rPr lang="en-US" sz="2500" b="1">
                          <a:latin typeface="Cambria Math"/>
                        </a:rPr>
                        <m:t>,</m:t>
                      </m:r>
                      <m:sSub>
                        <m:sSubPr>
                          <m:ctrlPr>
                            <a:rPr lang="en-US" sz="2500" b="1" i="1">
                              <a:latin typeface="Cambria Math" panose="02040503050406030204" pitchFamily="18" charset="0"/>
                            </a:rPr>
                          </m:ctrlPr>
                        </m:sSubPr>
                        <m:e>
                          <m:r>
                            <a:rPr lang="en-US" sz="2500" b="1" i="1">
                              <a:latin typeface="Cambria Math"/>
                            </a:rPr>
                            <m:t>𝐗</m:t>
                          </m:r>
                        </m:e>
                        <m:sub>
                          <m:r>
                            <a:rPr lang="en-US" sz="2500" b="1" i="1">
                              <a:latin typeface="Cambria Math"/>
                            </a:rPr>
                            <m:t>𝟐</m:t>
                          </m:r>
                        </m:sub>
                      </m:sSub>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i="1">
                              <a:latin typeface="Cambria Math"/>
                            </a:rPr>
                            <m:t>−</m:t>
                          </m:r>
                        </m:sup>
                      </m:sSubSup>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𝟏</m:t>
                          </m:r>
                        </m:sub>
                        <m:sup>
                          <m:r>
                            <a:rPr lang="en-US" sz="2500" b="1">
                              <a:latin typeface="Cambria Math"/>
                            </a:rPr>
                            <m:t>+</m:t>
                          </m:r>
                        </m:sup>
                      </m:sSubSup>
                      <m:r>
                        <a:rPr lang="en-US" sz="2500" b="1" i="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𝟐</m:t>
                          </m:r>
                        </m:sub>
                        <m:sup>
                          <m:r>
                            <a:rPr lang="en-US" sz="2500" b="1" i="1">
                              <a:latin typeface="Cambria Math"/>
                            </a:rPr>
                            <m:t>−</m:t>
                          </m:r>
                        </m:sup>
                      </m:sSubSup>
                      <m:r>
                        <a:rPr lang="en-US" sz="2500" b="1">
                          <a:latin typeface="Cambria Math"/>
                        </a:rPr>
                        <m:t>,</m:t>
                      </m:r>
                      <m:sSubSup>
                        <m:sSubSupPr>
                          <m:ctrlPr>
                            <a:rPr lang="en-US" sz="2500" b="1" i="1">
                              <a:latin typeface="Cambria Math" panose="02040503050406030204" pitchFamily="18" charset="0"/>
                            </a:rPr>
                          </m:ctrlPr>
                        </m:sSubSupPr>
                        <m:e>
                          <m:r>
                            <a:rPr lang="en-US" sz="2500" b="1" i="1">
                              <a:latin typeface="Cambria Math"/>
                            </a:rPr>
                            <m:t>𝐝</m:t>
                          </m:r>
                        </m:e>
                        <m:sub>
                          <m:r>
                            <a:rPr lang="en-US" sz="2500" b="1" i="1">
                              <a:latin typeface="Cambria Math"/>
                            </a:rPr>
                            <m:t>𝟐</m:t>
                          </m:r>
                        </m:sub>
                        <m:sup>
                          <m:r>
                            <a:rPr lang="en-US" sz="2500" b="1">
                              <a:latin typeface="Cambria Math"/>
                            </a:rPr>
                            <m:t>+</m:t>
                          </m:r>
                        </m:sup>
                      </m:sSubSup>
                      <m:r>
                        <a:rPr lang="en-US" sz="2500" b="1" i="1">
                          <a:latin typeface="Cambria Math"/>
                        </a:rPr>
                        <m:t>≥</m:t>
                      </m:r>
                      <m:r>
                        <a:rPr lang="en-US" sz="2500" b="1" i="1">
                          <a:latin typeface="Cambria Math"/>
                        </a:rPr>
                        <m:t>𝟎</m:t>
                      </m:r>
                    </m:oMath>
                  </m:oMathPara>
                </a14:m>
                <a:endParaRPr lang="en-US" sz="2500" dirty="0">
                  <a:cs typeface="B Nazanin" panose="00000400000000000000" pitchFamily="2" charset="-78"/>
                </a:endParaRPr>
              </a:p>
              <a:p>
                <a:r>
                  <a:rPr lang="fa-IR" sz="1000" b="1" dirty="0">
                    <a:cs typeface="B Nazanin" panose="00000400000000000000" pitchFamily="2" charset="-78"/>
                  </a:rPr>
                  <a:t> </a:t>
                </a:r>
                <a:endParaRPr lang="en-US" sz="1000" dirty="0">
                  <a:cs typeface="B Nazanin" panose="00000400000000000000" pitchFamily="2" charset="-78"/>
                </a:endParaRPr>
              </a:p>
              <a:p>
                <a:r>
                  <a:rPr lang="fa-IR" sz="2500" b="1" dirty="0">
                    <a:cs typeface="B Nazanin" panose="00000400000000000000" pitchFamily="2" charset="-78"/>
                  </a:rPr>
                  <a:t>توجه نماييد كه متغيرهاي انحرافي تابع هدف داراي وزن هاي يكسان</a:t>
                </a:r>
                <a:r>
                  <a:rPr lang="en-US" sz="2500" b="1" dirty="0">
                    <a:cs typeface="B Nazanin" panose="00000400000000000000" pitchFamily="2" charset="-78"/>
                  </a:rPr>
                  <a:t> ) </a:t>
                </a:r>
                <a:r>
                  <a:rPr lang="fa-IR" sz="2500" b="1" dirty="0">
                    <a:cs typeface="B Nazanin" panose="00000400000000000000" pitchFamily="2" charset="-78"/>
                  </a:rPr>
                  <a:t>وزن هاي اصلي يك</a:t>
                </a:r>
                <a:r>
                  <a:rPr lang="en-US" sz="2500" b="1" dirty="0">
                    <a:cs typeface="B Nazanin" panose="00000400000000000000" pitchFamily="2" charset="-78"/>
                  </a:rPr>
                  <a:t> ( </a:t>
                </a:r>
                <a:r>
                  <a:rPr lang="fa-IR" sz="2500" b="1" dirty="0">
                    <a:cs typeface="B Nazanin" panose="00000400000000000000" pitchFamily="2" charset="-78"/>
                  </a:rPr>
                  <a:t>مي باشند</a:t>
                </a:r>
                <a:r>
                  <a:rPr lang="en-US" sz="2500" b="1" dirty="0" smtClean="0">
                    <a:cs typeface="B Nazanin" panose="00000400000000000000" pitchFamily="2" charset="-78"/>
                  </a:rPr>
                  <a:t>.</a:t>
                </a:r>
                <a:endParaRPr lang="en-US" sz="2500" dirty="0">
                  <a:cs typeface="B Nazanin" panose="00000400000000000000" pitchFamily="2" charset="-78"/>
                </a:endParaRPr>
              </a:p>
            </p:txBody>
          </p:sp>
        </mc:Choice>
        <mc:Fallback>
          <p:sp>
            <p:nvSpPr>
              <p:cNvPr id="3" name="TextBox 2"/>
              <p:cNvSpPr txBox="1">
                <a:spLocks noRot="1" noChangeAspect="1" noMove="1" noResize="1" noEditPoints="1" noAdjustHandles="1" noChangeArrowheads="1" noChangeShapeType="1" noTextEdit="1"/>
              </p:cNvSpPr>
              <p:nvPr/>
            </p:nvSpPr>
            <p:spPr>
              <a:xfrm>
                <a:off x="323528" y="404664"/>
                <a:ext cx="8496944" cy="5871607"/>
              </a:xfrm>
              <a:prstGeom prst="rect">
                <a:avLst/>
              </a:prstGeom>
              <a:blipFill rotWithShape="1">
                <a:blip r:embed="rId2"/>
                <a:stretch>
                  <a:fillRect t="-1452" r="-1220" b="-1660"/>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703416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20</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3" name="TextBox 2"/>
          <p:cNvSpPr txBox="1"/>
          <p:nvPr/>
        </p:nvSpPr>
        <p:spPr>
          <a:xfrm>
            <a:off x="517395" y="795476"/>
            <a:ext cx="8231069" cy="3785652"/>
          </a:xfrm>
          <a:prstGeom prst="rect">
            <a:avLst/>
          </a:prstGeom>
          <a:noFill/>
        </p:spPr>
        <p:txBody>
          <a:bodyPr wrap="square" rtlCol="1">
            <a:spAutoFit/>
          </a:bodyPr>
          <a:lstStyle/>
          <a:p>
            <a:pPr algn="just"/>
            <a:r>
              <a:rPr lang="fa-IR" sz="3000" b="1" dirty="0">
                <a:solidFill>
                  <a:srgbClr val="C00000"/>
                </a:solidFill>
                <a:cs typeface="B Titr" panose="00000700000000000000" pitchFamily="2" charset="-78"/>
              </a:rPr>
              <a:t>روش هاي حل مسائل برنامه ريزي </a:t>
            </a:r>
            <a:r>
              <a:rPr lang="fa-IR" sz="3000" b="1" dirty="0" smtClean="0">
                <a:solidFill>
                  <a:srgbClr val="C00000"/>
                </a:solidFill>
                <a:cs typeface="B Titr" panose="00000700000000000000" pitchFamily="2" charset="-78"/>
              </a:rPr>
              <a:t>آرماني</a:t>
            </a:r>
          </a:p>
          <a:p>
            <a:pPr algn="just"/>
            <a:endParaRPr lang="en-US" sz="3000" dirty="0">
              <a:cs typeface="B Titr" panose="00000700000000000000" pitchFamily="2" charset="-78"/>
            </a:endParaRPr>
          </a:p>
          <a:p>
            <a:pPr algn="just"/>
            <a:r>
              <a:rPr lang="fa-IR" sz="3000" b="1" dirty="0">
                <a:cs typeface="B Nazanin" panose="00000400000000000000" pitchFamily="2" charset="-78"/>
              </a:rPr>
              <a:t>براي حل مسائل برنامه ريزي آرماني روش هاي متعدد محاسباتي وجود دارد</a:t>
            </a:r>
            <a:r>
              <a:rPr lang="en-US" sz="3000" b="1" dirty="0">
                <a:cs typeface="B Nazanin" panose="00000400000000000000" pitchFamily="2" charset="-78"/>
              </a:rPr>
              <a:t> . </a:t>
            </a:r>
            <a:r>
              <a:rPr lang="fa-IR" sz="3000" b="1" dirty="0">
                <a:cs typeface="B Nazanin" panose="00000400000000000000" pitchFamily="2" charset="-78"/>
              </a:rPr>
              <a:t>انتخاب يك روش حل براي يك مساله خاص برنامه ريزي آرماني به ساختار مساله مورد نظر بستگي دارد</a:t>
            </a:r>
            <a:r>
              <a:rPr lang="en-US" sz="3000" b="1" dirty="0" smtClean="0">
                <a:cs typeface="B Nazanin" panose="00000400000000000000" pitchFamily="2" charset="-78"/>
              </a:rPr>
              <a:t>.</a:t>
            </a:r>
            <a:endParaRPr lang="fa-IR" sz="3000" b="1" dirty="0" smtClean="0">
              <a:cs typeface="B Nazanin" panose="00000400000000000000" pitchFamily="2" charset="-78"/>
            </a:endParaRPr>
          </a:p>
          <a:p>
            <a:pPr algn="just"/>
            <a:endParaRPr lang="en-US" sz="3000" dirty="0">
              <a:cs typeface="B Nazanin" panose="00000400000000000000" pitchFamily="2" charset="-78"/>
            </a:endParaRPr>
          </a:p>
          <a:p>
            <a:pPr algn="just"/>
            <a:r>
              <a:rPr lang="fa-IR" sz="3000" b="1" dirty="0">
                <a:cs typeface="B Nazanin" panose="00000400000000000000" pitchFamily="2" charset="-78"/>
              </a:rPr>
              <a:t>در ادامه </a:t>
            </a:r>
            <a:r>
              <a:rPr lang="fa-IR" sz="3000" b="1" dirty="0" smtClean="0">
                <a:cs typeface="B Nazanin" panose="00000400000000000000" pitchFamily="2" charset="-78"/>
              </a:rPr>
              <a:t>روش </a:t>
            </a:r>
            <a:r>
              <a:rPr lang="fa-IR" sz="3000" b="1" dirty="0">
                <a:cs typeface="B Nazanin" panose="00000400000000000000" pitchFamily="2" charset="-78"/>
              </a:rPr>
              <a:t>ترسيمي </a:t>
            </a:r>
            <a:r>
              <a:rPr lang="fa-IR" sz="3000" b="1" dirty="0" smtClean="0">
                <a:cs typeface="B Nazanin" panose="00000400000000000000" pitchFamily="2" charset="-78"/>
              </a:rPr>
              <a:t>تشريح </a:t>
            </a:r>
            <a:r>
              <a:rPr lang="fa-IR" sz="3000" b="1" dirty="0">
                <a:cs typeface="B Nazanin" panose="00000400000000000000" pitchFamily="2" charset="-78"/>
              </a:rPr>
              <a:t>مي گردد </a:t>
            </a:r>
            <a:endParaRPr lang="fa-IR" sz="3000"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41207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21</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251520" y="260648"/>
                <a:ext cx="8568952" cy="6186181"/>
              </a:xfrm>
              <a:prstGeom prst="rect">
                <a:avLst/>
              </a:prstGeom>
              <a:noFill/>
            </p:spPr>
            <p:txBody>
              <a:bodyPr wrap="square" rtlCol="1">
                <a:spAutoFit/>
              </a:bodyPr>
              <a:lstStyle/>
              <a:p>
                <a:pPr algn="just"/>
                <a:r>
                  <a:rPr lang="fa-IR" sz="2500" b="1" dirty="0">
                    <a:solidFill>
                      <a:srgbClr val="C00000"/>
                    </a:solidFill>
                    <a:cs typeface="B Titr" panose="00000700000000000000" pitchFamily="2" charset="-78"/>
                  </a:rPr>
                  <a:t>روش حل ترسيمي</a:t>
                </a:r>
                <a:endParaRPr lang="en-US" sz="2500" dirty="0">
                  <a:solidFill>
                    <a:srgbClr val="C00000"/>
                  </a:solidFill>
                  <a:cs typeface="B Titr" panose="00000700000000000000" pitchFamily="2" charset="-78"/>
                </a:endParaRPr>
              </a:p>
              <a:p>
                <a:pPr algn="just"/>
                <a:r>
                  <a:rPr lang="fa-IR" sz="2500" b="1" dirty="0">
                    <a:cs typeface="B Nazanin" panose="00000400000000000000" pitchFamily="2" charset="-78"/>
                  </a:rPr>
                  <a:t> </a:t>
                </a:r>
                <a:endParaRPr lang="en-US" sz="2500" dirty="0">
                  <a:cs typeface="B Nazanin" panose="00000400000000000000" pitchFamily="2" charset="-78"/>
                </a:endParaRPr>
              </a:p>
              <a:p>
                <a:pPr algn="just"/>
                <a:r>
                  <a:rPr lang="fa-IR" sz="2500" b="1" dirty="0">
                    <a:cs typeface="B Nazanin" panose="00000400000000000000" pitchFamily="2" charset="-78"/>
                  </a:rPr>
                  <a:t>مسائل برنامه ريزي آرماني با دو متغير تصميم را مي توان از طريق روش ترسيمي حل نمود</a:t>
                </a:r>
                <a:r>
                  <a:rPr lang="en-US" sz="2500" b="1" dirty="0">
                    <a:cs typeface="B Nazanin" panose="00000400000000000000" pitchFamily="2" charset="-78"/>
                  </a:rPr>
                  <a:t>.</a:t>
                </a:r>
                <a:endParaRPr lang="en-US" sz="2500" dirty="0">
                  <a:cs typeface="B Nazanin" panose="00000400000000000000" pitchFamily="2" charset="-78"/>
                </a:endParaRPr>
              </a:p>
              <a:p>
                <a:pPr algn="just"/>
                <a:r>
                  <a:rPr lang="fa-IR" sz="2500" b="1" dirty="0">
                    <a:cs typeface="B Nazanin" panose="00000400000000000000" pitchFamily="2" charset="-78"/>
                  </a:rPr>
                  <a:t>مثال 12-1 را در نظر بگيريد</a:t>
                </a:r>
                <a:r>
                  <a:rPr lang="en-US" sz="2500" b="1" dirty="0">
                    <a:cs typeface="B Nazanin" panose="00000400000000000000" pitchFamily="2" charset="-78"/>
                  </a:rPr>
                  <a:t> . </a:t>
                </a:r>
                <a:r>
                  <a:rPr lang="fa-IR" sz="2500" b="1" dirty="0">
                    <a:cs typeface="B Nazanin" panose="00000400000000000000" pitchFamily="2" charset="-78"/>
                  </a:rPr>
                  <a:t>مدل برنامه ريزي خطي مطابق نمودار12-1 داراي جواب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𝐗</m:t>
                        </m:r>
                      </m:e>
                      <m:sub>
                        <m:r>
                          <a:rPr lang="en-US" sz="2500" b="1" i="1">
                            <a:latin typeface="Cambria Math"/>
                          </a:rPr>
                          <m:t>𝟏</m:t>
                        </m:r>
                      </m:sub>
                    </m:sSub>
                    <m:r>
                      <a:rPr lang="en-US" sz="2500" b="1">
                        <a:latin typeface="Cambria Math"/>
                      </a:rPr>
                      <m:t>=</m:t>
                    </m:r>
                    <m:r>
                      <a:rPr lang="en-US" sz="2500" b="1" i="1">
                        <a:latin typeface="Cambria Math"/>
                      </a:rPr>
                      <m:t>𝟒</m:t>
                    </m:r>
                  </m:oMath>
                </a14:m>
                <a:r>
                  <a:rPr lang="fa-IR" sz="2500" b="1" dirty="0">
                    <a:cs typeface="B Nazanin" panose="00000400000000000000" pitchFamily="2" charset="-78"/>
                  </a:rPr>
                  <a:t> و </a:t>
                </a:r>
                <a14:m>
                  <m:oMath xmlns:m="http://schemas.openxmlformats.org/officeDocument/2006/math">
                    <m:sSub>
                      <m:sSubPr>
                        <m:ctrlPr>
                          <a:rPr lang="en-US" sz="2500" b="1" i="1">
                            <a:latin typeface="Cambria Math" panose="02040503050406030204" pitchFamily="18" charset="0"/>
                          </a:rPr>
                        </m:ctrlPr>
                      </m:sSubPr>
                      <m:e>
                        <m:r>
                          <a:rPr lang="en-US" sz="2500" b="1" i="1">
                            <a:latin typeface="Cambria Math"/>
                          </a:rPr>
                          <m:t>𝐗</m:t>
                        </m:r>
                      </m:e>
                      <m:sub>
                        <m:r>
                          <a:rPr lang="en-US" sz="2500" b="1" i="1">
                            <a:latin typeface="Cambria Math"/>
                          </a:rPr>
                          <m:t>𝟐</m:t>
                        </m:r>
                      </m:sub>
                    </m:sSub>
                    <m:r>
                      <a:rPr lang="en-US" sz="2500" b="1">
                        <a:latin typeface="Cambria Math"/>
                      </a:rPr>
                      <m:t>=</m:t>
                    </m:r>
                    <m:r>
                      <a:rPr lang="en-US" sz="2500" b="1" i="1">
                        <a:latin typeface="Cambria Math"/>
                      </a:rPr>
                      <m:t>𝟐</m:t>
                    </m:r>
                  </m:oMath>
                </a14:m>
                <a:r>
                  <a:rPr lang="fa-IR" sz="2500" b="1" dirty="0">
                    <a:cs typeface="B Nazanin" panose="00000400000000000000" pitchFamily="2" charset="-78"/>
                  </a:rPr>
                  <a:t> و مجموع سود روزانه ۴۰ مي باشد</a:t>
                </a:r>
                <a:r>
                  <a:rPr lang="en-US" sz="2500" b="1" dirty="0">
                    <a:cs typeface="B Nazanin" panose="00000400000000000000" pitchFamily="2" charset="-78"/>
                  </a:rPr>
                  <a:t> . </a:t>
                </a:r>
                <a:r>
                  <a:rPr lang="fa-IR" sz="2500" b="1" dirty="0">
                    <a:cs typeface="B Nazanin" panose="00000400000000000000" pitchFamily="2" charset="-78"/>
                  </a:rPr>
                  <a:t>با توجه به آرمان در نظر گرفته شده،مدل برنامه ريزي آرماني مساله به صورت زير حاصل مي شود</a:t>
                </a:r>
                <a:r>
                  <a:rPr lang="en-US" sz="2500" b="1" dirty="0">
                    <a:cs typeface="B Nazanin" panose="00000400000000000000" pitchFamily="2" charset="-78"/>
                  </a:rPr>
                  <a:t>.</a:t>
                </a:r>
                <a:endParaRPr lang="en-US" sz="2500" dirty="0">
                  <a:cs typeface="B Nazanin" panose="00000400000000000000" pitchFamily="2" charset="-78"/>
                </a:endParaRPr>
              </a:p>
              <a:p>
                <a:pPr algn="just"/>
                <a:r>
                  <a:rPr lang="fa-IR" sz="2500" b="1" dirty="0">
                    <a:cs typeface="B Nazanin" panose="00000400000000000000" pitchFamily="2" charset="-78"/>
                  </a:rPr>
                  <a:t>براي حل ترسيمي اين مساله، محدوديت هدف را علاوه بر دو محدوديت ساختاري ترسيم مي نماييم</a:t>
                </a:r>
                <a:r>
                  <a:rPr lang="en-US" sz="2500" b="1" dirty="0">
                    <a:cs typeface="B Nazanin" panose="00000400000000000000" pitchFamily="2" charset="-78"/>
                  </a:rPr>
                  <a:t>.</a:t>
                </a:r>
                <a:endParaRPr lang="en-US" sz="2500" dirty="0">
                  <a:cs typeface="B Nazanin" panose="00000400000000000000" pitchFamily="2" charset="-78"/>
                </a:endParaRPr>
              </a:p>
              <a:p>
                <a:r>
                  <a:rPr lang="fa-IR" b="1" dirty="0"/>
                  <a:t> </a:t>
                </a:r>
                <a:endParaRPr lang="en-US" dirty="0"/>
              </a:p>
              <a:p>
                <a:pPr/>
                <a14:m>
                  <m:oMathPara xmlns:m="http://schemas.openxmlformats.org/officeDocument/2006/math">
                    <m:oMathParaPr>
                      <m:jc m:val="centerGroup"/>
                    </m:oMathParaPr>
                    <m:oMath xmlns:m="http://schemas.openxmlformats.org/officeDocument/2006/math">
                      <m:r>
                        <a:rPr lang="en-US" b="1" i="1">
                          <a:latin typeface="Cambria Math"/>
                        </a:rPr>
                        <m:t>𝐌𝐢𝐧</m:t>
                      </m:r>
                      <m:r>
                        <a:rPr lang="en-US" b="1">
                          <a:latin typeface="Cambria Math"/>
                        </a:rPr>
                        <m:t> </m:t>
                      </m:r>
                      <m:r>
                        <a:rPr lang="en-US" b="1" i="1">
                          <a:latin typeface="Cambria Math"/>
                        </a:rPr>
                        <m:t>𝐙</m:t>
                      </m:r>
                      <m:r>
                        <a:rPr lang="en-US" b="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𝟏</m:t>
                          </m:r>
                        </m:sub>
                        <m:sup>
                          <m:r>
                            <a:rPr lang="en-US" b="1" i="1">
                              <a:latin typeface="Cambria Math"/>
                            </a:rPr>
                            <m:t>−</m:t>
                          </m:r>
                        </m:sup>
                      </m:sSubSup>
                    </m:oMath>
                  </m:oMathPara>
                </a14:m>
                <a:endParaRPr lang="en-US" dirty="0"/>
              </a:p>
              <a:p>
                <a:r>
                  <a:rPr lang="fa-IR" b="1" dirty="0"/>
                  <a:t> </a:t>
                </a:r>
                <a:endParaRPr lang="en-US" dirty="0"/>
              </a:p>
              <a:p>
                <a:pPr/>
                <a14:m>
                  <m:oMathPara xmlns:m="http://schemas.openxmlformats.org/officeDocument/2006/math">
                    <m:oMathParaPr>
                      <m:jc m:val="centerGroup"/>
                    </m:oMathParaPr>
                    <m:oMath xmlns:m="http://schemas.openxmlformats.org/officeDocument/2006/math">
                      <m:r>
                        <a:rPr lang="en-US" b="1" i="1">
                          <a:latin typeface="Cambria Math"/>
                        </a:rPr>
                        <m:t>𝟐</m:t>
                      </m:r>
                      <m:sSub>
                        <m:sSubPr>
                          <m:ctrlPr>
                            <a:rPr lang="en-US" b="1" i="1">
                              <a:latin typeface="Cambria Math" panose="02040503050406030204" pitchFamily="18" charset="0"/>
                            </a:rPr>
                          </m:ctrlPr>
                        </m:sSubPr>
                        <m:e>
                          <m:r>
                            <a:rPr lang="en-US" b="1" i="1">
                              <a:latin typeface="Cambria Math"/>
                            </a:rPr>
                            <m:t>𝐱</m:t>
                          </m:r>
                        </m:e>
                        <m:sub>
                          <m:r>
                            <a:rPr lang="en-US" b="1" i="1">
                              <a:latin typeface="Cambria Math"/>
                            </a:rPr>
                            <m:t>𝟏</m:t>
                          </m:r>
                        </m:sub>
                      </m:sSub>
                      <m:r>
                        <a:rPr lang="en-US" b="1">
                          <a:latin typeface="Cambria Math"/>
                        </a:rPr>
                        <m:t>+</m:t>
                      </m:r>
                      <m:r>
                        <a:rPr lang="en-US" b="1" i="1">
                          <a:latin typeface="Cambria Math"/>
                        </a:rPr>
                        <m:t>𝟑</m:t>
                      </m:r>
                      <m:sSub>
                        <m:sSubPr>
                          <m:ctrlPr>
                            <a:rPr lang="en-US" b="1" i="1">
                              <a:latin typeface="Cambria Math" panose="02040503050406030204" pitchFamily="18" charset="0"/>
                            </a:rPr>
                          </m:ctrlPr>
                        </m:sSubPr>
                        <m:e>
                          <m:r>
                            <a:rPr lang="en-US" b="1" i="1">
                              <a:latin typeface="Cambria Math"/>
                            </a:rPr>
                            <m:t>𝐱</m:t>
                          </m:r>
                        </m:e>
                        <m:sub>
                          <m:r>
                            <a:rPr lang="en-US" b="1" i="1">
                              <a:latin typeface="Cambria Math"/>
                            </a:rPr>
                            <m:t>𝟐</m:t>
                          </m:r>
                        </m:sub>
                      </m:sSub>
                      <m:r>
                        <a:rPr lang="en-US" b="1">
                          <a:latin typeface="Cambria Math"/>
                        </a:rPr>
                        <m:t>≤</m:t>
                      </m:r>
                      <m:r>
                        <a:rPr lang="en-US" b="1" i="1">
                          <a:latin typeface="Cambria Math"/>
                        </a:rPr>
                        <m:t>𝟏𝟒</m:t>
                      </m:r>
                    </m:oMath>
                  </m:oMathPara>
                </a14:m>
                <a:endParaRPr lang="en-US" dirty="0"/>
              </a:p>
              <a:p>
                <a:pPr/>
                <a14:m>
                  <m:oMathPara xmlns:m="http://schemas.openxmlformats.org/officeDocument/2006/math">
                    <m:oMathParaPr>
                      <m:jc m:val="centerGroup"/>
                    </m:oMathParaPr>
                    <m:oMath xmlns:m="http://schemas.openxmlformats.org/officeDocument/2006/math">
                      <m:r>
                        <a:rPr lang="en-US" b="1" i="1">
                          <a:latin typeface="Cambria Math"/>
                        </a:rPr>
                        <m:t>𝟔</m:t>
                      </m:r>
                      <m:sSub>
                        <m:sSubPr>
                          <m:ctrlPr>
                            <a:rPr lang="en-US" b="1" i="1">
                              <a:latin typeface="Cambria Math" panose="02040503050406030204" pitchFamily="18" charset="0"/>
                            </a:rPr>
                          </m:ctrlPr>
                        </m:sSubPr>
                        <m:e>
                          <m:r>
                            <a:rPr lang="en-US" b="1" i="1">
                              <a:latin typeface="Cambria Math"/>
                            </a:rPr>
                            <m:t>𝐱</m:t>
                          </m:r>
                        </m:e>
                        <m:sub>
                          <m:r>
                            <a:rPr lang="en-US" b="1" i="1">
                              <a:latin typeface="Cambria Math"/>
                            </a:rPr>
                            <m:t>𝟏</m:t>
                          </m:r>
                        </m:sub>
                      </m:sSub>
                      <m:r>
                        <a:rPr lang="en-US" b="1">
                          <a:latin typeface="Cambria Math"/>
                        </a:rPr>
                        <m:t>+</m:t>
                      </m:r>
                      <m:r>
                        <a:rPr lang="en-US" b="1" i="1">
                          <a:latin typeface="Cambria Math"/>
                        </a:rPr>
                        <m:t>𝟓</m:t>
                      </m:r>
                      <m:sSub>
                        <m:sSubPr>
                          <m:ctrlPr>
                            <a:rPr lang="en-US" b="1" i="1">
                              <a:latin typeface="Cambria Math" panose="02040503050406030204" pitchFamily="18" charset="0"/>
                            </a:rPr>
                          </m:ctrlPr>
                        </m:sSubPr>
                        <m:e>
                          <m:r>
                            <a:rPr lang="en-US" b="1" i="1">
                              <a:latin typeface="Cambria Math"/>
                            </a:rPr>
                            <m:t>𝐱</m:t>
                          </m:r>
                        </m:e>
                        <m:sub>
                          <m:r>
                            <a:rPr lang="en-US" b="1" i="1">
                              <a:latin typeface="Cambria Math"/>
                            </a:rPr>
                            <m:t>𝟐</m:t>
                          </m:r>
                        </m:sub>
                      </m:sSub>
                      <m:r>
                        <a:rPr lang="en-US" b="1">
                          <a:latin typeface="Cambria Math"/>
                        </a:rPr>
                        <m:t>≤</m:t>
                      </m:r>
                      <m:r>
                        <a:rPr lang="en-US" b="1" i="1">
                          <a:latin typeface="Cambria Math"/>
                        </a:rPr>
                        <m:t>𝟑𝟒</m:t>
                      </m:r>
                    </m:oMath>
                  </m:oMathPara>
                </a14:m>
                <a:endParaRPr lang="en-US" dirty="0"/>
              </a:p>
              <a:p>
                <a:pPr/>
                <a14:m>
                  <m:oMathPara xmlns:m="http://schemas.openxmlformats.org/officeDocument/2006/math">
                    <m:oMathParaPr>
                      <m:jc m:val="centerGroup"/>
                    </m:oMathParaPr>
                    <m:oMath xmlns:m="http://schemas.openxmlformats.org/officeDocument/2006/math">
                      <m:r>
                        <a:rPr lang="en-US" b="1" i="1">
                          <a:latin typeface="Cambria Math"/>
                        </a:rPr>
                        <m:t>𝟕</m:t>
                      </m:r>
                      <m:sSub>
                        <m:sSubPr>
                          <m:ctrlPr>
                            <a:rPr lang="en-US" b="1" i="1">
                              <a:latin typeface="Cambria Math" panose="02040503050406030204" pitchFamily="18" charset="0"/>
                            </a:rPr>
                          </m:ctrlPr>
                        </m:sSubPr>
                        <m:e>
                          <m:r>
                            <a:rPr lang="en-US" b="1" i="1">
                              <a:latin typeface="Cambria Math"/>
                            </a:rPr>
                            <m:t>𝐱</m:t>
                          </m:r>
                        </m:e>
                        <m:sub>
                          <m:r>
                            <a:rPr lang="en-US" b="1" i="1">
                              <a:latin typeface="Cambria Math"/>
                            </a:rPr>
                            <m:t>𝟏</m:t>
                          </m:r>
                        </m:sub>
                      </m:sSub>
                      <m:r>
                        <a:rPr lang="en-US" b="1">
                          <a:latin typeface="Cambria Math"/>
                        </a:rPr>
                        <m:t>+</m:t>
                      </m:r>
                      <m:r>
                        <a:rPr lang="en-US" b="1" i="1">
                          <a:latin typeface="Cambria Math"/>
                        </a:rPr>
                        <m:t>𝟔</m:t>
                      </m:r>
                      <m:sSub>
                        <m:sSubPr>
                          <m:ctrlPr>
                            <a:rPr lang="en-US" b="1" i="1">
                              <a:latin typeface="Cambria Math" panose="02040503050406030204" pitchFamily="18" charset="0"/>
                            </a:rPr>
                          </m:ctrlPr>
                        </m:sSubPr>
                        <m:e>
                          <m:r>
                            <a:rPr lang="en-US" b="1" i="1">
                              <a:latin typeface="Cambria Math"/>
                            </a:rPr>
                            <m:t>𝐱</m:t>
                          </m:r>
                        </m:e>
                        <m:sub>
                          <m:r>
                            <a:rPr lang="en-US" b="1" i="1">
                              <a:latin typeface="Cambria Math"/>
                            </a:rPr>
                            <m:t>𝟐</m:t>
                          </m:r>
                        </m:sub>
                      </m:sSub>
                      <m:r>
                        <a:rPr lang="en-US" b="1" i="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𝟏</m:t>
                          </m:r>
                        </m:sub>
                        <m:sup>
                          <m:r>
                            <a:rPr lang="en-US" b="1" i="1">
                              <a:latin typeface="Cambria Math"/>
                            </a:rPr>
                            <m:t>−</m:t>
                          </m:r>
                        </m:sup>
                      </m:sSubSup>
                      <m:r>
                        <a:rPr lang="en-US" b="1" i="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𝟏</m:t>
                          </m:r>
                        </m:sub>
                        <m:sup>
                          <m:r>
                            <a:rPr lang="en-US" b="1">
                              <a:latin typeface="Cambria Math"/>
                            </a:rPr>
                            <m:t>+</m:t>
                          </m:r>
                        </m:sup>
                      </m:sSubSup>
                      <m:r>
                        <a:rPr lang="en-US" b="1" i="1">
                          <a:latin typeface="Cambria Math"/>
                        </a:rPr>
                        <m:t>=</m:t>
                      </m:r>
                      <m:r>
                        <a:rPr lang="en-US" b="1" i="1">
                          <a:latin typeface="Cambria Math"/>
                        </a:rPr>
                        <m:t>𝟔𝟑</m:t>
                      </m:r>
                    </m:oMath>
                  </m:oMathPara>
                </a14:m>
                <a:endParaRPr lang="en-US" dirty="0"/>
              </a:p>
              <a:p>
                <a:r>
                  <a:rPr lang="fa-IR" b="1" dirty="0"/>
                  <a:t> </a:t>
                </a:r>
                <a:endParaRPr lang="en-US" dirty="0"/>
              </a:p>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a:rPr>
                            <m:t>𝐗</m:t>
                          </m:r>
                        </m:e>
                        <m:sub>
                          <m:r>
                            <a:rPr lang="en-US" b="1" i="1">
                              <a:latin typeface="Cambria Math"/>
                            </a:rPr>
                            <m:t>𝟏</m:t>
                          </m:r>
                        </m:sub>
                      </m:sSub>
                      <m:r>
                        <a:rPr lang="en-US" b="1">
                          <a:latin typeface="Cambria Math"/>
                        </a:rPr>
                        <m:t>,</m:t>
                      </m:r>
                      <m:sSub>
                        <m:sSubPr>
                          <m:ctrlPr>
                            <a:rPr lang="en-US" b="1" i="1">
                              <a:latin typeface="Cambria Math" panose="02040503050406030204" pitchFamily="18" charset="0"/>
                            </a:rPr>
                          </m:ctrlPr>
                        </m:sSubPr>
                        <m:e>
                          <m:r>
                            <a:rPr lang="en-US" b="1" i="1">
                              <a:latin typeface="Cambria Math"/>
                            </a:rPr>
                            <m:t>𝐗</m:t>
                          </m:r>
                        </m:e>
                        <m:sub>
                          <m:r>
                            <a:rPr lang="en-US" b="1" i="1">
                              <a:latin typeface="Cambria Math"/>
                            </a:rPr>
                            <m:t>𝟐</m:t>
                          </m:r>
                        </m:sub>
                      </m:sSub>
                      <m:r>
                        <a:rPr lang="en-US" b="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𝟏</m:t>
                          </m:r>
                        </m:sub>
                        <m:sup>
                          <m:r>
                            <a:rPr lang="en-US" b="1" i="1">
                              <a:latin typeface="Cambria Math"/>
                            </a:rPr>
                            <m:t>−</m:t>
                          </m:r>
                        </m:sup>
                      </m:sSubSup>
                      <m:r>
                        <a:rPr lang="en-US" b="1">
                          <a:latin typeface="Cambria Math"/>
                        </a:rPr>
                        <m:t>,</m:t>
                      </m:r>
                      <m:sSubSup>
                        <m:sSubSupPr>
                          <m:ctrlPr>
                            <a:rPr lang="en-US" b="1" i="1">
                              <a:latin typeface="Cambria Math" panose="02040503050406030204" pitchFamily="18" charset="0"/>
                            </a:rPr>
                          </m:ctrlPr>
                        </m:sSubSupPr>
                        <m:e>
                          <m:r>
                            <a:rPr lang="en-US" b="1" i="1">
                              <a:latin typeface="Cambria Math"/>
                            </a:rPr>
                            <m:t>𝐝</m:t>
                          </m:r>
                        </m:e>
                        <m:sub>
                          <m:r>
                            <a:rPr lang="en-US" b="1" i="1">
                              <a:latin typeface="Cambria Math"/>
                            </a:rPr>
                            <m:t>𝟏</m:t>
                          </m:r>
                        </m:sub>
                        <m:sup>
                          <m:r>
                            <a:rPr lang="en-US" b="1">
                              <a:latin typeface="Cambria Math"/>
                            </a:rPr>
                            <m:t>+</m:t>
                          </m:r>
                        </m:sup>
                      </m:sSubSup>
                      <m:r>
                        <a:rPr lang="en-US" b="1" i="1">
                          <a:latin typeface="Cambria Math"/>
                        </a:rPr>
                        <m:t>≥</m:t>
                      </m:r>
                      <m:r>
                        <a:rPr lang="en-US" b="1" i="1">
                          <a:latin typeface="Cambria Math"/>
                        </a:rPr>
                        <m:t>𝟎</m:t>
                      </m:r>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51520" y="260648"/>
                <a:ext cx="8568952" cy="6186181"/>
              </a:xfrm>
              <a:prstGeom prst="rect">
                <a:avLst/>
              </a:prstGeom>
              <a:blipFill rotWithShape="1">
                <a:blip r:embed="rId2"/>
                <a:stretch>
                  <a:fillRect l="-1991" t="-493" r="-1209"/>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32664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39552" y="6052005"/>
            <a:ext cx="467151"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22</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323528" y="880259"/>
                <a:ext cx="8496944" cy="4708981"/>
              </a:xfrm>
              <a:prstGeom prst="rect">
                <a:avLst/>
              </a:prstGeom>
              <a:noFill/>
            </p:spPr>
            <p:txBody>
              <a:bodyPr wrap="square" rtlCol="1">
                <a:spAutoFit/>
              </a:bodyPr>
              <a:lstStyle/>
              <a:p>
                <a:pPr algn="just"/>
                <a:r>
                  <a:rPr lang="fa-IR" sz="3000" b="1" dirty="0">
                    <a:cs typeface="B Nazanin" panose="00000400000000000000" pitchFamily="2" charset="-78"/>
                  </a:rPr>
                  <a:t>بدون در نظر گرفتن محدوديت هدف سود، فضاي موجه با ناحيه </a:t>
                </a:r>
                <a:r>
                  <a:rPr lang="en-US" sz="3000" b="1" dirty="0">
                    <a:cs typeface="B Nazanin" panose="00000400000000000000" pitchFamily="2" charset="-78"/>
                  </a:rPr>
                  <a:t>OABC</a:t>
                </a:r>
                <a:r>
                  <a:rPr lang="fa-IR" sz="3000" b="1" dirty="0">
                    <a:cs typeface="B Nazanin" panose="00000400000000000000" pitchFamily="2" charset="-78"/>
                  </a:rPr>
                  <a:t> مشخص مي شود</a:t>
                </a:r>
                <a:r>
                  <a:rPr lang="en-US" sz="3000" b="1" dirty="0">
                    <a:cs typeface="B Nazanin" panose="00000400000000000000" pitchFamily="2" charset="-78"/>
                  </a:rPr>
                  <a:t>.</a:t>
                </a:r>
                <a:endParaRPr lang="en-US" sz="3000" dirty="0">
                  <a:cs typeface="B Nazanin" panose="00000400000000000000" pitchFamily="2" charset="-78"/>
                </a:endParaRPr>
              </a:p>
              <a:p>
                <a:pPr algn="just"/>
                <a:r>
                  <a:rPr lang="fa-IR" sz="3000" b="1" dirty="0">
                    <a:cs typeface="B Nazanin" panose="00000400000000000000" pitchFamily="2" charset="-78"/>
                  </a:rPr>
                  <a:t>با در نظر گرفتن محدوديت هدف و اينكه سود مي تواند برابر، بيشتر و يا كمتر از ۶۳ باشد فضاي جواب موجه مي تواند هر دو طرف خط مستقيمي باشد كه به وسيله اين محدوديت معين شده و با پيكان دو طرفه مشخص گرديده است</a:t>
                </a:r>
                <a:r>
                  <a:rPr lang="en-US" sz="3000" b="1" dirty="0">
                    <a:cs typeface="B Nazanin" panose="00000400000000000000" pitchFamily="2" charset="-78"/>
                  </a:rPr>
                  <a:t> . </a:t>
                </a:r>
                <a:r>
                  <a:rPr lang="fa-IR" sz="3000" b="1" dirty="0">
                    <a:cs typeface="B Nazanin" panose="00000400000000000000" pitchFamily="2" charset="-78"/>
                  </a:rPr>
                  <a:t>با توجه به تابع هدف مشخص ميشود كه به د نبال كميته سازي موفقيت كمتر از حد هدف (</a:t>
                </a:r>
                <a14:m>
                  <m:oMath xmlns:m="http://schemas.openxmlformats.org/officeDocument/2006/math">
                    <m:sSubSup>
                      <m:sSubSupPr>
                        <m:ctrlPr>
                          <a:rPr lang="en-US" sz="3000" b="1" i="1">
                            <a:latin typeface="Cambria Math" panose="02040503050406030204" pitchFamily="18" charset="0"/>
                          </a:rPr>
                        </m:ctrlPr>
                      </m:sSubSupPr>
                      <m:e>
                        <m:r>
                          <a:rPr lang="en-US" sz="3000" b="1" i="1">
                            <a:latin typeface="Cambria Math"/>
                          </a:rPr>
                          <m:t>𝐝</m:t>
                        </m:r>
                      </m:e>
                      <m:sub>
                        <m:r>
                          <a:rPr lang="en-US" sz="3000" b="1" i="1">
                            <a:latin typeface="Cambria Math"/>
                          </a:rPr>
                          <m:t>𝟏</m:t>
                        </m:r>
                      </m:sub>
                      <m:sup>
                        <m:r>
                          <a:rPr lang="en-US" sz="3000" b="1" i="1">
                            <a:latin typeface="Cambria Math"/>
                          </a:rPr>
                          <m:t>−</m:t>
                        </m:r>
                      </m:sup>
                    </m:sSubSup>
                  </m:oMath>
                </a14:m>
                <a:r>
                  <a:rPr lang="fa-IR" sz="3000" b="1" dirty="0">
                    <a:cs typeface="B Nazanin" panose="00000400000000000000" pitchFamily="2" charset="-78"/>
                  </a:rPr>
                  <a:t>) سود روزانه هستيم</a:t>
                </a:r>
                <a:r>
                  <a:rPr lang="en-US" sz="3000" b="1" dirty="0">
                    <a:cs typeface="B Nazanin" panose="00000400000000000000" pitchFamily="2" charset="-78"/>
                  </a:rPr>
                  <a:t> . </a:t>
                </a:r>
                <a:r>
                  <a:rPr lang="fa-IR" sz="3000" b="1" dirty="0">
                    <a:cs typeface="B Nazanin" panose="00000400000000000000" pitchFamily="2" charset="-78"/>
                  </a:rPr>
                  <a:t>بين نقاط گوشه موجه، نقطه </a:t>
                </a:r>
                <a:r>
                  <a:rPr lang="en-US" sz="3000" b="1" dirty="0">
                    <a:cs typeface="B Nazanin" panose="00000400000000000000" pitchFamily="2" charset="-78"/>
                  </a:rPr>
                  <a:t>B</a:t>
                </a:r>
                <a:r>
                  <a:rPr lang="fa-IR" sz="3000" b="1" dirty="0">
                    <a:cs typeface="B Nazanin" panose="00000400000000000000" pitchFamily="2" charset="-78"/>
                  </a:rPr>
                  <a:t> به محدوديت هدف نزديكتر مي باشد</a:t>
                </a:r>
                <a:r>
                  <a:rPr lang="en-US" sz="3000" b="1" dirty="0">
                    <a:cs typeface="B Nazanin" panose="00000400000000000000" pitchFamily="2" charset="-78"/>
                  </a:rPr>
                  <a:t>.</a:t>
                </a:r>
                <a:endParaRPr lang="en-US" sz="3000" dirty="0">
                  <a:cs typeface="B Nazanin" panose="00000400000000000000" pitchFamily="2" charset="-78"/>
                </a:endParaRPr>
              </a:p>
              <a:p>
                <a:pPr algn="just"/>
                <a:endParaRPr lang="fa-IR" sz="3000" dirty="0">
                  <a:cs typeface="B Nazanin" panose="00000400000000000000" pitchFamily="2" charset="-78"/>
                </a:endParaRPr>
              </a:p>
            </p:txBody>
          </p:sp>
        </mc:Choice>
        <mc:Fallback>
          <p:sp>
            <p:nvSpPr>
              <p:cNvPr id="3" name="TextBox 2"/>
              <p:cNvSpPr txBox="1">
                <a:spLocks noRot="1" noChangeAspect="1" noMove="1" noResize="1" noEditPoints="1" noAdjustHandles="1" noChangeArrowheads="1" noChangeShapeType="1" noTextEdit="1"/>
              </p:cNvSpPr>
              <p:nvPr/>
            </p:nvSpPr>
            <p:spPr>
              <a:xfrm>
                <a:off x="323528" y="880259"/>
                <a:ext cx="8496944" cy="4708981"/>
              </a:xfrm>
              <a:prstGeom prst="rect">
                <a:avLst/>
              </a:prstGeom>
              <a:blipFill rotWithShape="1">
                <a:blip r:embed="rId2"/>
                <a:stretch>
                  <a:fillRect l="-2654" t="-1682" r="-1793"/>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187783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8400" y="6052005"/>
            <a:ext cx="625915"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23</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6" name="Title 1"/>
          <p:cNvSpPr>
            <a:spLocks noGrp="1"/>
          </p:cNvSpPr>
          <p:nvPr>
            <p:ph type="title"/>
          </p:nvPr>
        </p:nvSpPr>
        <p:spPr>
          <a:xfrm>
            <a:off x="1064315" y="404664"/>
            <a:ext cx="7125113" cy="924475"/>
          </a:xfrm>
        </p:spPr>
        <p:txBody>
          <a:bodyPr/>
          <a:lstStyle/>
          <a:p>
            <a:pPr marL="0" indent="0" algn="r">
              <a:buNone/>
            </a:pPr>
            <a:r>
              <a:rPr lang="fa-IR" dirty="0" smtClean="0">
                <a:solidFill>
                  <a:schemeClr val="bg2">
                    <a:lumMod val="50000"/>
                  </a:schemeClr>
                </a:solidFill>
                <a:cs typeface="B Titr" pitchFamily="2" charset="-78"/>
              </a:rPr>
              <a:t>        منابع :</a:t>
            </a:r>
            <a:endParaRPr lang="en-US" dirty="0">
              <a:solidFill>
                <a:schemeClr val="bg2">
                  <a:lumMod val="50000"/>
                </a:schemeClr>
              </a:solidFill>
              <a:cs typeface="B Titr" pitchFamily="2" charset="-78"/>
            </a:endParaRPr>
          </a:p>
        </p:txBody>
      </p:sp>
      <p:sp>
        <p:nvSpPr>
          <p:cNvPr id="7" name="Title 1"/>
          <p:cNvSpPr txBox="1">
            <a:spLocks/>
          </p:cNvSpPr>
          <p:nvPr/>
        </p:nvSpPr>
        <p:spPr>
          <a:xfrm>
            <a:off x="611560" y="1196752"/>
            <a:ext cx="7920880" cy="5112568"/>
          </a:xfrm>
          <a:prstGeom prst="rect">
            <a:avLst/>
          </a:prstGeom>
        </p:spPr>
        <p:txBody>
          <a:bodyPr vert="horz" lIns="91440" tIns="45720" rIns="91440" bIns="45720" rtlCol="0" anchor="ctr">
            <a:noAutofit/>
          </a:bodyPr>
          <a:lst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dirty="0" smtClean="0">
                <a:cs typeface="B Titr" pitchFamily="2" charset="-78"/>
              </a:rPr>
              <a:t>1- گروه مدیریت صنعتی دانشگاه خلیج فارس</a:t>
            </a:r>
          </a:p>
          <a:p>
            <a:r>
              <a:rPr lang="en-US" b="1" dirty="0" smtClean="0">
                <a:latin typeface="Georgia" pitchFamily="18" charset="0"/>
                <a:cs typeface="B Titr" pitchFamily="2" charset="-78"/>
              </a:rPr>
              <a:t>www.pgu.ac.ir</a:t>
            </a:r>
          </a:p>
          <a:p>
            <a:endParaRPr lang="fa-IR" b="1" dirty="0">
              <a:latin typeface="Georgia" pitchFamily="18" charset="0"/>
              <a:cs typeface="B Titr" pitchFamily="2" charset="-78"/>
            </a:endParaRPr>
          </a:p>
          <a:p>
            <a:pPr algn="r"/>
            <a:r>
              <a:rPr lang="fa-IR" b="1" dirty="0" smtClean="0">
                <a:latin typeface="Georgia" pitchFamily="18" charset="0"/>
                <a:cs typeface="B Titr" pitchFamily="2" charset="-78"/>
              </a:rPr>
              <a:t>2- </a:t>
            </a:r>
            <a:r>
              <a:rPr lang="en-US" b="1" dirty="0" smtClean="0">
                <a:latin typeface="Georgia" pitchFamily="18" charset="0"/>
              </a:rPr>
              <a:t>dontstop.blogfa.com                   </a:t>
            </a:r>
            <a:endParaRPr lang="fa-IR" b="1" dirty="0" smtClean="0">
              <a:latin typeface="Georgia" pitchFamily="18" charset="0"/>
            </a:endParaRPr>
          </a:p>
          <a:p>
            <a:pPr algn="r"/>
            <a:endParaRPr lang="fa-IR" b="1" dirty="0">
              <a:latin typeface="Georgia" pitchFamily="18" charset="0"/>
            </a:endParaRPr>
          </a:p>
          <a:p>
            <a:pPr algn="r"/>
            <a:r>
              <a:rPr lang="fa-IR" b="1" dirty="0" smtClean="0">
                <a:latin typeface="Georgia" pitchFamily="18" charset="0"/>
                <a:cs typeface="B Titr" panose="00000700000000000000" pitchFamily="2" charset="-78"/>
              </a:rPr>
              <a:t>3- جزوه آموزشی دانشگاه شهید بهشتی</a:t>
            </a:r>
          </a:p>
          <a:p>
            <a:r>
              <a:rPr lang="en-US" b="1" smtClean="0">
                <a:latin typeface="Georgia" pitchFamily="18" charset="0"/>
                <a:cs typeface="B Titr" panose="00000700000000000000" pitchFamily="2" charset="-78"/>
              </a:rPr>
              <a:t>Sbu.ac.ir</a:t>
            </a:r>
            <a:endParaRPr lang="en-US" b="1" dirty="0" smtClean="0">
              <a:latin typeface="Georgia" pitchFamily="18" charset="0"/>
              <a:cs typeface="B Titr" panose="00000700000000000000" pitchFamily="2" charset="-78"/>
            </a:endParaRPr>
          </a:p>
          <a:p>
            <a:endParaRPr lang="fa-IR" b="1" dirty="0" smtClean="0">
              <a:latin typeface="Georgia" pitchFamily="18" charset="0"/>
              <a:cs typeface="B Titr" pitchFamily="2" charset="-78"/>
            </a:endParaRPr>
          </a:p>
        </p:txBody>
      </p:sp>
      <p:sp>
        <p:nvSpPr>
          <p:cNvPr id="8" name="Footer Placeholder 7"/>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24663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 y="0"/>
            <a:ext cx="9130682" cy="6858000"/>
          </a:xfrm>
        </p:spPr>
      </p:pic>
      <p:sp>
        <p:nvSpPr>
          <p:cNvPr id="4" name="Footer Placeholder 3"/>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66448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54300" y="6052005"/>
            <a:ext cx="378827"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1</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3" name="TextBox 2"/>
          <p:cNvSpPr txBox="1"/>
          <p:nvPr/>
        </p:nvSpPr>
        <p:spPr>
          <a:xfrm>
            <a:off x="251520" y="339035"/>
            <a:ext cx="8424936" cy="5339923"/>
          </a:xfrm>
          <a:prstGeom prst="rect">
            <a:avLst/>
          </a:prstGeom>
          <a:noFill/>
        </p:spPr>
        <p:txBody>
          <a:bodyPr wrap="square" rtlCol="1">
            <a:spAutoFit/>
          </a:bodyPr>
          <a:lstStyle/>
          <a:p>
            <a:pPr algn="ctr"/>
            <a:r>
              <a:rPr lang="fa-IR" sz="3500" b="1" dirty="0">
                <a:solidFill>
                  <a:srgbClr val="00B050"/>
                </a:solidFill>
                <a:cs typeface="B Titr" panose="00000700000000000000" pitchFamily="2" charset="-78"/>
              </a:rPr>
              <a:t>برنامه ريزي آرماني</a:t>
            </a:r>
            <a:endParaRPr lang="en-US" sz="3500" b="1" dirty="0">
              <a:solidFill>
                <a:srgbClr val="00B050"/>
              </a:solidFill>
              <a:cs typeface="B Titr" panose="00000700000000000000" pitchFamily="2" charset="-78"/>
            </a:endParaRPr>
          </a:p>
          <a:p>
            <a:pPr algn="just"/>
            <a:r>
              <a:rPr lang="en-US" sz="2000" b="1" dirty="0">
                <a:cs typeface="B Nazanin" panose="00000400000000000000" pitchFamily="2" charset="-78"/>
              </a:rPr>
              <a:t> </a:t>
            </a:r>
          </a:p>
          <a:p>
            <a:pPr algn="just"/>
            <a:r>
              <a:rPr lang="fa-IR" sz="3000" b="1" dirty="0">
                <a:cs typeface="B Nazanin" panose="00000400000000000000" pitchFamily="2" charset="-78"/>
              </a:rPr>
              <a:t>مقدمه</a:t>
            </a:r>
            <a:r>
              <a:rPr lang="en-US" sz="3000" b="1" dirty="0">
                <a:cs typeface="B Nazanin" panose="00000400000000000000" pitchFamily="2" charset="-78"/>
              </a:rPr>
              <a:t> :</a:t>
            </a:r>
          </a:p>
          <a:p>
            <a:pPr algn="just"/>
            <a:r>
              <a:rPr lang="fa-IR" sz="3000" b="1" dirty="0">
                <a:cs typeface="B Nazanin" panose="00000400000000000000" pitchFamily="2" charset="-78"/>
              </a:rPr>
              <a:t>در فرمول بندي و حل مسائل برنامه ريزي خطي، فرآيند مدلسازي بر اهداف همچون بيشينه سازي سود يا كميته سازي هزينه متمركز مي شود، اما بسياري از موقعيتهاي تصميم گيري درجهان واقعي، محدود كردن اهداف سازمان به يك هدف، كارعملي و مطلوبي به شمار نمي رود،زيرا اكثر سازمانها علاوه بر بيشينه سازي سود يا كميته سازي هزينه، اهداف متعدد ديگريهمچون تثبيت نيروي انساني، بيشينه سازي سهم بازار، كنترل افزايش قيمت ها و</a:t>
            </a:r>
            <a:r>
              <a:rPr lang="en-US" sz="3000" b="1" dirty="0">
                <a:cs typeface="B Nazanin" panose="00000400000000000000" pitchFamily="2" charset="-78"/>
              </a:rPr>
              <a:t> ... </a:t>
            </a:r>
            <a:r>
              <a:rPr lang="fa-IR" sz="3000" b="1" dirty="0">
                <a:cs typeface="B Nazanin" panose="00000400000000000000" pitchFamily="2" charset="-78"/>
              </a:rPr>
              <a:t>را مدنظردارند</a:t>
            </a:r>
            <a:r>
              <a:rPr lang="en-US" sz="3000" b="1" dirty="0">
                <a:cs typeface="B Nazanin" panose="00000400000000000000" pitchFamily="2" charset="-78"/>
              </a:rPr>
              <a:t>.</a:t>
            </a:r>
          </a:p>
          <a:p>
            <a:endParaRPr lang="fa-IR" sz="1600" b="1" dirty="0">
              <a:cs typeface="B Nazanin" panose="00000400000000000000" pitchFamily="2" charset="-78"/>
            </a:endParaRPr>
          </a:p>
        </p:txBody>
      </p:sp>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23964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33400" y="5943600"/>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54300" y="6052005"/>
            <a:ext cx="378827" cy="400110"/>
          </a:xfrm>
          <a:prstGeom prst="rect">
            <a:avLst/>
          </a:prstGeom>
          <a:noFill/>
        </p:spPr>
        <p:txBody>
          <a:bodyPr wrap="square" lIns="91440" tIns="45720" rIns="91440" bIns="45720">
            <a:spAutoFit/>
          </a:bodyPr>
          <a:lstStyle/>
          <a:p>
            <a:pPr algn="ctr"/>
            <a:r>
              <a:rPr lang="fa-IR"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2</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7" name="TextBox 6"/>
          <p:cNvSpPr txBox="1"/>
          <p:nvPr/>
        </p:nvSpPr>
        <p:spPr>
          <a:xfrm>
            <a:off x="251521" y="290254"/>
            <a:ext cx="8496944" cy="5632311"/>
          </a:xfrm>
          <a:prstGeom prst="rect">
            <a:avLst/>
          </a:prstGeom>
          <a:noFill/>
        </p:spPr>
        <p:txBody>
          <a:bodyPr wrap="square" rtlCol="1">
            <a:spAutoFit/>
          </a:bodyPr>
          <a:lstStyle/>
          <a:p>
            <a:pPr algn="just"/>
            <a:r>
              <a:rPr lang="fa-IR" sz="3000" b="1" dirty="0">
                <a:cs typeface="B Nazanin" panose="00000400000000000000" pitchFamily="2" charset="-78"/>
              </a:rPr>
              <a:t>براي فرمولبندي و حل مسائلي كه مستلزم اهداف و آرمانهاي متعدد هستند، روش معتبري جهت تكميل تكنيك برنامه ريزي خطي به وجود آمده كه برنامه ريزي آرماني ناميده مي شود</a:t>
            </a:r>
            <a:r>
              <a:rPr lang="en-US" sz="3000" b="1" dirty="0">
                <a:cs typeface="B Nazanin" panose="00000400000000000000" pitchFamily="2" charset="-78"/>
              </a:rPr>
              <a:t> .</a:t>
            </a:r>
          </a:p>
          <a:p>
            <a:pPr algn="just"/>
            <a:r>
              <a:rPr lang="fa-IR" sz="3000" b="1" dirty="0">
                <a:cs typeface="B Nazanin" panose="00000400000000000000" pitchFamily="2" charset="-78"/>
              </a:rPr>
              <a:t>برنامه ريزي آرماني در عين داشتن انعطاف پذيري برنامه ريزي خطي، اهداف متضادي را شامل مي شود و با توجه به اولويتهاي اهداف از نگاه تصميم گيرندگان جواب بهينه را ارائه مي نمايد</a:t>
            </a:r>
            <a:r>
              <a:rPr lang="en-US" sz="3000" b="1" dirty="0">
                <a:cs typeface="B Nazanin" panose="00000400000000000000" pitchFamily="2" charset="-78"/>
              </a:rPr>
              <a:t>.</a:t>
            </a:r>
          </a:p>
          <a:p>
            <a:pPr algn="just"/>
            <a:r>
              <a:rPr lang="en-US" sz="3000" b="1" dirty="0">
                <a:cs typeface="B Nazanin" panose="00000400000000000000" pitchFamily="2" charset="-78"/>
              </a:rPr>
              <a:t> </a:t>
            </a:r>
          </a:p>
          <a:p>
            <a:pPr algn="just"/>
            <a:r>
              <a:rPr lang="fa-IR" sz="3000" b="1" dirty="0">
                <a:cs typeface="B Nazanin" panose="00000400000000000000" pitchFamily="2" charset="-78"/>
              </a:rPr>
              <a:t>وجه تمايز اين روش در آرمان هايي است كه بر اساس ترتيب تقدم يا اهميت آنها از نظر تصيم گيرندگان اولويت بندي شده و در يك رديف ترتيبي با روش حل برنامه ريزي آرماني به دست مي آيند</a:t>
            </a:r>
            <a:r>
              <a:rPr lang="en-US" sz="3000" b="1" dirty="0">
                <a:cs typeface="B Nazanin" panose="00000400000000000000" pitchFamily="2" charset="-78"/>
              </a:rPr>
              <a:t> . </a:t>
            </a:r>
            <a:r>
              <a:rPr lang="fa-IR" sz="3000" b="1" dirty="0">
                <a:cs typeface="B Nazanin" panose="00000400000000000000" pitchFamily="2" charset="-78"/>
              </a:rPr>
              <a:t>بديهي است كه همواره امكان تحقق هر يك از اهداف تعيين شده وجود ندارد</a:t>
            </a:r>
            <a:r>
              <a:rPr lang="en-US" sz="3000" b="1" dirty="0">
                <a:cs typeface="B Nazanin" panose="00000400000000000000" pitchFamily="2" charset="-78"/>
              </a:rPr>
              <a:t> . </a:t>
            </a:r>
            <a:endParaRPr lang="fa-IR" sz="2000" b="1" dirty="0">
              <a:cs typeface="B Nazanin" panose="00000400000000000000" pitchFamily="2" charset="-78"/>
            </a:endParaRPr>
          </a:p>
        </p:txBody>
      </p:sp>
      <p:sp>
        <p:nvSpPr>
          <p:cNvPr id="8" name="Footer Placeholder 7"/>
          <p:cNvSpPr>
            <a:spLocks noGrp="1"/>
          </p:cNvSpPr>
          <p:nvPr>
            <p:ph type="ftr" sz="quarter" idx="11"/>
          </p:nvPr>
        </p:nvSpPr>
        <p:spPr>
          <a:xfrm>
            <a:off x="3200400" y="6400800"/>
            <a:ext cx="3352801" cy="365125"/>
          </a:xfrm>
        </p:spPr>
        <p:txBody>
          <a:bodyPr/>
          <a:lstStyle/>
          <a:p>
            <a:r>
              <a:rPr lang="fa-IR" dirty="0" smtClean="0"/>
              <a:t>                       </a:t>
            </a:r>
            <a:r>
              <a:rPr lang="en-US" dirty="0" smtClean="0"/>
              <a:t>© irmgn.ir</a:t>
            </a:r>
            <a:r>
              <a:rPr lang="fa-IR" dirty="0" smtClean="0"/>
              <a:t>                  </a:t>
            </a:r>
            <a:endParaRPr lang="fa-IR" dirty="0"/>
          </a:p>
        </p:txBody>
      </p:sp>
    </p:spTree>
    <p:extLst>
      <p:ext uri="{BB962C8B-B14F-4D97-AF65-F5344CB8AC3E}">
        <p14:creationId xmlns:p14="http://schemas.microsoft.com/office/powerpoint/2010/main" xmlns="" val="112662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54300" y="6052005"/>
            <a:ext cx="378827"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3</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3" name="TextBox 2"/>
          <p:cNvSpPr txBox="1"/>
          <p:nvPr/>
        </p:nvSpPr>
        <p:spPr>
          <a:xfrm>
            <a:off x="467544" y="1268760"/>
            <a:ext cx="8303077" cy="3400931"/>
          </a:xfrm>
          <a:prstGeom prst="rect">
            <a:avLst/>
          </a:prstGeom>
          <a:noFill/>
        </p:spPr>
        <p:txBody>
          <a:bodyPr wrap="square" rtlCol="1">
            <a:spAutoFit/>
          </a:bodyPr>
          <a:lstStyle/>
          <a:p>
            <a:pPr algn="just"/>
            <a:r>
              <a:rPr lang="fa-IR" sz="3000" b="1" dirty="0">
                <a:cs typeface="B Nazanin" panose="00000400000000000000" pitchFamily="2" charset="-78"/>
              </a:rPr>
              <a:t>از اينرو در برنامه ريزي آرماني، تصميم گيرنده ملزم مي گردد كه به جاي تحقق يك نتيجه بهينه براي يك آرمان، تلاش خود را به سطح رضايت بخشي از چند آرمان متمركز سازد</a:t>
            </a:r>
            <a:r>
              <a:rPr lang="en-US" sz="3000" b="1" dirty="0">
                <a:cs typeface="B Nazanin" panose="00000400000000000000" pitchFamily="2" charset="-78"/>
              </a:rPr>
              <a:t>.</a:t>
            </a:r>
          </a:p>
          <a:p>
            <a:pPr algn="just"/>
            <a:endParaRPr lang="fa-IR" sz="500" b="1" dirty="0">
              <a:cs typeface="B Nazanin" panose="00000400000000000000" pitchFamily="2" charset="-78"/>
            </a:endParaRPr>
          </a:p>
          <a:p>
            <a:pPr algn="just"/>
            <a:r>
              <a:rPr lang="fa-IR" sz="3000" b="1" dirty="0" smtClean="0">
                <a:cs typeface="B Nazanin" panose="00000400000000000000" pitchFamily="2" charset="-78"/>
              </a:rPr>
              <a:t>مدلسازي </a:t>
            </a:r>
            <a:r>
              <a:rPr lang="fa-IR" sz="3000" b="1" dirty="0">
                <a:cs typeface="B Nazanin" panose="00000400000000000000" pitchFamily="2" charset="-78"/>
              </a:rPr>
              <a:t>اهداف چندگانه در برنامه ريزي آرماني شامل تابع هدف، محدوديت هاي خطي يا غير خطي و نيز متغيرهاي پيوسته و گسسته ميشود</a:t>
            </a:r>
            <a:r>
              <a:rPr lang="en-US" sz="3000" b="1" dirty="0">
                <a:cs typeface="B Nazanin" panose="00000400000000000000" pitchFamily="2" charset="-78"/>
              </a:rPr>
              <a:t> . </a:t>
            </a:r>
            <a:r>
              <a:rPr lang="fa-IR" sz="3000" b="1" dirty="0">
                <a:cs typeface="B Nazanin" panose="00000400000000000000" pitchFamily="2" charset="-78"/>
              </a:rPr>
              <a:t>دراين فصل تنها به مسائل برنامه ريزي خطي آرماني با متغيرهاي پيوسته مي پردازيم</a:t>
            </a:r>
            <a:r>
              <a:rPr lang="en-US" sz="3000" b="1" dirty="0" smtClean="0">
                <a:cs typeface="B Nazanin" panose="00000400000000000000" pitchFamily="2" charset="-78"/>
              </a:rPr>
              <a:t>.</a:t>
            </a:r>
            <a:endParaRPr lang="en-US" sz="3000" b="1"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4782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54300" y="6052005"/>
            <a:ext cx="378827"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4</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3" name="TextBox 2"/>
          <p:cNvSpPr txBox="1"/>
          <p:nvPr/>
        </p:nvSpPr>
        <p:spPr>
          <a:xfrm>
            <a:off x="395536" y="818123"/>
            <a:ext cx="8352928" cy="4555093"/>
          </a:xfrm>
          <a:prstGeom prst="rect">
            <a:avLst/>
          </a:prstGeom>
          <a:noFill/>
        </p:spPr>
        <p:txBody>
          <a:bodyPr wrap="square" rtlCol="1">
            <a:spAutoFit/>
          </a:bodyPr>
          <a:lstStyle/>
          <a:p>
            <a:pPr algn="just"/>
            <a:r>
              <a:rPr lang="fa-IR" sz="3000" b="1" dirty="0">
                <a:cs typeface="B Nazanin" panose="00000400000000000000" pitchFamily="2" charset="-78"/>
              </a:rPr>
              <a:t>گفتني است روش برنامه ريزي آرماني </a:t>
            </a:r>
            <a:r>
              <a:rPr lang="fa-IR" sz="3000" b="1" dirty="0">
                <a:solidFill>
                  <a:srgbClr val="C00000"/>
                </a:solidFill>
                <a:cs typeface="B Nazanin" panose="00000400000000000000" pitchFamily="2" charset="-78"/>
              </a:rPr>
              <a:t>اولين بار </a:t>
            </a:r>
            <a:r>
              <a:rPr lang="fa-IR" sz="3000" b="1" dirty="0">
                <a:cs typeface="B Nazanin" panose="00000400000000000000" pitchFamily="2" charset="-78"/>
              </a:rPr>
              <a:t>در سال ۱۹۶۷ </a:t>
            </a:r>
            <a:r>
              <a:rPr lang="fa-IR" sz="3000" b="1" dirty="0">
                <a:solidFill>
                  <a:srgbClr val="C00000"/>
                </a:solidFill>
                <a:cs typeface="B Nazanin" panose="00000400000000000000" pitchFamily="2" charset="-78"/>
              </a:rPr>
              <a:t>توسط « چارنس » و « کوپر» </a:t>
            </a:r>
            <a:r>
              <a:rPr lang="fa-IR" sz="3000" b="1" dirty="0">
                <a:cs typeface="B Nazanin" panose="00000400000000000000" pitchFamily="2" charset="-78"/>
              </a:rPr>
              <a:t>به منظور رفع حالت غير ممكن ناشي از تضاد در اهداف در مسائل برنامه ريزي خطي مطرح گرديد</a:t>
            </a:r>
            <a:r>
              <a:rPr lang="en-US" sz="3000" b="1" dirty="0">
                <a:cs typeface="B Nazanin" panose="00000400000000000000" pitchFamily="2" charset="-78"/>
              </a:rPr>
              <a:t> . </a:t>
            </a:r>
            <a:r>
              <a:rPr lang="fa-IR" sz="3000" b="1" dirty="0">
                <a:cs typeface="B Nazanin" panose="00000400000000000000" pitchFamily="2" charset="-78"/>
              </a:rPr>
              <a:t>اين روش بعدها با ارائه نظريه برنامه ريزي آرماني اولويت هاي ترتيبي توسط « لی» گسترش يافت </a:t>
            </a:r>
            <a:r>
              <a:rPr lang="fa-IR" sz="3000" b="1" dirty="0" smtClean="0">
                <a:cs typeface="B Nazanin" panose="00000400000000000000" pitchFamily="2" charset="-78"/>
              </a:rPr>
              <a:t>.</a:t>
            </a:r>
          </a:p>
          <a:p>
            <a:pPr algn="just"/>
            <a:endParaRPr lang="en-US" sz="3000" b="1" dirty="0">
              <a:cs typeface="B Nazanin" panose="00000400000000000000" pitchFamily="2" charset="-78"/>
            </a:endParaRPr>
          </a:p>
          <a:p>
            <a:pPr algn="just"/>
            <a:r>
              <a:rPr lang="fa-IR" sz="3000" b="1" dirty="0" smtClean="0">
                <a:cs typeface="B Nazanin" panose="00000400000000000000" pitchFamily="2" charset="-78"/>
              </a:rPr>
              <a:t>« </a:t>
            </a:r>
            <a:r>
              <a:rPr lang="fa-IR" sz="3000" b="1" dirty="0">
                <a:cs typeface="B Nazanin" panose="00000400000000000000" pitchFamily="2" charset="-78"/>
              </a:rPr>
              <a:t>ایگنیزیو» نيز با گسترش و كاربرد دقيق دستورالعملهاي برنامه ريزي آرمانهاي با اعداد صحيح و همچنين كار روي برنامه ريزي آرماين غير خطي نقش عمده اي در پيشرفت اين روش ايفا كرد</a:t>
            </a:r>
            <a:r>
              <a:rPr lang="en-US" sz="3000" b="1" dirty="0">
                <a:cs typeface="B Nazanin" panose="00000400000000000000" pitchFamily="2" charset="-78"/>
              </a:rPr>
              <a:t>.</a:t>
            </a:r>
          </a:p>
          <a:p>
            <a:pPr algn="just"/>
            <a:r>
              <a:rPr lang="fa-IR" sz="2000" b="1" dirty="0">
                <a:cs typeface="B Nazanin" panose="00000400000000000000" pitchFamily="2" charset="-78"/>
              </a:rPr>
              <a:t> </a:t>
            </a:r>
            <a:endParaRPr lang="en-US" sz="2000" b="1" dirty="0">
              <a:cs typeface="B Nazanin" panose="00000400000000000000" pitchFamily="2" charset="-78"/>
            </a:endParaRPr>
          </a:p>
        </p:txBody>
      </p:sp>
      <p:sp>
        <p:nvSpPr>
          <p:cNvPr id="6" name="Footer Placeholder 5"/>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86835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54301" y="6052005"/>
            <a:ext cx="378826"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5</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p:sp>
        <p:nvSpPr>
          <p:cNvPr id="6" name="TextBox 5"/>
          <p:cNvSpPr txBox="1"/>
          <p:nvPr/>
        </p:nvSpPr>
        <p:spPr>
          <a:xfrm>
            <a:off x="251520" y="476672"/>
            <a:ext cx="8712968" cy="5478423"/>
          </a:xfrm>
          <a:prstGeom prst="rect">
            <a:avLst/>
          </a:prstGeom>
          <a:noFill/>
        </p:spPr>
        <p:txBody>
          <a:bodyPr wrap="square" rtlCol="1">
            <a:spAutoFit/>
          </a:bodyPr>
          <a:lstStyle/>
          <a:p>
            <a:pPr algn="just"/>
            <a:r>
              <a:rPr lang="fa-IR" sz="3000" b="1" dirty="0">
                <a:cs typeface="B Titr" panose="00000700000000000000" pitchFamily="2" charset="-78"/>
              </a:rPr>
              <a:t>مفاهيم و واژه هاي برنامه ريزي آرماني</a:t>
            </a:r>
          </a:p>
          <a:p>
            <a:pPr algn="just"/>
            <a:endParaRPr lang="en-US" sz="3000" b="1" dirty="0">
              <a:cs typeface="B Titr" panose="00000700000000000000" pitchFamily="2" charset="-78"/>
            </a:endParaRPr>
          </a:p>
          <a:p>
            <a:pPr algn="just"/>
            <a:r>
              <a:rPr lang="fa-IR" sz="3000" b="1" dirty="0">
                <a:cs typeface="B Nazanin" panose="00000400000000000000" pitchFamily="2" charset="-78"/>
              </a:rPr>
              <a:t>به منظور ايجاد دركي روشن از برنامه ريزي آرماني، آشنايي با مفاهيم و واژه هاي زير ضروري است</a:t>
            </a:r>
            <a:r>
              <a:rPr lang="en-US" sz="3000" b="1" dirty="0">
                <a:cs typeface="B Nazanin" panose="00000400000000000000" pitchFamily="2" charset="-78"/>
              </a:rPr>
              <a:t> . </a:t>
            </a:r>
          </a:p>
          <a:p>
            <a:pPr algn="just"/>
            <a:r>
              <a:rPr lang="fa-IR" sz="3000" b="1" dirty="0">
                <a:solidFill>
                  <a:schemeClr val="accent6">
                    <a:lumMod val="75000"/>
                  </a:schemeClr>
                </a:solidFill>
                <a:cs typeface="B Nazanin" panose="00000400000000000000" pitchFamily="2" charset="-78"/>
              </a:rPr>
              <a:t>هدف</a:t>
            </a:r>
            <a:r>
              <a:rPr lang="en-US" sz="3000" b="1" dirty="0">
                <a:solidFill>
                  <a:schemeClr val="accent6">
                    <a:lumMod val="75000"/>
                  </a:schemeClr>
                </a:solidFill>
                <a:cs typeface="B Nazanin" panose="00000400000000000000" pitchFamily="2" charset="-78"/>
              </a:rPr>
              <a:t> :</a:t>
            </a:r>
            <a:r>
              <a:rPr lang="en-US" sz="3000" b="1" dirty="0">
                <a:cs typeface="B Nazanin" panose="00000400000000000000" pitchFamily="2" charset="-78"/>
              </a:rPr>
              <a:t> </a:t>
            </a:r>
            <a:r>
              <a:rPr lang="fa-IR" sz="3000" b="1" dirty="0">
                <a:cs typeface="B Nazanin" panose="00000400000000000000" pitchFamily="2" charset="-78"/>
              </a:rPr>
              <a:t>عبارتي كلي است كه نشان دهنده ي علا يق تصميم گيرنده در مواردي مانند كميته سازي هزينه با بيشينه سازي سهم بازار مي باشد</a:t>
            </a:r>
            <a:r>
              <a:rPr lang="en-US" sz="3000" b="1" dirty="0">
                <a:cs typeface="B Nazanin" panose="00000400000000000000" pitchFamily="2" charset="-78"/>
              </a:rPr>
              <a:t>.</a:t>
            </a:r>
          </a:p>
          <a:p>
            <a:pPr algn="just"/>
            <a:r>
              <a:rPr lang="fa-IR" sz="3000" b="1" dirty="0">
                <a:solidFill>
                  <a:schemeClr val="accent6">
                    <a:lumMod val="75000"/>
                  </a:schemeClr>
                </a:solidFill>
                <a:cs typeface="B Nazanin" panose="00000400000000000000" pitchFamily="2" charset="-78"/>
              </a:rPr>
              <a:t>سطح مطلوب عددي (سطح تمايل):</a:t>
            </a:r>
            <a:r>
              <a:rPr lang="fa-IR" sz="3000" b="1" dirty="0">
                <a:cs typeface="B Nazanin" panose="00000400000000000000" pitchFamily="2" charset="-78"/>
              </a:rPr>
              <a:t> تصميم گيرنده براي هر هدف، يك سطح مطلوب عددي تعيين مي نمايد كه براي نسبت دادن يا تغيير شكل اهداف به آرمانهاي عدد به كار مي رود</a:t>
            </a:r>
            <a:r>
              <a:rPr lang="en-US" sz="3000" b="1" dirty="0">
                <a:cs typeface="B Nazanin" panose="00000400000000000000" pitchFamily="2" charset="-78"/>
              </a:rPr>
              <a:t>.</a:t>
            </a:r>
          </a:p>
          <a:p>
            <a:pPr algn="just"/>
            <a:r>
              <a:rPr lang="fa-IR" sz="3000" b="1" dirty="0">
                <a:solidFill>
                  <a:schemeClr val="accent6">
                    <a:lumMod val="75000"/>
                  </a:schemeClr>
                </a:solidFill>
                <a:cs typeface="B Nazanin" panose="00000400000000000000" pitchFamily="2" charset="-78"/>
              </a:rPr>
              <a:t>آرمان</a:t>
            </a:r>
            <a:r>
              <a:rPr lang="en-US" sz="3000" b="1" dirty="0">
                <a:solidFill>
                  <a:schemeClr val="accent6">
                    <a:lumMod val="75000"/>
                  </a:schemeClr>
                </a:solidFill>
                <a:cs typeface="B Nazanin" panose="00000400000000000000" pitchFamily="2" charset="-78"/>
              </a:rPr>
              <a:t> :</a:t>
            </a:r>
            <a:r>
              <a:rPr lang="en-US" sz="3000" b="1" dirty="0">
                <a:cs typeface="B Nazanin" panose="00000400000000000000" pitchFamily="2" charset="-78"/>
              </a:rPr>
              <a:t> </a:t>
            </a:r>
            <a:r>
              <a:rPr lang="fa-IR" sz="3000" b="1" dirty="0">
                <a:cs typeface="B Nazanin" panose="00000400000000000000" pitchFamily="2" charset="-78"/>
              </a:rPr>
              <a:t>هدف مرتبط با هر سطح مطلوب عددي را آرمان مي نامند</a:t>
            </a:r>
            <a:r>
              <a:rPr lang="en-US" sz="3000" b="1" dirty="0">
                <a:cs typeface="B Nazanin" panose="00000400000000000000" pitchFamily="2" charset="-78"/>
              </a:rPr>
              <a:t>. </a:t>
            </a:r>
            <a:endParaRPr lang="fa-IR" sz="3000" b="1" dirty="0">
              <a:cs typeface="B Nazanin" panose="00000400000000000000" pitchFamily="2" charset="-78"/>
            </a:endParaRPr>
          </a:p>
          <a:p>
            <a:pPr algn="just"/>
            <a:endParaRPr lang="fa-IR" sz="2000" dirty="0">
              <a:cs typeface="B Nazanin" panose="00000400000000000000" pitchFamily="2" charset="-78"/>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63349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54300" y="6052005"/>
            <a:ext cx="378827"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6</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7" name="TextBox 6"/>
              <p:cNvSpPr txBox="1"/>
              <p:nvPr/>
            </p:nvSpPr>
            <p:spPr>
              <a:xfrm>
                <a:off x="323528" y="220798"/>
                <a:ext cx="8424936" cy="6304546"/>
              </a:xfrm>
              <a:prstGeom prst="rect">
                <a:avLst/>
              </a:prstGeom>
              <a:noFill/>
            </p:spPr>
            <p:txBody>
              <a:bodyPr wrap="square" rtlCol="1">
                <a:spAutoFit/>
              </a:bodyPr>
              <a:lstStyle/>
              <a:p>
                <a:pPr algn="just"/>
                <a:r>
                  <a:rPr lang="fa-IR" sz="2800" b="1" dirty="0">
                    <a:solidFill>
                      <a:schemeClr val="accent6">
                        <a:lumMod val="75000"/>
                      </a:schemeClr>
                    </a:solidFill>
                    <a:cs typeface="B Nazanin" panose="00000400000000000000" pitchFamily="2" charset="-78"/>
                  </a:rPr>
                  <a:t>انحراف از آرمان: </a:t>
                </a:r>
                <a:r>
                  <a:rPr lang="fa-IR" sz="2800" b="1" dirty="0">
                    <a:cs typeface="B Nazanin" panose="00000400000000000000" pitchFamily="2" charset="-78"/>
                  </a:rPr>
                  <a:t>از آنجا كه تمام سطوح مطلوب نمي توانند به طور همزمان برآورده شوند، مي توان انتظار داشت كه انحراف از آرمان به وجود آيد</a:t>
                </a:r>
                <a:r>
                  <a:rPr lang="en-US" sz="2800" b="1" dirty="0">
                    <a:cs typeface="B Nazanin" panose="00000400000000000000" pitchFamily="2" charset="-78"/>
                  </a:rPr>
                  <a:t> . </a:t>
                </a:r>
                <a:r>
                  <a:rPr lang="fa-IR" sz="2800" b="1" dirty="0">
                    <a:cs typeface="B Nazanin" panose="00000400000000000000" pitchFamily="2" charset="-78"/>
                  </a:rPr>
                  <a:t>به عبارت ديگر تفاوت بين خواسته ها و آنچه به دست آمده را انحراف از آرمان مي نامند</a:t>
                </a:r>
                <a:r>
                  <a:rPr lang="en-US" sz="2800" b="1" dirty="0" smtClean="0">
                    <a:cs typeface="B Nazanin" panose="00000400000000000000" pitchFamily="2" charset="-78"/>
                  </a:rPr>
                  <a:t>.</a:t>
                </a:r>
                <a:endParaRPr lang="fa-IR" sz="2800" b="1" dirty="0" smtClean="0">
                  <a:cs typeface="B Nazanin" panose="00000400000000000000" pitchFamily="2" charset="-78"/>
                </a:endParaRPr>
              </a:p>
              <a:p>
                <a:pPr algn="just"/>
                <a:endParaRPr lang="en-US" sz="1000" b="1" dirty="0">
                  <a:cs typeface="B Nazanin" panose="00000400000000000000" pitchFamily="2" charset="-78"/>
                </a:endParaRPr>
              </a:p>
              <a:p>
                <a:r>
                  <a:rPr lang="fa-IR" sz="3000" b="1" dirty="0">
                    <a:cs typeface="B Nazanin" panose="00000400000000000000" pitchFamily="2" charset="-78"/>
                  </a:rPr>
                  <a:t>در برنامه ريزي آرماني، براي هر يك از اهداف ابتدا يك آرمان عددي برقرار مي شود</a:t>
                </a:r>
                <a:r>
                  <a:rPr lang="en-US" sz="3000" b="1" dirty="0">
                    <a:cs typeface="B Nazanin" panose="00000400000000000000" pitchFamily="2" charset="-78"/>
                  </a:rPr>
                  <a:t> . </a:t>
                </a:r>
                <a:r>
                  <a:rPr lang="fa-IR" sz="3000" b="1" dirty="0">
                    <a:cs typeface="B Nazanin" panose="00000400000000000000" pitchFamily="2" charset="-78"/>
                  </a:rPr>
                  <a:t>سپس بايد در جستجوي جوابي بود كه جمع موزون انحراف اهداف از آرمانهاي مربوطه را كميته سازد</a:t>
                </a:r>
                <a:r>
                  <a:rPr lang="en-US" sz="3000" b="1" dirty="0">
                    <a:cs typeface="B Nazanin" panose="00000400000000000000" pitchFamily="2" charset="-78"/>
                  </a:rPr>
                  <a:t>.</a:t>
                </a:r>
              </a:p>
              <a:p>
                <a:r>
                  <a:rPr lang="fa-IR" b="1" dirty="0">
                    <a:cs typeface="B Nazanin" panose="00000400000000000000" pitchFamily="2" charset="-78"/>
                  </a:rPr>
                  <a:t> </a:t>
                </a:r>
                <a:endParaRPr lang="en-US" b="1" dirty="0">
                  <a:cs typeface="B Nazanin" panose="00000400000000000000" pitchFamily="2" charset="-78"/>
                </a:endParaRPr>
              </a:p>
              <a:p>
                <a:r>
                  <a:rPr lang="fa-IR" sz="3000" b="1" dirty="0">
                    <a:cs typeface="B Nazanin" panose="00000400000000000000" pitchFamily="2" charset="-78"/>
                  </a:rPr>
                  <a:t>به عبارت رياضي متغيرها به صورت زير تعريف مي شوند</a:t>
                </a:r>
                <a:r>
                  <a:rPr lang="en-US" sz="3000" b="1" dirty="0">
                    <a:cs typeface="B Nazanin" panose="00000400000000000000" pitchFamily="2" charset="-78"/>
                  </a:rPr>
                  <a:t>:</a:t>
                </a:r>
              </a:p>
              <a:p>
                <a:r>
                  <a:rPr lang="en-US" sz="3000" b="1" dirty="0">
                    <a:cs typeface="B Nazanin" panose="00000400000000000000" pitchFamily="2" charset="-78"/>
                  </a:rPr>
                  <a:t> </a:t>
                </a:r>
              </a:p>
              <a:p>
                <a:r>
                  <a:rPr lang="en-US" sz="3000" b="1" dirty="0">
                    <a:cs typeface="B Nazanin" panose="00000400000000000000" pitchFamily="2" charset="-78"/>
                  </a:rPr>
                  <a:t> </a:t>
                </a:r>
                <a14:m>
                  <m:oMath xmlns:m="http://schemas.openxmlformats.org/officeDocument/2006/math">
                    <m:sSub>
                      <m:sSubPr>
                        <m:ctrlPr>
                          <a:rPr lang="en-US" sz="3000" b="1" i="1">
                            <a:latin typeface="Cambria Math" panose="02040503050406030204" pitchFamily="18" charset="0"/>
                          </a:rPr>
                        </m:ctrlPr>
                      </m:sSubPr>
                      <m:e>
                        <m:r>
                          <a:rPr lang="en-US" sz="3000" b="1">
                            <a:latin typeface="Cambria Math"/>
                          </a:rPr>
                          <m:t>=</m:t>
                        </m:r>
                        <m:r>
                          <a:rPr lang="en-US" sz="3000" b="1" i="1">
                            <a:latin typeface="Cambria Math"/>
                          </a:rPr>
                          <m:t>𝑿</m:t>
                        </m:r>
                      </m:e>
                      <m:sub>
                        <m:r>
                          <a:rPr lang="en-US" sz="3000" b="1" i="1">
                            <a:latin typeface="Cambria Math"/>
                          </a:rPr>
                          <m:t>𝒋</m:t>
                        </m:r>
                      </m:sub>
                    </m:sSub>
                  </m:oMath>
                </a14:m>
                <a:r>
                  <a:rPr lang="fa-IR" sz="3000" b="1" dirty="0">
                    <a:cs typeface="B Nazanin" panose="00000400000000000000" pitchFamily="2" charset="-78"/>
                  </a:rPr>
                  <a:t> متغيرهاي تصميم مساله</a:t>
                </a:r>
                <a:endParaRPr lang="en-US" sz="3000" b="1" dirty="0">
                  <a:cs typeface="B Nazanin" panose="00000400000000000000" pitchFamily="2" charset="-78"/>
                </a:endParaRPr>
              </a:p>
              <a:p>
                <a14:m>
                  <m:oMath xmlns:m="http://schemas.openxmlformats.org/officeDocument/2006/math">
                    <m:sSub>
                      <m:sSubPr>
                        <m:ctrlPr>
                          <a:rPr lang="en-US" sz="3000" b="1" i="1">
                            <a:latin typeface="Cambria Math" panose="02040503050406030204" pitchFamily="18" charset="0"/>
                          </a:rPr>
                        </m:ctrlPr>
                      </m:sSubPr>
                      <m:e>
                        <m:r>
                          <a:rPr lang="en-US" sz="3000" b="1">
                            <a:latin typeface="Cambria Math"/>
                          </a:rPr>
                          <m:t>=</m:t>
                        </m:r>
                        <m:r>
                          <a:rPr lang="en-US" sz="3000" b="1" i="1">
                            <a:latin typeface="Cambria Math"/>
                          </a:rPr>
                          <m:t>𝑪</m:t>
                        </m:r>
                      </m:e>
                      <m:sub>
                        <m:r>
                          <a:rPr lang="en-US" sz="3000" b="1" i="1">
                            <a:latin typeface="Cambria Math"/>
                          </a:rPr>
                          <m:t>𝒋𝒌</m:t>
                        </m:r>
                      </m:sub>
                    </m:sSub>
                  </m:oMath>
                </a14:m>
                <a:r>
                  <a:rPr lang="fa-IR" sz="3000" b="1" dirty="0">
                    <a:cs typeface="B Nazanin" panose="00000400000000000000" pitchFamily="2" charset="-78"/>
                  </a:rPr>
                  <a:t> ضریب</a:t>
                </a:r>
                <a14:m>
                  <m:oMath xmlns:m="http://schemas.openxmlformats.org/officeDocument/2006/math">
                    <m:sSub>
                      <m:sSubPr>
                        <m:ctrlPr>
                          <a:rPr lang="en-US" sz="3000" b="1" i="1">
                            <a:latin typeface="Cambria Math" panose="02040503050406030204" pitchFamily="18" charset="0"/>
                          </a:rPr>
                        </m:ctrlPr>
                      </m:sSubPr>
                      <m:e>
                        <m:r>
                          <a:rPr lang="en-US" sz="3000" b="1" i="1">
                            <a:latin typeface="Cambria Math"/>
                          </a:rPr>
                          <m:t>𝑿</m:t>
                        </m:r>
                      </m:e>
                      <m:sub>
                        <m:r>
                          <a:rPr lang="en-US" sz="3000" b="1" i="1">
                            <a:latin typeface="Cambria Math"/>
                          </a:rPr>
                          <m:t>𝒋</m:t>
                        </m:r>
                      </m:sub>
                    </m:sSub>
                  </m:oMath>
                </a14:m>
                <a:r>
                  <a:rPr lang="fa-IR" sz="3000" b="1" dirty="0">
                    <a:cs typeface="B Nazanin" panose="00000400000000000000" pitchFamily="2" charset="-78"/>
                  </a:rPr>
                  <a:t> برای هدف </a:t>
                </a:r>
                <a:r>
                  <a:rPr lang="en-US" sz="3000" b="1" dirty="0">
                    <a:cs typeface="B Nazanin" panose="00000400000000000000" pitchFamily="2" charset="-78"/>
                  </a:rPr>
                  <a:t>K</a:t>
                </a:r>
                <a:r>
                  <a:rPr lang="fa-IR" sz="3000" b="1" dirty="0">
                    <a:cs typeface="B Nazanin" panose="00000400000000000000" pitchFamily="2" charset="-78"/>
                  </a:rPr>
                  <a:t> ام در تابع هدف</a:t>
                </a:r>
                <a:endParaRPr lang="en-US" sz="3000" b="1" dirty="0">
                  <a:cs typeface="B Nazanin" panose="00000400000000000000" pitchFamily="2" charset="-78"/>
                </a:endParaRPr>
              </a:p>
              <a:p>
                <a14:m>
                  <m:oMath xmlns:m="http://schemas.openxmlformats.org/officeDocument/2006/math">
                    <m:sSub>
                      <m:sSubPr>
                        <m:ctrlPr>
                          <a:rPr lang="en-US" sz="3000" b="1" i="1">
                            <a:latin typeface="Cambria Math" panose="02040503050406030204" pitchFamily="18" charset="0"/>
                          </a:rPr>
                        </m:ctrlPr>
                      </m:sSubPr>
                      <m:e>
                        <m:r>
                          <a:rPr lang="en-US" sz="3000" b="1">
                            <a:latin typeface="Cambria Math"/>
                          </a:rPr>
                          <m:t>=</m:t>
                        </m:r>
                        <m:r>
                          <a:rPr lang="en-US" sz="3000" b="1" i="1">
                            <a:latin typeface="Cambria Math"/>
                          </a:rPr>
                          <m:t>𝑮</m:t>
                        </m:r>
                      </m:e>
                      <m:sub>
                        <m:r>
                          <a:rPr lang="en-US" sz="3000" b="1" i="1">
                            <a:latin typeface="Cambria Math"/>
                          </a:rPr>
                          <m:t>𝒌</m:t>
                        </m:r>
                      </m:sub>
                    </m:sSub>
                  </m:oMath>
                </a14:m>
                <a:r>
                  <a:rPr lang="fa-IR" sz="3000" b="1" dirty="0">
                    <a:cs typeface="B Nazanin" panose="00000400000000000000" pitchFamily="2" charset="-78"/>
                  </a:rPr>
                  <a:t> آرمان هدف </a:t>
                </a:r>
                <a:r>
                  <a:rPr lang="en-US" sz="3000" b="1" dirty="0">
                    <a:cs typeface="B Nazanin" panose="00000400000000000000" pitchFamily="2" charset="-78"/>
                  </a:rPr>
                  <a:t>K</a:t>
                </a:r>
                <a:r>
                  <a:rPr lang="fa-IR" sz="3000" b="1" dirty="0">
                    <a:cs typeface="B Nazanin" panose="00000400000000000000" pitchFamily="2" charset="-78"/>
                  </a:rPr>
                  <a:t> ام</a:t>
                </a:r>
                <a:endParaRPr lang="en-US" sz="3000" b="1" dirty="0">
                  <a:cs typeface="B Nazanin" panose="00000400000000000000" pitchFamily="2" charset="-78"/>
                </a:endParaRPr>
              </a:p>
              <a:p>
                <a:endParaRPr lang="fa-IR" dirty="0"/>
              </a:p>
            </p:txBody>
          </p:sp>
        </mc:Choice>
        <mc:Fallback>
          <p:sp>
            <p:nvSpPr>
              <p:cNvPr id="7" name="TextBox 6"/>
              <p:cNvSpPr txBox="1">
                <a:spLocks noRot="1" noChangeAspect="1" noMove="1" noResize="1" noEditPoints="1" noAdjustHandles="1" noChangeArrowheads="1" noChangeShapeType="1" noTextEdit="1"/>
              </p:cNvSpPr>
              <p:nvPr/>
            </p:nvSpPr>
            <p:spPr>
              <a:xfrm>
                <a:off x="323528" y="220798"/>
                <a:ext cx="8424936" cy="6304546"/>
              </a:xfrm>
              <a:prstGeom prst="rect">
                <a:avLst/>
              </a:prstGeom>
              <a:blipFill rotWithShape="1">
                <a:blip r:embed="rId2"/>
                <a:stretch>
                  <a:fillRect l="-2388" t="-967" r="-1737"/>
                </a:stretch>
              </a:blipFill>
            </p:spPr>
            <p:txBody>
              <a:bodyPr/>
              <a:lstStyle/>
              <a:p>
                <a:r>
                  <a:rPr lang="fa-IR">
                    <a:noFill/>
                  </a:rPr>
                  <a:t> </a:t>
                </a:r>
              </a:p>
            </p:txBody>
          </p:sp>
        </mc:Fallback>
      </mc:AlternateContent>
      <p:sp>
        <p:nvSpPr>
          <p:cNvPr id="8" name="Footer Placeholder 7"/>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246874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Point Star 4"/>
          <p:cNvSpPr/>
          <p:nvPr/>
        </p:nvSpPr>
        <p:spPr>
          <a:xfrm>
            <a:off x="517395" y="5913276"/>
            <a:ext cx="504056" cy="648072"/>
          </a:xfrm>
          <a:prstGeom prst="star10">
            <a:avLst/>
          </a:prstGeom>
          <a:ln>
            <a:solidFill>
              <a:srgbClr val="00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554300" y="6052005"/>
            <a:ext cx="378827" cy="400110"/>
          </a:xfrm>
          <a:prstGeom prst="rect">
            <a:avLst/>
          </a:prstGeom>
          <a:noFill/>
        </p:spPr>
        <p:txBody>
          <a:bodyPr wrap="square" lIns="91440" tIns="45720" rIns="91440" bIns="45720">
            <a:spAutoFit/>
          </a:bodyPr>
          <a:lstStyle/>
          <a:p>
            <a:pPr algn="ctr"/>
            <a:r>
              <a:rPr lang="fa-IR" sz="2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rPr>
              <a:t>7</a:t>
            </a:r>
            <a:endParaRPr lang="en-US" sz="20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B Titr" pitchFamily="2" charset="-78"/>
            </a:endParaRPr>
          </a:p>
        </p:txBody>
      </p:sp>
      <mc:AlternateContent xmlns:mc="http://schemas.openxmlformats.org/markup-compatibility/2006">
        <mc:Choice xmlns:a14="http://schemas.microsoft.com/office/drawing/2010/main" xmlns="" Requires="a14">
          <p:sp>
            <p:nvSpPr>
              <p:cNvPr id="3" name="TextBox 2"/>
              <p:cNvSpPr txBox="1"/>
              <p:nvPr/>
            </p:nvSpPr>
            <p:spPr>
              <a:xfrm>
                <a:off x="517395" y="476672"/>
                <a:ext cx="8231069" cy="5736892"/>
              </a:xfrm>
              <a:prstGeom prst="rect">
                <a:avLst/>
              </a:prstGeom>
              <a:noFill/>
            </p:spPr>
            <p:txBody>
              <a:bodyPr wrap="square" rtlCol="1">
                <a:spAutoFit/>
              </a:bodyPr>
              <a:lstStyle/>
              <a:p>
                <a:r>
                  <a:rPr lang="fa-IR" sz="3000" b="1" dirty="0">
                    <a:cs typeface="B Nazanin" panose="00000400000000000000" pitchFamily="2" charset="-78"/>
                  </a:rPr>
                  <a:t>به عبارت رياضي متغيرها به صورت زير تعريف مي شوند</a:t>
                </a:r>
                <a:r>
                  <a:rPr lang="en-US" sz="3000" b="1" dirty="0" smtClean="0">
                    <a:cs typeface="B Nazanin" panose="00000400000000000000" pitchFamily="2" charset="-78"/>
                  </a:rPr>
                  <a:t>:</a:t>
                </a:r>
                <a:endParaRPr lang="en-US" sz="3000" b="1" dirty="0">
                  <a:cs typeface="B Nazanin" panose="00000400000000000000" pitchFamily="2" charset="-78"/>
                </a:endParaRPr>
              </a:p>
              <a:p>
                <a:r>
                  <a:rPr lang="en-US" sz="1000" b="1" dirty="0" smtClean="0">
                    <a:cs typeface="B Nazanin" panose="00000400000000000000" pitchFamily="2" charset="-78"/>
                  </a:rPr>
                  <a:t> </a:t>
                </a:r>
                <a:endParaRPr lang="en-US" sz="1000" b="1" dirty="0">
                  <a:cs typeface="B Nazanin" panose="00000400000000000000" pitchFamily="2" charset="-78"/>
                </a:endParaRPr>
              </a:p>
              <a:p>
                <a:r>
                  <a:rPr lang="en-US" sz="3000" b="1" dirty="0">
                    <a:cs typeface="B Nazanin" panose="00000400000000000000" pitchFamily="2" charset="-78"/>
                  </a:rPr>
                  <a:t> </a:t>
                </a:r>
                <a14:m>
                  <m:oMath xmlns:m="http://schemas.openxmlformats.org/officeDocument/2006/math">
                    <m:sSub>
                      <m:sSubPr>
                        <m:ctrlPr>
                          <a:rPr lang="en-US" sz="3000" b="1" i="1">
                            <a:latin typeface="Cambria Math" panose="02040503050406030204" pitchFamily="18" charset="0"/>
                          </a:rPr>
                        </m:ctrlPr>
                      </m:sSubPr>
                      <m:e>
                        <m:r>
                          <a:rPr lang="en-US" sz="3000" b="1">
                            <a:latin typeface="Cambria Math"/>
                          </a:rPr>
                          <m:t>=</m:t>
                        </m:r>
                        <m:r>
                          <a:rPr lang="en-US" sz="3000" b="1" i="1">
                            <a:latin typeface="Cambria Math"/>
                          </a:rPr>
                          <m:t>𝑿</m:t>
                        </m:r>
                      </m:e>
                      <m:sub>
                        <m:r>
                          <a:rPr lang="en-US" sz="3000" b="1" i="1">
                            <a:latin typeface="Cambria Math"/>
                          </a:rPr>
                          <m:t>𝒋</m:t>
                        </m:r>
                      </m:sub>
                    </m:sSub>
                  </m:oMath>
                </a14:m>
                <a:r>
                  <a:rPr lang="fa-IR" sz="3000" b="1" dirty="0">
                    <a:cs typeface="B Nazanin" panose="00000400000000000000" pitchFamily="2" charset="-78"/>
                  </a:rPr>
                  <a:t> متغيرهاي تصميم مساله</a:t>
                </a:r>
                <a:endParaRPr lang="en-US" sz="3000" b="1" dirty="0">
                  <a:cs typeface="B Nazanin" panose="00000400000000000000" pitchFamily="2" charset="-78"/>
                </a:endParaRPr>
              </a:p>
              <a:p>
                <a14:m>
                  <m:oMath xmlns:m="http://schemas.openxmlformats.org/officeDocument/2006/math">
                    <m:sSub>
                      <m:sSubPr>
                        <m:ctrlPr>
                          <a:rPr lang="en-US" sz="3000" b="1" i="1">
                            <a:latin typeface="Cambria Math" panose="02040503050406030204" pitchFamily="18" charset="0"/>
                          </a:rPr>
                        </m:ctrlPr>
                      </m:sSubPr>
                      <m:e>
                        <m:r>
                          <a:rPr lang="en-US" sz="3000" b="1">
                            <a:latin typeface="Cambria Math"/>
                          </a:rPr>
                          <m:t>=</m:t>
                        </m:r>
                        <m:r>
                          <a:rPr lang="en-US" sz="3000" b="1" i="1">
                            <a:latin typeface="Cambria Math"/>
                          </a:rPr>
                          <m:t>𝑪</m:t>
                        </m:r>
                      </m:e>
                      <m:sub>
                        <m:r>
                          <a:rPr lang="en-US" sz="3000" b="1" i="1">
                            <a:latin typeface="Cambria Math"/>
                          </a:rPr>
                          <m:t>𝒋𝒌</m:t>
                        </m:r>
                      </m:sub>
                    </m:sSub>
                  </m:oMath>
                </a14:m>
                <a:r>
                  <a:rPr lang="fa-IR" sz="3000" b="1" dirty="0">
                    <a:cs typeface="B Nazanin" panose="00000400000000000000" pitchFamily="2" charset="-78"/>
                  </a:rPr>
                  <a:t> ضریب</a:t>
                </a:r>
                <a14:m>
                  <m:oMath xmlns:m="http://schemas.openxmlformats.org/officeDocument/2006/math">
                    <m:sSub>
                      <m:sSubPr>
                        <m:ctrlPr>
                          <a:rPr lang="en-US" sz="3000" b="1" i="1">
                            <a:latin typeface="Cambria Math" panose="02040503050406030204" pitchFamily="18" charset="0"/>
                          </a:rPr>
                        </m:ctrlPr>
                      </m:sSubPr>
                      <m:e>
                        <m:r>
                          <a:rPr lang="en-US" sz="3000" b="1" i="1">
                            <a:latin typeface="Cambria Math"/>
                          </a:rPr>
                          <m:t>𝑿</m:t>
                        </m:r>
                      </m:e>
                      <m:sub>
                        <m:r>
                          <a:rPr lang="en-US" sz="3000" b="1" i="1">
                            <a:latin typeface="Cambria Math"/>
                          </a:rPr>
                          <m:t>𝒋</m:t>
                        </m:r>
                      </m:sub>
                    </m:sSub>
                  </m:oMath>
                </a14:m>
                <a:r>
                  <a:rPr lang="fa-IR" sz="3000" b="1" dirty="0">
                    <a:cs typeface="B Nazanin" panose="00000400000000000000" pitchFamily="2" charset="-78"/>
                  </a:rPr>
                  <a:t> برای هدف </a:t>
                </a:r>
                <a:r>
                  <a:rPr lang="en-US" sz="3000" b="1" dirty="0">
                    <a:cs typeface="B Nazanin" panose="00000400000000000000" pitchFamily="2" charset="-78"/>
                  </a:rPr>
                  <a:t>K</a:t>
                </a:r>
                <a:r>
                  <a:rPr lang="fa-IR" sz="3000" b="1" dirty="0">
                    <a:cs typeface="B Nazanin" panose="00000400000000000000" pitchFamily="2" charset="-78"/>
                  </a:rPr>
                  <a:t> ام در تابع هدف</a:t>
                </a:r>
                <a:endParaRPr lang="en-US" sz="3000" b="1" dirty="0">
                  <a:cs typeface="B Nazanin" panose="00000400000000000000" pitchFamily="2" charset="-78"/>
                </a:endParaRPr>
              </a:p>
              <a:p>
                <a14:m>
                  <m:oMath xmlns:m="http://schemas.openxmlformats.org/officeDocument/2006/math">
                    <m:sSub>
                      <m:sSubPr>
                        <m:ctrlPr>
                          <a:rPr lang="en-US" sz="3000" b="1" i="1">
                            <a:latin typeface="Cambria Math" panose="02040503050406030204" pitchFamily="18" charset="0"/>
                          </a:rPr>
                        </m:ctrlPr>
                      </m:sSubPr>
                      <m:e>
                        <m:r>
                          <a:rPr lang="en-US" sz="3000" b="1">
                            <a:latin typeface="Cambria Math"/>
                          </a:rPr>
                          <m:t>=</m:t>
                        </m:r>
                        <m:r>
                          <a:rPr lang="en-US" sz="3000" b="1" i="1">
                            <a:latin typeface="Cambria Math"/>
                          </a:rPr>
                          <m:t>𝑮</m:t>
                        </m:r>
                      </m:e>
                      <m:sub>
                        <m:r>
                          <a:rPr lang="en-US" sz="3000" b="1" i="1">
                            <a:latin typeface="Cambria Math"/>
                          </a:rPr>
                          <m:t>𝒌</m:t>
                        </m:r>
                      </m:sub>
                    </m:sSub>
                  </m:oMath>
                </a14:m>
                <a:r>
                  <a:rPr lang="fa-IR" sz="3000" b="1" dirty="0">
                    <a:cs typeface="B Nazanin" panose="00000400000000000000" pitchFamily="2" charset="-78"/>
                  </a:rPr>
                  <a:t> آرمان هدف </a:t>
                </a:r>
                <a:r>
                  <a:rPr lang="en-US" sz="3000" b="1" dirty="0">
                    <a:cs typeface="B Nazanin" panose="00000400000000000000" pitchFamily="2" charset="-78"/>
                  </a:rPr>
                  <a:t>K</a:t>
                </a:r>
                <a:r>
                  <a:rPr lang="fa-IR" sz="3000" b="1" dirty="0">
                    <a:cs typeface="B Nazanin" panose="00000400000000000000" pitchFamily="2" charset="-78"/>
                  </a:rPr>
                  <a:t> ام</a:t>
                </a:r>
                <a:endParaRPr lang="en-US" sz="3000" b="1" dirty="0">
                  <a:cs typeface="B Nazanin" panose="00000400000000000000" pitchFamily="2" charset="-78"/>
                </a:endParaRPr>
              </a:p>
              <a:p>
                <a:endParaRPr lang="fa-IR" sz="3000" b="1" dirty="0">
                  <a:cs typeface="B Nazanin" panose="00000400000000000000" pitchFamily="2" charset="-78"/>
                </a:endParaRPr>
              </a:p>
              <a:p>
                <a:r>
                  <a:rPr lang="fa-IR" sz="3000" b="1" dirty="0">
                    <a:cs typeface="B Nazanin" panose="00000400000000000000" pitchFamily="2" charset="-78"/>
                  </a:rPr>
                  <a:t>و در نتيجه خواهيم داشت</a:t>
                </a:r>
                <a:r>
                  <a:rPr lang="en-US" sz="3000" b="1" dirty="0">
                    <a:cs typeface="B Nazanin" panose="00000400000000000000" pitchFamily="2" charset="-78"/>
                  </a:rPr>
                  <a:t>:</a:t>
                </a:r>
                <a:endParaRPr lang="en-US" sz="3000" dirty="0">
                  <a:cs typeface="B Nazanin" panose="00000400000000000000" pitchFamily="2" charset="-78"/>
                </a:endParaRPr>
              </a:p>
              <a:p>
                <a:r>
                  <a:rPr lang="fa-IR" sz="1000" b="1" dirty="0">
                    <a:cs typeface="B Nazanin" panose="00000400000000000000" pitchFamily="2" charset="-78"/>
                  </a:rPr>
                  <a:t> </a:t>
                </a:r>
                <a:endParaRPr lang="en-US" sz="1000" dirty="0">
                  <a:cs typeface="B Nazanin" panose="00000400000000000000" pitchFamily="2" charset="-78"/>
                </a:endParaRPr>
              </a:p>
              <a:p>
                <a:r>
                  <a:rPr lang="fa-IR" sz="3000" b="1" dirty="0">
                    <a:cs typeface="B Nazanin" panose="00000400000000000000" pitchFamily="2" charset="-78"/>
                  </a:rPr>
                  <a:t>(آرمان اول) :    </a:t>
                </a:r>
                <a14:m>
                  <m:oMath xmlns:m="http://schemas.openxmlformats.org/officeDocument/2006/math">
                    <m:nary>
                      <m:naryPr>
                        <m:chr m:val="∑"/>
                        <m:limLoc m:val="undOvr"/>
                        <m:ctrlPr>
                          <a:rPr lang="en-US" sz="3000" b="1" i="1">
                            <a:latin typeface="Cambria Math" panose="02040503050406030204" pitchFamily="18" charset="0"/>
                          </a:rPr>
                        </m:ctrlPr>
                      </m:naryPr>
                      <m:sub>
                        <m:r>
                          <a:rPr lang="en-US" sz="3000" b="1" i="1">
                            <a:latin typeface="Cambria Math"/>
                          </a:rPr>
                          <m:t>𝐣</m:t>
                        </m:r>
                        <m:r>
                          <a:rPr lang="en-US" sz="3000" b="1">
                            <a:latin typeface="Cambria Math"/>
                          </a:rPr>
                          <m:t>=</m:t>
                        </m:r>
                        <m:r>
                          <a:rPr lang="en-US" sz="3000" b="1" i="1">
                            <a:latin typeface="Cambria Math"/>
                          </a:rPr>
                          <m:t>𝟏</m:t>
                        </m:r>
                      </m:sub>
                      <m:sup>
                        <m:r>
                          <a:rPr lang="en-US" sz="3000" b="1" i="1">
                            <a:latin typeface="Cambria Math"/>
                          </a:rPr>
                          <m:t>𝐧</m:t>
                        </m:r>
                      </m:sup>
                      <m:e>
                        <m:sSub>
                          <m:sSubPr>
                            <m:ctrlPr>
                              <a:rPr lang="en-US" sz="3000" b="1" i="1">
                                <a:latin typeface="Cambria Math" panose="02040503050406030204" pitchFamily="18" charset="0"/>
                              </a:rPr>
                            </m:ctrlPr>
                          </m:sSubPr>
                          <m:e>
                            <m:r>
                              <a:rPr lang="en-US" sz="3000" b="1" i="1">
                                <a:latin typeface="Cambria Math"/>
                              </a:rPr>
                              <m:t>𝐂</m:t>
                            </m:r>
                          </m:e>
                          <m:sub>
                            <m:r>
                              <a:rPr lang="en-US" sz="3000" b="1" i="1">
                                <a:latin typeface="Cambria Math"/>
                              </a:rPr>
                              <m:t>𝐣𝟏</m:t>
                            </m:r>
                          </m:sub>
                        </m:sSub>
                        <m:sSub>
                          <m:sSubPr>
                            <m:ctrlPr>
                              <a:rPr lang="en-US" sz="3000" b="1" i="1">
                                <a:latin typeface="Cambria Math" panose="02040503050406030204" pitchFamily="18" charset="0"/>
                              </a:rPr>
                            </m:ctrlPr>
                          </m:sSubPr>
                          <m:e>
                            <m:r>
                              <a:rPr lang="en-US" sz="3000" b="1" i="1">
                                <a:latin typeface="Cambria Math"/>
                              </a:rPr>
                              <m:t>𝐗</m:t>
                            </m:r>
                          </m:e>
                          <m:sub>
                            <m:r>
                              <a:rPr lang="en-US" sz="3000" b="1" i="1">
                                <a:latin typeface="Cambria Math"/>
                              </a:rPr>
                              <m:t>𝐉</m:t>
                            </m:r>
                          </m:sub>
                        </m:sSub>
                        <m:r>
                          <a:rPr lang="en-US" sz="3000" b="1">
                            <a:latin typeface="Cambria Math"/>
                          </a:rPr>
                          <m:t>=</m:t>
                        </m:r>
                        <m:sSub>
                          <m:sSubPr>
                            <m:ctrlPr>
                              <a:rPr lang="en-US" sz="3000" b="1" i="1">
                                <a:latin typeface="Cambria Math" panose="02040503050406030204" pitchFamily="18" charset="0"/>
                              </a:rPr>
                            </m:ctrlPr>
                          </m:sSubPr>
                          <m:e>
                            <m:r>
                              <a:rPr lang="en-US" sz="3000" b="1" i="1">
                                <a:latin typeface="Cambria Math"/>
                              </a:rPr>
                              <m:t>𝐠</m:t>
                            </m:r>
                          </m:e>
                          <m:sub>
                            <m:r>
                              <a:rPr lang="en-US" sz="3000" b="1" i="1">
                                <a:latin typeface="Cambria Math"/>
                              </a:rPr>
                              <m:t>𝟏</m:t>
                            </m:r>
                          </m:sub>
                        </m:sSub>
                      </m:e>
                    </m:nary>
                  </m:oMath>
                </a14:m>
                <a:r>
                  <a:rPr lang="en-US" sz="3000" b="1" dirty="0">
                    <a:cs typeface="B Nazanin" panose="00000400000000000000" pitchFamily="2" charset="-78"/>
                  </a:rPr>
                  <a:t> </a:t>
                </a:r>
                <a:endParaRPr lang="en-US" sz="3000" dirty="0">
                  <a:cs typeface="B Nazanin" panose="00000400000000000000" pitchFamily="2" charset="-78"/>
                </a:endParaRPr>
              </a:p>
              <a:p>
                <a:r>
                  <a:rPr lang="fa-IR" sz="3000" b="1" dirty="0">
                    <a:cs typeface="B Nazanin" panose="00000400000000000000" pitchFamily="2" charset="-78"/>
                  </a:rPr>
                  <a:t>(آرمان دوم) :    </a:t>
                </a:r>
                <a14:m>
                  <m:oMath xmlns:m="http://schemas.openxmlformats.org/officeDocument/2006/math">
                    <m:nary>
                      <m:naryPr>
                        <m:chr m:val="∑"/>
                        <m:limLoc m:val="undOvr"/>
                        <m:ctrlPr>
                          <a:rPr lang="en-US" sz="3000" b="1" i="1">
                            <a:latin typeface="Cambria Math" panose="02040503050406030204" pitchFamily="18" charset="0"/>
                          </a:rPr>
                        </m:ctrlPr>
                      </m:naryPr>
                      <m:sub>
                        <m:r>
                          <a:rPr lang="en-US" sz="3000" b="1" i="1">
                            <a:latin typeface="Cambria Math"/>
                          </a:rPr>
                          <m:t>𝐣</m:t>
                        </m:r>
                        <m:r>
                          <a:rPr lang="en-US" sz="3000" b="1">
                            <a:latin typeface="Cambria Math"/>
                          </a:rPr>
                          <m:t>=</m:t>
                        </m:r>
                        <m:r>
                          <a:rPr lang="en-US" sz="3000" b="1" i="1">
                            <a:latin typeface="Cambria Math"/>
                          </a:rPr>
                          <m:t>𝟏</m:t>
                        </m:r>
                      </m:sub>
                      <m:sup>
                        <m:r>
                          <a:rPr lang="en-US" sz="3000" b="1" i="1">
                            <a:latin typeface="Cambria Math"/>
                          </a:rPr>
                          <m:t>𝐧</m:t>
                        </m:r>
                      </m:sup>
                      <m:e>
                        <m:sSub>
                          <m:sSubPr>
                            <m:ctrlPr>
                              <a:rPr lang="en-US" sz="3000" b="1" i="1">
                                <a:latin typeface="Cambria Math" panose="02040503050406030204" pitchFamily="18" charset="0"/>
                              </a:rPr>
                            </m:ctrlPr>
                          </m:sSubPr>
                          <m:e>
                            <m:r>
                              <a:rPr lang="en-US" sz="3000" b="1" i="1">
                                <a:latin typeface="Cambria Math"/>
                              </a:rPr>
                              <m:t>𝐂</m:t>
                            </m:r>
                          </m:e>
                          <m:sub>
                            <m:r>
                              <a:rPr lang="en-US" sz="3000" b="1" i="1">
                                <a:latin typeface="Cambria Math"/>
                              </a:rPr>
                              <m:t>𝐣𝟐</m:t>
                            </m:r>
                          </m:sub>
                        </m:sSub>
                        <m:sSub>
                          <m:sSubPr>
                            <m:ctrlPr>
                              <a:rPr lang="en-US" sz="3000" b="1" i="1">
                                <a:latin typeface="Cambria Math" panose="02040503050406030204" pitchFamily="18" charset="0"/>
                              </a:rPr>
                            </m:ctrlPr>
                          </m:sSubPr>
                          <m:e>
                            <m:r>
                              <a:rPr lang="en-US" sz="3000" b="1" i="1">
                                <a:latin typeface="Cambria Math"/>
                              </a:rPr>
                              <m:t>𝐗</m:t>
                            </m:r>
                          </m:e>
                          <m:sub>
                            <m:r>
                              <a:rPr lang="en-US" sz="3000" b="1" i="1">
                                <a:latin typeface="Cambria Math"/>
                              </a:rPr>
                              <m:t>𝐉</m:t>
                            </m:r>
                          </m:sub>
                        </m:sSub>
                        <m:r>
                          <a:rPr lang="en-US" sz="3000" b="1">
                            <a:latin typeface="Cambria Math"/>
                          </a:rPr>
                          <m:t>=</m:t>
                        </m:r>
                        <m:sSub>
                          <m:sSubPr>
                            <m:ctrlPr>
                              <a:rPr lang="en-US" sz="3000" b="1" i="1">
                                <a:latin typeface="Cambria Math" panose="02040503050406030204" pitchFamily="18" charset="0"/>
                              </a:rPr>
                            </m:ctrlPr>
                          </m:sSubPr>
                          <m:e>
                            <m:r>
                              <a:rPr lang="en-US" sz="3000" b="1" i="1">
                                <a:latin typeface="Cambria Math"/>
                              </a:rPr>
                              <m:t>𝐠</m:t>
                            </m:r>
                          </m:e>
                          <m:sub>
                            <m:r>
                              <a:rPr lang="en-US" sz="3000" b="1" i="1">
                                <a:latin typeface="Cambria Math"/>
                              </a:rPr>
                              <m:t>𝟐</m:t>
                            </m:r>
                          </m:sub>
                        </m:sSub>
                      </m:e>
                    </m:nary>
                  </m:oMath>
                </a14:m>
                <a:r>
                  <a:rPr lang="en-US" sz="3000" b="1" dirty="0">
                    <a:cs typeface="B Nazanin" panose="00000400000000000000" pitchFamily="2" charset="-78"/>
                  </a:rPr>
                  <a:t> </a:t>
                </a:r>
                <a:endParaRPr lang="en-US" sz="3000" dirty="0">
                  <a:cs typeface="B Nazanin" panose="00000400000000000000" pitchFamily="2" charset="-78"/>
                </a:endParaRPr>
              </a:p>
              <a:p>
                <a:r>
                  <a:rPr lang="fa-IR" sz="3000" b="1" dirty="0">
                    <a:cs typeface="B Nazanin" panose="00000400000000000000" pitchFamily="2" charset="-78"/>
                  </a:rPr>
                  <a:t>       .                        .</a:t>
                </a:r>
                <a:endParaRPr lang="en-US" sz="3000" dirty="0">
                  <a:cs typeface="B Nazanin" panose="00000400000000000000" pitchFamily="2" charset="-78"/>
                </a:endParaRPr>
              </a:p>
              <a:p>
                <a:r>
                  <a:rPr lang="fa-IR" sz="3000" b="1" dirty="0">
                    <a:cs typeface="B Nazanin" panose="00000400000000000000" pitchFamily="2" charset="-78"/>
                  </a:rPr>
                  <a:t>       .                        . </a:t>
                </a:r>
                <a:endParaRPr lang="en-US" sz="3000" dirty="0">
                  <a:cs typeface="B Nazanin" panose="00000400000000000000" pitchFamily="2" charset="-78"/>
                </a:endParaRPr>
              </a:p>
              <a:p>
                <a:r>
                  <a:rPr lang="fa-IR" sz="3000" b="1" dirty="0">
                    <a:cs typeface="B Nazanin" panose="00000400000000000000" pitchFamily="2" charset="-78"/>
                  </a:rPr>
                  <a:t>(آرمان </a:t>
                </a:r>
                <a:r>
                  <a:rPr lang="en-US" sz="3000" b="1" dirty="0">
                    <a:cs typeface="B Nazanin" panose="00000400000000000000" pitchFamily="2" charset="-78"/>
                  </a:rPr>
                  <a:t>K</a:t>
                </a:r>
                <a:r>
                  <a:rPr lang="fa-IR" sz="3000" b="1" dirty="0">
                    <a:cs typeface="B Nazanin" panose="00000400000000000000" pitchFamily="2" charset="-78"/>
                  </a:rPr>
                  <a:t> ام) :    </a:t>
                </a:r>
                <a14:m>
                  <m:oMath xmlns:m="http://schemas.openxmlformats.org/officeDocument/2006/math">
                    <m:nary>
                      <m:naryPr>
                        <m:chr m:val="∑"/>
                        <m:limLoc m:val="undOvr"/>
                        <m:ctrlPr>
                          <a:rPr lang="en-US" sz="3000" b="1" i="1">
                            <a:latin typeface="Cambria Math" panose="02040503050406030204" pitchFamily="18" charset="0"/>
                          </a:rPr>
                        </m:ctrlPr>
                      </m:naryPr>
                      <m:sub>
                        <m:r>
                          <a:rPr lang="en-US" sz="3000" b="1" i="1">
                            <a:latin typeface="Cambria Math"/>
                          </a:rPr>
                          <m:t>𝐣</m:t>
                        </m:r>
                        <m:r>
                          <a:rPr lang="en-US" sz="3000" b="1">
                            <a:latin typeface="Cambria Math"/>
                          </a:rPr>
                          <m:t>=</m:t>
                        </m:r>
                        <m:r>
                          <a:rPr lang="en-US" sz="3000" b="1" i="1">
                            <a:latin typeface="Cambria Math"/>
                          </a:rPr>
                          <m:t>𝟏</m:t>
                        </m:r>
                      </m:sub>
                      <m:sup>
                        <m:r>
                          <a:rPr lang="en-US" sz="3000" b="1" i="1">
                            <a:latin typeface="Cambria Math"/>
                          </a:rPr>
                          <m:t>𝐧</m:t>
                        </m:r>
                      </m:sup>
                      <m:e>
                        <m:sSub>
                          <m:sSubPr>
                            <m:ctrlPr>
                              <a:rPr lang="en-US" sz="3000" b="1" i="1">
                                <a:latin typeface="Cambria Math" panose="02040503050406030204" pitchFamily="18" charset="0"/>
                              </a:rPr>
                            </m:ctrlPr>
                          </m:sSubPr>
                          <m:e>
                            <m:r>
                              <a:rPr lang="en-US" sz="3000" b="1" i="1">
                                <a:latin typeface="Cambria Math"/>
                              </a:rPr>
                              <m:t>𝐂</m:t>
                            </m:r>
                          </m:e>
                          <m:sub>
                            <m:r>
                              <a:rPr lang="en-US" sz="3000" b="1" i="1">
                                <a:latin typeface="Cambria Math"/>
                              </a:rPr>
                              <m:t>𝐣𝐤</m:t>
                            </m:r>
                          </m:sub>
                        </m:sSub>
                        <m:sSub>
                          <m:sSubPr>
                            <m:ctrlPr>
                              <a:rPr lang="en-US" sz="3000" b="1" i="1">
                                <a:latin typeface="Cambria Math" panose="02040503050406030204" pitchFamily="18" charset="0"/>
                              </a:rPr>
                            </m:ctrlPr>
                          </m:sSubPr>
                          <m:e>
                            <m:r>
                              <a:rPr lang="en-US" sz="3000" b="1" i="1">
                                <a:latin typeface="Cambria Math"/>
                              </a:rPr>
                              <m:t>𝐗</m:t>
                            </m:r>
                          </m:e>
                          <m:sub>
                            <m:r>
                              <a:rPr lang="en-US" sz="3000" b="1" i="1">
                                <a:latin typeface="Cambria Math"/>
                              </a:rPr>
                              <m:t>𝐉</m:t>
                            </m:r>
                          </m:sub>
                        </m:sSub>
                        <m:r>
                          <a:rPr lang="en-US" sz="3000" b="1">
                            <a:latin typeface="Cambria Math"/>
                          </a:rPr>
                          <m:t>=</m:t>
                        </m:r>
                        <m:sSub>
                          <m:sSubPr>
                            <m:ctrlPr>
                              <a:rPr lang="en-US" sz="3000" b="1" i="1">
                                <a:latin typeface="Cambria Math" panose="02040503050406030204" pitchFamily="18" charset="0"/>
                              </a:rPr>
                            </m:ctrlPr>
                          </m:sSubPr>
                          <m:e>
                            <m:r>
                              <a:rPr lang="en-US" sz="3000" b="1" i="1">
                                <a:latin typeface="Cambria Math"/>
                              </a:rPr>
                              <m:t>𝐠</m:t>
                            </m:r>
                          </m:e>
                          <m:sub>
                            <m:r>
                              <a:rPr lang="en-US" sz="3000" b="1" i="1">
                                <a:latin typeface="Cambria Math"/>
                              </a:rPr>
                              <m:t>𝐤</m:t>
                            </m:r>
                          </m:sub>
                        </m:sSub>
                      </m:e>
                    </m:nary>
                  </m:oMath>
                </a14:m>
                <a:endParaRPr lang="en-US" sz="3000" dirty="0">
                  <a:cs typeface="B Nazanin" panose="00000400000000000000" pitchFamily="2" charset="-78"/>
                </a:endParaRPr>
              </a:p>
            </p:txBody>
          </p:sp>
        </mc:Choice>
        <mc:Fallback>
          <p:sp>
            <p:nvSpPr>
              <p:cNvPr id="3" name="TextBox 2"/>
              <p:cNvSpPr txBox="1">
                <a:spLocks noRot="1" noChangeAspect="1" noMove="1" noResize="1" noEditPoints="1" noAdjustHandles="1" noChangeArrowheads="1" noChangeShapeType="1" noTextEdit="1"/>
              </p:cNvSpPr>
              <p:nvPr/>
            </p:nvSpPr>
            <p:spPr>
              <a:xfrm>
                <a:off x="517395" y="476672"/>
                <a:ext cx="8231069" cy="5736892"/>
              </a:xfrm>
              <a:prstGeom prst="rect">
                <a:avLst/>
              </a:prstGeom>
              <a:blipFill rotWithShape="1">
                <a:blip r:embed="rId2"/>
                <a:stretch>
                  <a:fillRect t="-2125" r="-1704" b="-2444"/>
                </a:stretch>
              </a:blipFill>
            </p:spPr>
            <p:txBody>
              <a:bodyPr/>
              <a:lstStyle/>
              <a:p>
                <a:r>
                  <a:rPr lang="fa-IR">
                    <a:noFill/>
                  </a:rPr>
                  <a:t> </a:t>
                </a:r>
              </a:p>
            </p:txBody>
          </p:sp>
        </mc:Fallback>
      </mc:AlternateContent>
      <p:sp>
        <p:nvSpPr>
          <p:cNvPr id="7" name="Footer Placeholder 6"/>
          <p:cNvSpPr>
            <a:spLocks noGrp="1"/>
          </p:cNvSpPr>
          <p:nvPr>
            <p:ph type="ftr" sz="quarter" idx="11"/>
          </p:nvPr>
        </p:nvSpPr>
        <p:spPr/>
        <p:txBody>
          <a:bodyPr/>
          <a:lstStyle/>
          <a:p>
            <a:r>
              <a:rPr lang="en-US" smtClean="0"/>
              <a:t>© irmgn.ir</a:t>
            </a:r>
            <a:endParaRPr lang="fa-IR"/>
          </a:p>
        </p:txBody>
      </p:sp>
    </p:spTree>
    <p:extLst>
      <p:ext uri="{BB962C8B-B14F-4D97-AF65-F5344CB8AC3E}">
        <p14:creationId xmlns:p14="http://schemas.microsoft.com/office/powerpoint/2010/main" xmlns="" val="3349959646"/>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255</TotalTime>
  <Words>835</Words>
  <Application>Microsoft Office PowerPoint</Application>
  <PresentationFormat>On-screen Show (4:3)</PresentationFormat>
  <Paragraphs>128</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        منابع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benyamin</dc:creator>
  <cp:lastModifiedBy>Administrator</cp:lastModifiedBy>
  <cp:revision>48</cp:revision>
  <dcterms:created xsi:type="dcterms:W3CDTF">2014-04-13T19:13:35Z</dcterms:created>
  <dcterms:modified xsi:type="dcterms:W3CDTF">2016-03-17T20:05:08Z</dcterms:modified>
</cp:coreProperties>
</file>