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5" r:id="rId2"/>
  </p:sldMasterIdLst>
  <p:notesMasterIdLst>
    <p:notesMasterId r:id="rId42"/>
  </p:notesMasterIdLst>
  <p:handoutMasterIdLst>
    <p:handoutMasterId r:id="rId43"/>
  </p:handoutMasterIdLst>
  <p:sldIdLst>
    <p:sldId id="503" r:id="rId3"/>
    <p:sldId id="346" r:id="rId4"/>
    <p:sldId id="349" r:id="rId5"/>
    <p:sldId id="452" r:id="rId6"/>
    <p:sldId id="495" r:id="rId7"/>
    <p:sldId id="496" r:id="rId8"/>
    <p:sldId id="453" r:id="rId9"/>
    <p:sldId id="497" r:id="rId10"/>
    <p:sldId id="454" r:id="rId11"/>
    <p:sldId id="455" r:id="rId12"/>
    <p:sldId id="498" r:id="rId13"/>
    <p:sldId id="456" r:id="rId14"/>
    <p:sldId id="457" r:id="rId15"/>
    <p:sldId id="458" r:id="rId16"/>
    <p:sldId id="459" r:id="rId17"/>
    <p:sldId id="499" r:id="rId18"/>
    <p:sldId id="460" r:id="rId19"/>
    <p:sldId id="461" r:id="rId20"/>
    <p:sldId id="500" r:id="rId21"/>
    <p:sldId id="462" r:id="rId22"/>
    <p:sldId id="490" r:id="rId23"/>
    <p:sldId id="463" r:id="rId24"/>
    <p:sldId id="464" r:id="rId25"/>
    <p:sldId id="491" r:id="rId26"/>
    <p:sldId id="492" r:id="rId27"/>
    <p:sldId id="493" r:id="rId28"/>
    <p:sldId id="494" r:id="rId29"/>
    <p:sldId id="501" r:id="rId30"/>
    <p:sldId id="502" r:id="rId31"/>
    <p:sldId id="465" r:id="rId32"/>
    <p:sldId id="466" r:id="rId33"/>
    <p:sldId id="467" r:id="rId34"/>
    <p:sldId id="468" r:id="rId35"/>
    <p:sldId id="469" r:id="rId36"/>
    <p:sldId id="470" r:id="rId37"/>
    <p:sldId id="471" r:id="rId38"/>
    <p:sldId id="472" r:id="rId39"/>
    <p:sldId id="504" r:id="rId40"/>
    <p:sldId id="505"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261" autoAdjust="0"/>
    <p:restoredTop sz="94681" autoAdjust="0"/>
  </p:normalViewPr>
  <p:slideViewPr>
    <p:cSldViewPr>
      <p:cViewPr varScale="1">
        <p:scale>
          <a:sx n="80" d="100"/>
          <a:sy n="80" d="100"/>
        </p:scale>
        <p:origin x="-1133" y="-86"/>
      </p:cViewPr>
      <p:guideLst>
        <p:guide orient="horz" pos="2160"/>
        <p:guide pos="2880"/>
      </p:guideLst>
    </p:cSldViewPr>
  </p:slideViewPr>
  <p:outlineViewPr>
    <p:cViewPr>
      <p:scale>
        <a:sx n="33" d="100"/>
        <a:sy n="33" d="100"/>
      </p:scale>
      <p:origin x="0" y="44220"/>
    </p:cViewPr>
  </p:outlineViewPr>
  <p:notesTextViewPr>
    <p:cViewPr>
      <p:scale>
        <a:sx n="100" d="100"/>
        <a:sy n="100" d="100"/>
      </p:scale>
      <p:origin x="0" y="0"/>
    </p:cViewPr>
  </p:notesTextViewPr>
  <p:notesViewPr>
    <p:cSldViewPr>
      <p:cViewPr varScale="1">
        <p:scale>
          <a:sx n="63" d="100"/>
          <a:sy n="63" d="100"/>
        </p:scale>
        <p:origin x="-1638"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A4BFFA9-0EA1-41A9-A484-A2810C1F12D5}" type="datetimeFigureOut">
              <a:rPr lang="en-US" smtClean="0"/>
              <a:pPr/>
              <a:t>3/17/2016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irmgn.ir</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D98912B-20CA-4578-BA8F-E2F371360AD0}" type="slidenum">
              <a:rPr lang="en-US" smtClean="0"/>
              <a:pPr/>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1A0925-59D0-4EE0-B481-1259EEC6734B}" type="datetimeFigureOut">
              <a:rPr lang="en-US" smtClean="0"/>
              <a:pPr/>
              <a:t>3/17/2016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 irmgn.ir</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A39E29-DB0E-494A-B5EC-1C30D3A1B99E}" type="slidenum">
              <a:rPr lang="en-US" smtClean="0"/>
              <a:pPr/>
              <a:t>‹#›</a:t>
            </a:fld>
            <a:endParaRPr lang="en-US"/>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6A39E29-DB0E-494A-B5EC-1C30D3A1B99E}" type="slidenum">
              <a:rPr lang="en-US" smtClean="0"/>
              <a:pPr/>
              <a:t>2</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xfrm>
            <a:off x="1152525" y="692150"/>
            <a:ext cx="4552950" cy="3414713"/>
          </a:xfrm>
          <a:ln/>
        </p:spPr>
      </p:sp>
      <p:sp>
        <p:nvSpPr>
          <p:cNvPr id="67587" name="Rectangle 3"/>
          <p:cNvSpPr>
            <a:spLocks noGrp="1" noChangeArrowheads="1"/>
          </p:cNvSpPr>
          <p:nvPr>
            <p:ph type="body" idx="1"/>
          </p:nvPr>
        </p:nvSpPr>
        <p:spPr>
          <a:noFill/>
          <a:ln w="9525"/>
        </p:spPr>
        <p:txBody>
          <a:bodyPr/>
          <a:lstStyle/>
          <a:p>
            <a:pPr algn="ctr"/>
            <a:endParaRPr lang="fa-IR" sz="2000" smtClean="0">
              <a:cs typeface="Nazanin" pitchFamily="2" charset="-78"/>
            </a:endParaRPr>
          </a:p>
        </p:txBody>
      </p:sp>
      <p:sp>
        <p:nvSpPr>
          <p:cNvPr id="4" name="Footer Placeholder 3"/>
          <p:cNvSpPr>
            <a:spLocks noGrp="1"/>
          </p:cNvSpPr>
          <p:nvPr>
            <p:ph type="ftr" sz="quarter" idx="10"/>
          </p:nvPr>
        </p:nvSpPr>
        <p:spPr/>
        <p:txBody>
          <a:bodyPr/>
          <a:lstStyle/>
          <a:p>
            <a:r>
              <a:rPr lang="en-US" smtClean="0"/>
              <a:t>© irmgn.ir</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rtl="1" fontAlgn="base">
              <a:spcBef>
                <a:spcPct val="0"/>
              </a:spcBef>
              <a:spcAft>
                <a:spcPct val="0"/>
              </a:spcAft>
              <a:defRPr/>
            </a:pPr>
            <a:endParaRPr lang="en-US" sz="3200" kern="1200">
              <a:solidFill>
                <a:prstClr val="white"/>
              </a:solidFill>
              <a:latin typeface="Constantia"/>
              <a:ea typeface="+mn-ea"/>
              <a:cs typeface="+mn-cs"/>
            </a:endParaRPr>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n-US" smtClean="0"/>
              <a:t>Click to edit Master title style</a:t>
            </a:r>
            <a:endParaRPr lang="en-US"/>
          </a:p>
        </p:txBody>
      </p:sp>
      <p:sp>
        <p:nvSpPr>
          <p:cNvPr id="7" name="Date Placeholder 14"/>
          <p:cNvSpPr>
            <a:spLocks noGrp="1"/>
          </p:cNvSpPr>
          <p:nvPr>
            <p:ph type="dt" sz="half" idx="10"/>
          </p:nvPr>
        </p:nvSpPr>
        <p:spPr/>
        <p:txBody>
          <a:bodyPr/>
          <a:lstStyle>
            <a:lvl1pPr>
              <a:defRPr/>
            </a:lvl1pPr>
          </a:lstStyle>
          <a:p>
            <a:pPr algn="l" rtl="1" fontAlgn="base">
              <a:spcBef>
                <a:spcPct val="0"/>
              </a:spcBef>
              <a:spcAft>
                <a:spcPct val="0"/>
              </a:spcAft>
              <a:defRPr/>
            </a:pPr>
            <a:endParaRPr lang="en-US" sz="1200" kern="1200">
              <a:solidFill>
                <a:srgbClr val="EEECE1"/>
              </a:solidFill>
              <a:latin typeface="Tahoma" pitchFamily="34" charset="0"/>
              <a:ea typeface="+mn-ea"/>
              <a:cs typeface="Nazanin" pitchFamily="2" charset="-78"/>
            </a:endParaRPr>
          </a:p>
        </p:txBody>
      </p:sp>
      <p:sp>
        <p:nvSpPr>
          <p:cNvPr id="8" name="Slide Number Placeholder 15"/>
          <p:cNvSpPr>
            <a:spLocks noGrp="1"/>
          </p:cNvSpPr>
          <p:nvPr>
            <p:ph type="sldNum" sz="quarter" idx="11"/>
          </p:nvPr>
        </p:nvSpPr>
        <p:spPr/>
        <p:txBody>
          <a:bodyPr/>
          <a:lstStyle>
            <a:lvl1pPr>
              <a:defRPr/>
            </a:lvl1pPr>
          </a:lstStyle>
          <a:p>
            <a:pPr algn="ctr" rtl="1" fontAlgn="base">
              <a:spcBef>
                <a:spcPct val="0"/>
              </a:spcBef>
              <a:spcAft>
                <a:spcPct val="0"/>
              </a:spcAft>
              <a:defRPr/>
            </a:pPr>
            <a:fld id="{8B2B4B3A-D9D4-4252-B8FC-3CFE0C7F0C73}" type="slidenum">
              <a:rPr lang="fa-IR" sz="1600" kern="1200">
                <a:solidFill>
                  <a:srgbClr val="EEECE1"/>
                </a:solidFill>
                <a:latin typeface="Tahoma" pitchFamily="34" charset="0"/>
                <a:ea typeface="+mn-ea"/>
                <a:cs typeface="Nazanin" pitchFamily="2" charset="-78"/>
              </a:rPr>
              <a:pPr algn="ctr" rtl="1" fontAlgn="base">
                <a:spcBef>
                  <a:spcPct val="0"/>
                </a:spcBef>
                <a:spcAft>
                  <a:spcPct val="0"/>
                </a:spcAft>
                <a:defRPr/>
              </a:pPr>
              <a:t>‹#›</a:t>
            </a:fld>
            <a:endParaRPr lang="en-US" sz="1600" kern="1200">
              <a:solidFill>
                <a:srgbClr val="EEECE1"/>
              </a:solidFill>
              <a:latin typeface="Tahoma" pitchFamily="34" charset="0"/>
              <a:ea typeface="+mn-ea"/>
              <a:cs typeface="Nazanin" pitchFamily="2" charset="-78"/>
            </a:endParaRPr>
          </a:p>
        </p:txBody>
      </p:sp>
      <p:sp>
        <p:nvSpPr>
          <p:cNvPr id="10" name="Footer Placeholder 16"/>
          <p:cNvSpPr>
            <a:spLocks noGrp="1"/>
          </p:cNvSpPr>
          <p:nvPr>
            <p:ph type="ftr" sz="quarter" idx="12"/>
          </p:nvPr>
        </p:nvSpPr>
        <p:spPr/>
        <p:txBody>
          <a:bodyPr/>
          <a:lstStyle>
            <a:lvl1pPr algn="r">
              <a:defRPr>
                <a:solidFill>
                  <a:schemeClr val="tx2"/>
                </a:solidFill>
              </a:defRPr>
            </a:lvl1p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lgn="l" rtl="1" fontAlgn="base">
              <a:spcBef>
                <a:spcPct val="0"/>
              </a:spcBef>
              <a:spcAft>
                <a:spcPct val="0"/>
              </a:spcAft>
              <a:defRPr/>
            </a:pPr>
            <a:endParaRPr lang="en-US" sz="1200" kern="1200">
              <a:solidFill>
                <a:srgbClr val="EEECE1"/>
              </a:solidFill>
              <a:latin typeface="Tahoma" pitchFamily="34" charset="0"/>
              <a:ea typeface="+mn-ea"/>
              <a:cs typeface="Nazanin" pitchFamily="2" charset="-78"/>
            </a:endParaRPr>
          </a:p>
        </p:txBody>
      </p:sp>
      <p:sp>
        <p:nvSpPr>
          <p:cNvPr id="5" name="Footer Placeholder 4"/>
          <p:cNvSpPr>
            <a:spLocks noGrp="1"/>
          </p:cNvSpPr>
          <p:nvPr>
            <p:ph type="ftr" sz="quarter" idx="11"/>
          </p:nvPr>
        </p:nvSpPr>
        <p:spPr/>
        <p:txBody>
          <a:bodyPr/>
          <a:lstStyle>
            <a:lvl1pPr algn="r">
              <a:defRPr>
                <a:solidFill>
                  <a:schemeClr val="tx2"/>
                </a:solidFill>
              </a:defRPr>
            </a:lvl1p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
        <p:nvSpPr>
          <p:cNvPr id="6" name="Slide Number Placeholder 5"/>
          <p:cNvSpPr>
            <a:spLocks noGrp="1"/>
          </p:cNvSpPr>
          <p:nvPr>
            <p:ph type="sldNum" sz="quarter" idx="12"/>
          </p:nvPr>
        </p:nvSpPr>
        <p:spPr/>
        <p:txBody>
          <a:bodyPr/>
          <a:lstStyle>
            <a:lvl1pPr>
              <a:defRPr/>
            </a:lvl1pPr>
          </a:lstStyle>
          <a:p>
            <a:pPr algn="ctr" rtl="1" fontAlgn="base">
              <a:spcBef>
                <a:spcPct val="0"/>
              </a:spcBef>
              <a:spcAft>
                <a:spcPct val="0"/>
              </a:spcAft>
              <a:defRPr/>
            </a:pPr>
            <a:fld id="{22323E3B-A1CD-4E7F-9D9F-D9A851CE3987}" type="slidenum">
              <a:rPr lang="fa-IR" sz="1600" kern="1200">
                <a:solidFill>
                  <a:srgbClr val="EEECE1"/>
                </a:solidFill>
                <a:latin typeface="Tahoma" pitchFamily="34" charset="0"/>
                <a:ea typeface="+mn-ea"/>
                <a:cs typeface="Nazanin" pitchFamily="2" charset="-78"/>
              </a:rPr>
              <a:pPr algn="ctr" rtl="1" fontAlgn="base">
                <a:spcBef>
                  <a:spcPct val="0"/>
                </a:spcBef>
                <a:spcAft>
                  <a:spcPct val="0"/>
                </a:spcAft>
                <a:defRPr/>
              </a:pPr>
              <a:t>‹#›</a:t>
            </a:fld>
            <a:endParaRPr lang="en-US" sz="1600" kern="1200">
              <a:solidFill>
                <a:srgbClr val="EEECE1"/>
              </a:solidFill>
              <a:latin typeface="Tahoma" pitchFamily="34" charset="0"/>
              <a:ea typeface="+mn-ea"/>
              <a:cs typeface="Nazanin" pitchFamily="2" charset="-78"/>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lgn="l" rtl="1" fontAlgn="base">
              <a:spcBef>
                <a:spcPct val="0"/>
              </a:spcBef>
              <a:spcAft>
                <a:spcPct val="0"/>
              </a:spcAft>
              <a:defRPr/>
            </a:pPr>
            <a:endParaRPr lang="en-US" sz="1200" kern="1200">
              <a:solidFill>
                <a:srgbClr val="EEECE1"/>
              </a:solidFill>
              <a:latin typeface="Tahoma" pitchFamily="34" charset="0"/>
              <a:ea typeface="+mn-ea"/>
              <a:cs typeface="Nazanin" pitchFamily="2" charset="-78"/>
            </a:endParaRPr>
          </a:p>
        </p:txBody>
      </p:sp>
      <p:sp>
        <p:nvSpPr>
          <p:cNvPr id="5" name="Footer Placeholder 4"/>
          <p:cNvSpPr>
            <a:spLocks noGrp="1"/>
          </p:cNvSpPr>
          <p:nvPr>
            <p:ph type="ftr" sz="quarter" idx="11"/>
          </p:nvPr>
        </p:nvSpPr>
        <p:spPr/>
        <p:txBody>
          <a:bodyPr/>
          <a:lstStyle>
            <a:lvl1pPr algn="r">
              <a:defRPr>
                <a:solidFill>
                  <a:schemeClr val="tx2"/>
                </a:solidFill>
              </a:defRPr>
            </a:lvl1p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
        <p:nvSpPr>
          <p:cNvPr id="6" name="Slide Number Placeholder 5"/>
          <p:cNvSpPr>
            <a:spLocks noGrp="1"/>
          </p:cNvSpPr>
          <p:nvPr>
            <p:ph type="sldNum" sz="quarter" idx="12"/>
          </p:nvPr>
        </p:nvSpPr>
        <p:spPr/>
        <p:txBody>
          <a:bodyPr/>
          <a:lstStyle>
            <a:lvl1pPr>
              <a:defRPr/>
            </a:lvl1pPr>
          </a:lstStyle>
          <a:p>
            <a:pPr algn="ctr" rtl="1" fontAlgn="base">
              <a:spcBef>
                <a:spcPct val="0"/>
              </a:spcBef>
              <a:spcAft>
                <a:spcPct val="0"/>
              </a:spcAft>
              <a:defRPr/>
            </a:pPr>
            <a:fld id="{56D3A585-0091-410D-8D1D-F47F53E79CB4}" type="slidenum">
              <a:rPr lang="fa-IR" sz="1600" kern="1200">
                <a:solidFill>
                  <a:srgbClr val="EEECE1"/>
                </a:solidFill>
                <a:latin typeface="Tahoma" pitchFamily="34" charset="0"/>
                <a:ea typeface="+mn-ea"/>
                <a:cs typeface="Nazanin" pitchFamily="2" charset="-78"/>
              </a:rPr>
              <a:pPr algn="ctr" rtl="1" fontAlgn="base">
                <a:spcBef>
                  <a:spcPct val="0"/>
                </a:spcBef>
                <a:spcAft>
                  <a:spcPct val="0"/>
                </a:spcAft>
                <a:defRPr/>
              </a:pPr>
              <a:t>‹#›</a:t>
            </a:fld>
            <a:endParaRPr lang="en-US" sz="1600" kern="1200">
              <a:solidFill>
                <a:srgbClr val="EEECE1"/>
              </a:solidFill>
              <a:latin typeface="Tahoma" pitchFamily="34" charset="0"/>
              <a:ea typeface="+mn-ea"/>
              <a:cs typeface="Nazanin" pitchFamily="2" charset="-78"/>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fa-IR"/>
          </a:p>
        </p:txBody>
      </p:sp>
      <p:sp>
        <p:nvSpPr>
          <p:cNvPr id="4" name="Rectangle 22"/>
          <p:cNvSpPr>
            <a:spLocks noGrp="1" noChangeArrowheads="1"/>
          </p:cNvSpPr>
          <p:nvPr>
            <p:ph type="ftr" sz="quarter" idx="10"/>
          </p:nvPr>
        </p:nvSpPr>
        <p:spPr>
          <a:ln/>
        </p:spPr>
        <p:txBody>
          <a:bodyPr/>
          <a:lstStyle>
            <a:lvl1pPr>
              <a:defRPr/>
            </a:lvl1pPr>
          </a:lstStyle>
          <a:p>
            <a:pPr algn="r" rtl="1" fontAlgn="base">
              <a:spcBef>
                <a:spcPct val="0"/>
              </a:spcBef>
              <a:spcAft>
                <a:spcPct val="0"/>
              </a:spcAft>
              <a:defRPr/>
            </a:pPr>
            <a:r>
              <a:rPr lang="en-US" sz="1400" b="1" kern="1200" smtClean="0">
                <a:solidFill>
                  <a:srgbClr val="FFFFFF"/>
                </a:solidFill>
                <a:effectLst>
                  <a:outerShdw blurRad="38100" dist="38100" dir="2700000" algn="tl">
                    <a:srgbClr val="C0C0C0"/>
                  </a:outerShdw>
                </a:effectLst>
                <a:latin typeface="Arial" pitchFamily="34" charset="0"/>
                <a:ea typeface="+mn-ea"/>
                <a:cs typeface="Nazanin" pitchFamily="2" charset="-78"/>
              </a:rPr>
              <a:t>© irmgn.ir</a:t>
            </a:r>
            <a:endParaRPr lang="en-US" sz="1400" b="1" kern="1200">
              <a:solidFill>
                <a:srgbClr val="FFFFFF"/>
              </a:solidFill>
              <a:effectLst>
                <a:outerShdw blurRad="38100" dist="38100" dir="2700000" algn="tl">
                  <a:srgbClr val="C0C0C0"/>
                </a:outerShdw>
              </a:effectLst>
              <a:latin typeface="Arial" pitchFamily="34" charset="0"/>
              <a:ea typeface="+mn-ea"/>
              <a:cs typeface="Nazanin" pitchFamily="2" charset="-78"/>
            </a:endParaRPr>
          </a:p>
        </p:txBody>
      </p:sp>
      <p:sp>
        <p:nvSpPr>
          <p:cNvPr id="5" name="Rectangle 23"/>
          <p:cNvSpPr>
            <a:spLocks noGrp="1" noChangeArrowheads="1"/>
          </p:cNvSpPr>
          <p:nvPr>
            <p:ph type="sldNum" sz="quarter" idx="11"/>
          </p:nvPr>
        </p:nvSpPr>
        <p:spPr>
          <a:ln/>
        </p:spPr>
        <p:txBody>
          <a:bodyPr/>
          <a:lstStyle>
            <a:lvl1pPr>
              <a:defRPr/>
            </a:lvl1pPr>
          </a:lstStyle>
          <a:p>
            <a:pPr algn="l" rtl="1" fontAlgn="base">
              <a:spcBef>
                <a:spcPct val="0"/>
              </a:spcBef>
              <a:spcAft>
                <a:spcPct val="0"/>
              </a:spcAft>
              <a:defRPr/>
            </a:pPr>
            <a:fld id="{C2527661-81EB-4A5E-B590-B12F60AB4E0D}" type="slidenum">
              <a:rPr lang="ar-SA" sz="1400" b="1" kern="1200">
                <a:solidFill>
                  <a:srgbClr val="FFFFFF"/>
                </a:solidFill>
                <a:latin typeface="Arial" pitchFamily="34" charset="0"/>
                <a:ea typeface="+mn-ea"/>
                <a:cs typeface="Nazanin"/>
              </a:rPr>
              <a:pPr algn="l" rtl="1" fontAlgn="base">
                <a:spcBef>
                  <a:spcPct val="0"/>
                </a:spcBef>
                <a:spcAft>
                  <a:spcPct val="0"/>
                </a:spcAft>
                <a:defRPr/>
              </a:pPr>
              <a:t>‹#›</a:t>
            </a:fld>
            <a:endParaRPr lang="en-US" sz="1400" b="1" kern="1200">
              <a:solidFill>
                <a:srgbClr val="FFFFFF"/>
              </a:solidFill>
              <a:latin typeface="Arial" pitchFamily="34" charset="0"/>
              <a:ea typeface="+mn-ea"/>
              <a:cs typeface="Nazanin"/>
            </a:endParaRPr>
          </a:p>
        </p:txBody>
      </p:sp>
    </p:spTree>
  </p:cSld>
  <p:clrMapOvr>
    <a:masterClrMapping/>
  </p:clrMapOvr>
  <p:transition spd="slow" advClick="0" advTm="100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22"/>
          <p:cNvSpPr>
            <a:spLocks noGrp="1" noChangeArrowheads="1"/>
          </p:cNvSpPr>
          <p:nvPr>
            <p:ph type="ftr" sz="quarter" idx="10"/>
          </p:nvPr>
        </p:nvSpPr>
        <p:spPr>
          <a:ln/>
        </p:spPr>
        <p:txBody>
          <a:bodyPr/>
          <a:lstStyle>
            <a:lvl1pPr>
              <a:defRPr/>
            </a:lvl1pPr>
          </a:lstStyle>
          <a:p>
            <a:pPr algn="r" rtl="1" fontAlgn="base">
              <a:spcBef>
                <a:spcPct val="0"/>
              </a:spcBef>
              <a:spcAft>
                <a:spcPct val="0"/>
              </a:spcAft>
              <a:defRPr/>
            </a:pPr>
            <a:r>
              <a:rPr lang="en-US" sz="1400" b="1" kern="1200" smtClean="0">
                <a:solidFill>
                  <a:srgbClr val="FFFFFF"/>
                </a:solidFill>
                <a:effectLst>
                  <a:outerShdw blurRad="38100" dist="38100" dir="2700000" algn="tl">
                    <a:srgbClr val="C0C0C0"/>
                  </a:outerShdw>
                </a:effectLst>
                <a:latin typeface="Arial" pitchFamily="34" charset="0"/>
                <a:ea typeface="+mn-ea"/>
                <a:cs typeface="Nazanin" pitchFamily="2" charset="-78"/>
              </a:rPr>
              <a:t>© irmgn.ir</a:t>
            </a:r>
            <a:endParaRPr lang="en-US" sz="1400" b="1" kern="1200">
              <a:solidFill>
                <a:srgbClr val="FFFFFF"/>
              </a:solidFill>
              <a:effectLst>
                <a:outerShdw blurRad="38100" dist="38100" dir="2700000" algn="tl">
                  <a:srgbClr val="C0C0C0"/>
                </a:outerShdw>
              </a:effectLst>
              <a:latin typeface="Arial" pitchFamily="34" charset="0"/>
              <a:ea typeface="+mn-ea"/>
              <a:cs typeface="Nazanin" pitchFamily="2" charset="-78"/>
            </a:endParaRPr>
          </a:p>
        </p:txBody>
      </p:sp>
      <p:sp>
        <p:nvSpPr>
          <p:cNvPr id="5" name="Rectangle 23"/>
          <p:cNvSpPr>
            <a:spLocks noGrp="1" noChangeArrowheads="1"/>
          </p:cNvSpPr>
          <p:nvPr>
            <p:ph type="sldNum" sz="quarter" idx="11"/>
          </p:nvPr>
        </p:nvSpPr>
        <p:spPr>
          <a:ln/>
        </p:spPr>
        <p:txBody>
          <a:bodyPr/>
          <a:lstStyle>
            <a:lvl1pPr>
              <a:defRPr/>
            </a:lvl1pPr>
          </a:lstStyle>
          <a:p>
            <a:pPr algn="l" rtl="1" fontAlgn="base">
              <a:spcBef>
                <a:spcPct val="0"/>
              </a:spcBef>
              <a:spcAft>
                <a:spcPct val="0"/>
              </a:spcAft>
              <a:defRPr/>
            </a:pPr>
            <a:fld id="{3D0D3B53-3176-45A3-9438-A209992DDC94}" type="slidenum">
              <a:rPr lang="ar-SA" sz="1400" b="1" kern="1200">
                <a:solidFill>
                  <a:srgbClr val="FFFFFF"/>
                </a:solidFill>
                <a:latin typeface="Arial" pitchFamily="34" charset="0"/>
                <a:ea typeface="+mn-ea"/>
                <a:cs typeface="Nazanin"/>
              </a:rPr>
              <a:pPr algn="l" rtl="1" fontAlgn="base">
                <a:spcBef>
                  <a:spcPct val="0"/>
                </a:spcBef>
                <a:spcAft>
                  <a:spcPct val="0"/>
                </a:spcAft>
                <a:defRPr/>
              </a:pPr>
              <a:t>‹#›</a:t>
            </a:fld>
            <a:endParaRPr lang="en-US" sz="1400" b="1" kern="1200">
              <a:solidFill>
                <a:srgbClr val="FFFFFF"/>
              </a:solidFill>
              <a:latin typeface="Arial" pitchFamily="34" charset="0"/>
              <a:ea typeface="+mn-ea"/>
              <a:cs typeface="Nazanin"/>
            </a:endParaRPr>
          </a:p>
        </p:txBody>
      </p:sp>
    </p:spTree>
  </p:cSld>
  <p:clrMapOvr>
    <a:masterClrMapping/>
  </p:clrMapOvr>
  <p:transition spd="slow" advClick="0" advTm="1000">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2"/>
          <p:cNvSpPr>
            <a:spLocks noGrp="1" noChangeArrowheads="1"/>
          </p:cNvSpPr>
          <p:nvPr>
            <p:ph type="ftr" sz="quarter" idx="10"/>
          </p:nvPr>
        </p:nvSpPr>
        <p:spPr>
          <a:ln/>
        </p:spPr>
        <p:txBody>
          <a:bodyPr/>
          <a:lstStyle>
            <a:lvl1pPr>
              <a:defRPr/>
            </a:lvl1pPr>
          </a:lstStyle>
          <a:p>
            <a:pPr algn="r" rtl="1" fontAlgn="base">
              <a:spcBef>
                <a:spcPct val="0"/>
              </a:spcBef>
              <a:spcAft>
                <a:spcPct val="0"/>
              </a:spcAft>
              <a:defRPr/>
            </a:pPr>
            <a:r>
              <a:rPr lang="en-US" sz="1400" b="1" kern="1200" smtClean="0">
                <a:solidFill>
                  <a:srgbClr val="FFFFFF"/>
                </a:solidFill>
                <a:effectLst>
                  <a:outerShdw blurRad="38100" dist="38100" dir="2700000" algn="tl">
                    <a:srgbClr val="C0C0C0"/>
                  </a:outerShdw>
                </a:effectLst>
                <a:latin typeface="Arial" pitchFamily="34" charset="0"/>
                <a:ea typeface="+mn-ea"/>
                <a:cs typeface="Nazanin" pitchFamily="2" charset="-78"/>
              </a:rPr>
              <a:t>© irmgn.ir</a:t>
            </a:r>
            <a:endParaRPr lang="en-US" sz="1400" b="1" kern="1200">
              <a:solidFill>
                <a:srgbClr val="FFFFFF"/>
              </a:solidFill>
              <a:effectLst>
                <a:outerShdw blurRad="38100" dist="38100" dir="2700000" algn="tl">
                  <a:srgbClr val="C0C0C0"/>
                </a:outerShdw>
              </a:effectLst>
              <a:latin typeface="Arial" pitchFamily="34" charset="0"/>
              <a:ea typeface="+mn-ea"/>
              <a:cs typeface="Nazanin" pitchFamily="2" charset="-78"/>
            </a:endParaRPr>
          </a:p>
        </p:txBody>
      </p:sp>
      <p:sp>
        <p:nvSpPr>
          <p:cNvPr id="5" name="Rectangle 23"/>
          <p:cNvSpPr>
            <a:spLocks noGrp="1" noChangeArrowheads="1"/>
          </p:cNvSpPr>
          <p:nvPr>
            <p:ph type="sldNum" sz="quarter" idx="11"/>
          </p:nvPr>
        </p:nvSpPr>
        <p:spPr>
          <a:ln/>
        </p:spPr>
        <p:txBody>
          <a:bodyPr/>
          <a:lstStyle>
            <a:lvl1pPr>
              <a:defRPr/>
            </a:lvl1pPr>
          </a:lstStyle>
          <a:p>
            <a:pPr algn="l" rtl="1" fontAlgn="base">
              <a:spcBef>
                <a:spcPct val="0"/>
              </a:spcBef>
              <a:spcAft>
                <a:spcPct val="0"/>
              </a:spcAft>
              <a:defRPr/>
            </a:pPr>
            <a:fld id="{43D62C60-9D73-497C-94ED-7551E0F5CFF3}" type="slidenum">
              <a:rPr lang="ar-SA" sz="1400" b="1" kern="1200">
                <a:solidFill>
                  <a:srgbClr val="FFFFFF"/>
                </a:solidFill>
                <a:latin typeface="Arial" pitchFamily="34" charset="0"/>
                <a:ea typeface="+mn-ea"/>
                <a:cs typeface="Nazanin"/>
              </a:rPr>
              <a:pPr algn="l" rtl="1" fontAlgn="base">
                <a:spcBef>
                  <a:spcPct val="0"/>
                </a:spcBef>
                <a:spcAft>
                  <a:spcPct val="0"/>
                </a:spcAft>
                <a:defRPr/>
              </a:pPr>
              <a:t>‹#›</a:t>
            </a:fld>
            <a:endParaRPr lang="en-US" sz="1400" b="1" kern="1200">
              <a:solidFill>
                <a:srgbClr val="FFFFFF"/>
              </a:solidFill>
              <a:latin typeface="Arial" pitchFamily="34" charset="0"/>
              <a:ea typeface="+mn-ea"/>
              <a:cs typeface="Nazanin"/>
            </a:endParaRPr>
          </a:p>
        </p:txBody>
      </p:sp>
    </p:spTree>
  </p:cSld>
  <p:clrMapOvr>
    <a:masterClrMapping/>
  </p:clrMapOvr>
  <p:transition spd="slow" advClick="0" advTm="100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fa-I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22"/>
          <p:cNvSpPr>
            <a:spLocks noGrp="1" noChangeArrowheads="1"/>
          </p:cNvSpPr>
          <p:nvPr>
            <p:ph type="ftr" sz="quarter" idx="10"/>
          </p:nvPr>
        </p:nvSpPr>
        <p:spPr>
          <a:ln/>
        </p:spPr>
        <p:txBody>
          <a:bodyPr/>
          <a:lstStyle>
            <a:lvl1pPr>
              <a:defRPr/>
            </a:lvl1pPr>
          </a:lstStyle>
          <a:p>
            <a:pPr algn="r" rtl="1" fontAlgn="base">
              <a:spcBef>
                <a:spcPct val="0"/>
              </a:spcBef>
              <a:spcAft>
                <a:spcPct val="0"/>
              </a:spcAft>
              <a:defRPr/>
            </a:pPr>
            <a:r>
              <a:rPr lang="en-US" sz="1400" b="1" kern="1200" smtClean="0">
                <a:solidFill>
                  <a:srgbClr val="FFFFFF"/>
                </a:solidFill>
                <a:effectLst>
                  <a:outerShdw blurRad="38100" dist="38100" dir="2700000" algn="tl">
                    <a:srgbClr val="C0C0C0"/>
                  </a:outerShdw>
                </a:effectLst>
                <a:latin typeface="Arial" pitchFamily="34" charset="0"/>
                <a:ea typeface="+mn-ea"/>
                <a:cs typeface="Nazanin" pitchFamily="2" charset="-78"/>
              </a:rPr>
              <a:t>© irmgn.ir</a:t>
            </a:r>
            <a:endParaRPr lang="en-US" sz="1400" b="1" kern="1200">
              <a:solidFill>
                <a:srgbClr val="FFFFFF"/>
              </a:solidFill>
              <a:effectLst>
                <a:outerShdw blurRad="38100" dist="38100" dir="2700000" algn="tl">
                  <a:srgbClr val="C0C0C0"/>
                </a:outerShdw>
              </a:effectLst>
              <a:latin typeface="Arial" pitchFamily="34" charset="0"/>
              <a:ea typeface="+mn-ea"/>
              <a:cs typeface="Nazanin" pitchFamily="2" charset="-78"/>
            </a:endParaRPr>
          </a:p>
        </p:txBody>
      </p:sp>
      <p:sp>
        <p:nvSpPr>
          <p:cNvPr id="6" name="Rectangle 23"/>
          <p:cNvSpPr>
            <a:spLocks noGrp="1" noChangeArrowheads="1"/>
          </p:cNvSpPr>
          <p:nvPr>
            <p:ph type="sldNum" sz="quarter" idx="11"/>
          </p:nvPr>
        </p:nvSpPr>
        <p:spPr>
          <a:ln/>
        </p:spPr>
        <p:txBody>
          <a:bodyPr/>
          <a:lstStyle>
            <a:lvl1pPr>
              <a:defRPr/>
            </a:lvl1pPr>
          </a:lstStyle>
          <a:p>
            <a:pPr algn="l" rtl="1" fontAlgn="base">
              <a:spcBef>
                <a:spcPct val="0"/>
              </a:spcBef>
              <a:spcAft>
                <a:spcPct val="0"/>
              </a:spcAft>
              <a:defRPr/>
            </a:pPr>
            <a:fld id="{C5B72A3B-A29F-4DBC-9457-24DA93D894D5}" type="slidenum">
              <a:rPr lang="ar-SA" sz="1400" b="1" kern="1200">
                <a:solidFill>
                  <a:srgbClr val="FFFFFF"/>
                </a:solidFill>
                <a:latin typeface="Arial" pitchFamily="34" charset="0"/>
                <a:ea typeface="+mn-ea"/>
                <a:cs typeface="Nazanin"/>
              </a:rPr>
              <a:pPr algn="l" rtl="1" fontAlgn="base">
                <a:spcBef>
                  <a:spcPct val="0"/>
                </a:spcBef>
                <a:spcAft>
                  <a:spcPct val="0"/>
                </a:spcAft>
                <a:defRPr/>
              </a:pPr>
              <a:t>‹#›</a:t>
            </a:fld>
            <a:endParaRPr lang="en-US" sz="1400" b="1" kern="1200">
              <a:solidFill>
                <a:srgbClr val="FFFFFF"/>
              </a:solidFill>
              <a:latin typeface="Arial" pitchFamily="34" charset="0"/>
              <a:ea typeface="+mn-ea"/>
              <a:cs typeface="Nazanin"/>
            </a:endParaRPr>
          </a:p>
        </p:txBody>
      </p:sp>
    </p:spTree>
  </p:cSld>
  <p:clrMapOvr>
    <a:masterClrMapping/>
  </p:clrMapOvr>
  <p:transition spd="slow" advClick="0" advTm="100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Rectangle 22"/>
          <p:cNvSpPr>
            <a:spLocks noGrp="1" noChangeArrowheads="1"/>
          </p:cNvSpPr>
          <p:nvPr>
            <p:ph type="ftr" sz="quarter" idx="10"/>
          </p:nvPr>
        </p:nvSpPr>
        <p:spPr>
          <a:ln/>
        </p:spPr>
        <p:txBody>
          <a:bodyPr/>
          <a:lstStyle>
            <a:lvl1pPr>
              <a:defRPr/>
            </a:lvl1pPr>
          </a:lstStyle>
          <a:p>
            <a:pPr algn="r" rtl="1" fontAlgn="base">
              <a:spcBef>
                <a:spcPct val="0"/>
              </a:spcBef>
              <a:spcAft>
                <a:spcPct val="0"/>
              </a:spcAft>
              <a:defRPr/>
            </a:pPr>
            <a:r>
              <a:rPr lang="en-US" sz="1400" b="1" kern="1200" smtClean="0">
                <a:solidFill>
                  <a:srgbClr val="FFFFFF"/>
                </a:solidFill>
                <a:effectLst>
                  <a:outerShdw blurRad="38100" dist="38100" dir="2700000" algn="tl">
                    <a:srgbClr val="C0C0C0"/>
                  </a:outerShdw>
                </a:effectLst>
                <a:latin typeface="Arial" pitchFamily="34" charset="0"/>
                <a:ea typeface="+mn-ea"/>
                <a:cs typeface="Nazanin" pitchFamily="2" charset="-78"/>
              </a:rPr>
              <a:t>© irmgn.ir</a:t>
            </a:r>
            <a:endParaRPr lang="en-US" sz="1400" b="1" kern="1200">
              <a:solidFill>
                <a:srgbClr val="FFFFFF"/>
              </a:solidFill>
              <a:effectLst>
                <a:outerShdw blurRad="38100" dist="38100" dir="2700000" algn="tl">
                  <a:srgbClr val="C0C0C0"/>
                </a:outerShdw>
              </a:effectLst>
              <a:latin typeface="Arial" pitchFamily="34" charset="0"/>
              <a:ea typeface="+mn-ea"/>
              <a:cs typeface="Nazanin" pitchFamily="2" charset="-78"/>
            </a:endParaRPr>
          </a:p>
        </p:txBody>
      </p:sp>
      <p:sp>
        <p:nvSpPr>
          <p:cNvPr id="8" name="Rectangle 23"/>
          <p:cNvSpPr>
            <a:spLocks noGrp="1" noChangeArrowheads="1"/>
          </p:cNvSpPr>
          <p:nvPr>
            <p:ph type="sldNum" sz="quarter" idx="11"/>
          </p:nvPr>
        </p:nvSpPr>
        <p:spPr>
          <a:ln/>
        </p:spPr>
        <p:txBody>
          <a:bodyPr/>
          <a:lstStyle>
            <a:lvl1pPr>
              <a:defRPr/>
            </a:lvl1pPr>
          </a:lstStyle>
          <a:p>
            <a:pPr algn="l" rtl="1" fontAlgn="base">
              <a:spcBef>
                <a:spcPct val="0"/>
              </a:spcBef>
              <a:spcAft>
                <a:spcPct val="0"/>
              </a:spcAft>
              <a:defRPr/>
            </a:pPr>
            <a:fld id="{91F9AD7D-564E-44DC-8037-98C0A957A930}" type="slidenum">
              <a:rPr lang="ar-SA" sz="1400" b="1" kern="1200">
                <a:solidFill>
                  <a:srgbClr val="FFFFFF"/>
                </a:solidFill>
                <a:latin typeface="Arial" pitchFamily="34" charset="0"/>
                <a:ea typeface="+mn-ea"/>
                <a:cs typeface="Nazanin"/>
              </a:rPr>
              <a:pPr algn="l" rtl="1" fontAlgn="base">
                <a:spcBef>
                  <a:spcPct val="0"/>
                </a:spcBef>
                <a:spcAft>
                  <a:spcPct val="0"/>
                </a:spcAft>
                <a:defRPr/>
              </a:pPr>
              <a:t>‹#›</a:t>
            </a:fld>
            <a:endParaRPr lang="en-US" sz="1400" b="1" kern="1200">
              <a:solidFill>
                <a:srgbClr val="FFFFFF"/>
              </a:solidFill>
              <a:latin typeface="Arial" pitchFamily="34" charset="0"/>
              <a:ea typeface="+mn-ea"/>
              <a:cs typeface="Nazanin"/>
            </a:endParaRPr>
          </a:p>
        </p:txBody>
      </p:sp>
    </p:spTree>
  </p:cSld>
  <p:clrMapOvr>
    <a:masterClrMapping/>
  </p:clrMapOvr>
  <p:transition spd="slow" advClick="0" advTm="1000">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fa-IR"/>
          </a:p>
        </p:txBody>
      </p:sp>
      <p:sp>
        <p:nvSpPr>
          <p:cNvPr id="3" name="Rectangle 22"/>
          <p:cNvSpPr>
            <a:spLocks noGrp="1" noChangeArrowheads="1"/>
          </p:cNvSpPr>
          <p:nvPr>
            <p:ph type="ftr" sz="quarter" idx="10"/>
          </p:nvPr>
        </p:nvSpPr>
        <p:spPr>
          <a:ln/>
        </p:spPr>
        <p:txBody>
          <a:bodyPr/>
          <a:lstStyle>
            <a:lvl1pPr>
              <a:defRPr/>
            </a:lvl1pPr>
          </a:lstStyle>
          <a:p>
            <a:pPr algn="r" rtl="1" fontAlgn="base">
              <a:spcBef>
                <a:spcPct val="0"/>
              </a:spcBef>
              <a:spcAft>
                <a:spcPct val="0"/>
              </a:spcAft>
              <a:defRPr/>
            </a:pPr>
            <a:r>
              <a:rPr lang="en-US" sz="1400" b="1" kern="1200" smtClean="0">
                <a:solidFill>
                  <a:srgbClr val="FFFFFF"/>
                </a:solidFill>
                <a:effectLst>
                  <a:outerShdw blurRad="38100" dist="38100" dir="2700000" algn="tl">
                    <a:srgbClr val="C0C0C0"/>
                  </a:outerShdw>
                </a:effectLst>
                <a:latin typeface="Arial" pitchFamily="34" charset="0"/>
                <a:ea typeface="+mn-ea"/>
                <a:cs typeface="Nazanin" pitchFamily="2" charset="-78"/>
              </a:rPr>
              <a:t>© irmgn.ir</a:t>
            </a:r>
            <a:endParaRPr lang="en-US" sz="1400" b="1" kern="1200">
              <a:solidFill>
                <a:srgbClr val="FFFFFF"/>
              </a:solidFill>
              <a:effectLst>
                <a:outerShdw blurRad="38100" dist="38100" dir="2700000" algn="tl">
                  <a:srgbClr val="C0C0C0"/>
                </a:outerShdw>
              </a:effectLst>
              <a:latin typeface="Arial" pitchFamily="34" charset="0"/>
              <a:ea typeface="+mn-ea"/>
              <a:cs typeface="Nazanin" pitchFamily="2" charset="-78"/>
            </a:endParaRPr>
          </a:p>
        </p:txBody>
      </p:sp>
      <p:sp>
        <p:nvSpPr>
          <p:cNvPr id="4" name="Rectangle 23"/>
          <p:cNvSpPr>
            <a:spLocks noGrp="1" noChangeArrowheads="1"/>
          </p:cNvSpPr>
          <p:nvPr>
            <p:ph type="sldNum" sz="quarter" idx="11"/>
          </p:nvPr>
        </p:nvSpPr>
        <p:spPr>
          <a:ln/>
        </p:spPr>
        <p:txBody>
          <a:bodyPr/>
          <a:lstStyle>
            <a:lvl1pPr>
              <a:defRPr/>
            </a:lvl1pPr>
          </a:lstStyle>
          <a:p>
            <a:pPr algn="l" rtl="1" fontAlgn="base">
              <a:spcBef>
                <a:spcPct val="0"/>
              </a:spcBef>
              <a:spcAft>
                <a:spcPct val="0"/>
              </a:spcAft>
              <a:defRPr/>
            </a:pPr>
            <a:fld id="{E3F01CEA-8319-4605-A23F-786DD9BAB94C}" type="slidenum">
              <a:rPr lang="ar-SA" sz="1400" b="1" kern="1200">
                <a:solidFill>
                  <a:srgbClr val="FFFFFF"/>
                </a:solidFill>
                <a:latin typeface="Arial" pitchFamily="34" charset="0"/>
                <a:ea typeface="+mn-ea"/>
                <a:cs typeface="Nazanin"/>
              </a:rPr>
              <a:pPr algn="l" rtl="1" fontAlgn="base">
                <a:spcBef>
                  <a:spcPct val="0"/>
                </a:spcBef>
                <a:spcAft>
                  <a:spcPct val="0"/>
                </a:spcAft>
                <a:defRPr/>
              </a:pPr>
              <a:t>‹#›</a:t>
            </a:fld>
            <a:endParaRPr lang="en-US" sz="1400" b="1" kern="1200">
              <a:solidFill>
                <a:srgbClr val="FFFFFF"/>
              </a:solidFill>
              <a:latin typeface="Arial" pitchFamily="34" charset="0"/>
              <a:ea typeface="+mn-ea"/>
              <a:cs typeface="Nazanin"/>
            </a:endParaRPr>
          </a:p>
        </p:txBody>
      </p:sp>
    </p:spTree>
  </p:cSld>
  <p:clrMapOvr>
    <a:masterClrMapping/>
  </p:clrMapOvr>
  <p:transition spd="slow" advClick="0" advTm="1000">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2"/>
          <p:cNvSpPr>
            <a:spLocks noGrp="1" noChangeArrowheads="1"/>
          </p:cNvSpPr>
          <p:nvPr>
            <p:ph type="ftr" sz="quarter" idx="10"/>
          </p:nvPr>
        </p:nvSpPr>
        <p:spPr>
          <a:ln/>
        </p:spPr>
        <p:txBody>
          <a:bodyPr/>
          <a:lstStyle>
            <a:lvl1pPr>
              <a:defRPr/>
            </a:lvl1pPr>
          </a:lstStyle>
          <a:p>
            <a:pPr algn="r" rtl="1" fontAlgn="base">
              <a:spcBef>
                <a:spcPct val="0"/>
              </a:spcBef>
              <a:spcAft>
                <a:spcPct val="0"/>
              </a:spcAft>
              <a:defRPr/>
            </a:pPr>
            <a:r>
              <a:rPr lang="en-US" sz="1400" b="1" kern="1200" smtClean="0">
                <a:solidFill>
                  <a:srgbClr val="FFFFFF"/>
                </a:solidFill>
                <a:effectLst>
                  <a:outerShdw blurRad="38100" dist="38100" dir="2700000" algn="tl">
                    <a:srgbClr val="C0C0C0"/>
                  </a:outerShdw>
                </a:effectLst>
                <a:latin typeface="Arial" pitchFamily="34" charset="0"/>
                <a:ea typeface="+mn-ea"/>
                <a:cs typeface="Nazanin" pitchFamily="2" charset="-78"/>
              </a:rPr>
              <a:t>© irmgn.ir</a:t>
            </a:r>
            <a:endParaRPr lang="en-US" sz="1400" b="1" kern="1200">
              <a:solidFill>
                <a:srgbClr val="FFFFFF"/>
              </a:solidFill>
              <a:effectLst>
                <a:outerShdw blurRad="38100" dist="38100" dir="2700000" algn="tl">
                  <a:srgbClr val="C0C0C0"/>
                </a:outerShdw>
              </a:effectLst>
              <a:latin typeface="Arial" pitchFamily="34" charset="0"/>
              <a:ea typeface="+mn-ea"/>
              <a:cs typeface="Nazanin" pitchFamily="2" charset="-78"/>
            </a:endParaRPr>
          </a:p>
        </p:txBody>
      </p:sp>
      <p:sp>
        <p:nvSpPr>
          <p:cNvPr id="3" name="Rectangle 23"/>
          <p:cNvSpPr>
            <a:spLocks noGrp="1" noChangeArrowheads="1"/>
          </p:cNvSpPr>
          <p:nvPr>
            <p:ph type="sldNum" sz="quarter" idx="11"/>
          </p:nvPr>
        </p:nvSpPr>
        <p:spPr>
          <a:ln/>
        </p:spPr>
        <p:txBody>
          <a:bodyPr/>
          <a:lstStyle>
            <a:lvl1pPr>
              <a:defRPr/>
            </a:lvl1pPr>
          </a:lstStyle>
          <a:p>
            <a:pPr algn="l" rtl="1" fontAlgn="base">
              <a:spcBef>
                <a:spcPct val="0"/>
              </a:spcBef>
              <a:spcAft>
                <a:spcPct val="0"/>
              </a:spcAft>
              <a:defRPr/>
            </a:pPr>
            <a:fld id="{D637A4E3-0F1B-4859-BA71-D4235BF99678}" type="slidenum">
              <a:rPr lang="ar-SA" sz="1400" b="1" kern="1200">
                <a:solidFill>
                  <a:srgbClr val="FFFFFF"/>
                </a:solidFill>
                <a:latin typeface="Arial" pitchFamily="34" charset="0"/>
                <a:ea typeface="+mn-ea"/>
                <a:cs typeface="Nazanin"/>
              </a:rPr>
              <a:pPr algn="l" rtl="1" fontAlgn="base">
                <a:spcBef>
                  <a:spcPct val="0"/>
                </a:spcBef>
                <a:spcAft>
                  <a:spcPct val="0"/>
                </a:spcAft>
                <a:defRPr/>
              </a:pPr>
              <a:t>‹#›</a:t>
            </a:fld>
            <a:endParaRPr lang="en-US" sz="1400" b="1" kern="1200">
              <a:solidFill>
                <a:srgbClr val="FFFFFF"/>
              </a:solidFill>
              <a:latin typeface="Arial" pitchFamily="34" charset="0"/>
              <a:ea typeface="+mn-ea"/>
              <a:cs typeface="Nazanin"/>
            </a:endParaRPr>
          </a:p>
        </p:txBody>
      </p:sp>
    </p:spTree>
  </p:cSld>
  <p:clrMapOvr>
    <a:masterClrMapping/>
  </p:clrMapOvr>
  <p:transition spd="slow" advClick="0" advTm="1000">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2"/>
          <p:cNvSpPr>
            <a:spLocks noGrp="1" noChangeArrowheads="1"/>
          </p:cNvSpPr>
          <p:nvPr>
            <p:ph type="ftr" sz="quarter" idx="10"/>
          </p:nvPr>
        </p:nvSpPr>
        <p:spPr>
          <a:ln/>
        </p:spPr>
        <p:txBody>
          <a:bodyPr/>
          <a:lstStyle>
            <a:lvl1pPr>
              <a:defRPr/>
            </a:lvl1pPr>
          </a:lstStyle>
          <a:p>
            <a:pPr algn="r" rtl="1" fontAlgn="base">
              <a:spcBef>
                <a:spcPct val="0"/>
              </a:spcBef>
              <a:spcAft>
                <a:spcPct val="0"/>
              </a:spcAft>
              <a:defRPr/>
            </a:pPr>
            <a:r>
              <a:rPr lang="en-US" sz="1400" b="1" kern="1200" smtClean="0">
                <a:solidFill>
                  <a:srgbClr val="FFFFFF"/>
                </a:solidFill>
                <a:effectLst>
                  <a:outerShdw blurRad="38100" dist="38100" dir="2700000" algn="tl">
                    <a:srgbClr val="C0C0C0"/>
                  </a:outerShdw>
                </a:effectLst>
                <a:latin typeface="Arial" pitchFamily="34" charset="0"/>
                <a:ea typeface="+mn-ea"/>
                <a:cs typeface="Nazanin" pitchFamily="2" charset="-78"/>
              </a:rPr>
              <a:t>© irmgn.ir</a:t>
            </a:r>
            <a:endParaRPr lang="en-US" sz="1400" b="1" kern="1200">
              <a:solidFill>
                <a:srgbClr val="FFFFFF"/>
              </a:solidFill>
              <a:effectLst>
                <a:outerShdw blurRad="38100" dist="38100" dir="2700000" algn="tl">
                  <a:srgbClr val="C0C0C0"/>
                </a:outerShdw>
              </a:effectLst>
              <a:latin typeface="Arial" pitchFamily="34" charset="0"/>
              <a:ea typeface="+mn-ea"/>
              <a:cs typeface="Nazanin" pitchFamily="2" charset="-78"/>
            </a:endParaRPr>
          </a:p>
        </p:txBody>
      </p:sp>
      <p:sp>
        <p:nvSpPr>
          <p:cNvPr id="6" name="Rectangle 23"/>
          <p:cNvSpPr>
            <a:spLocks noGrp="1" noChangeArrowheads="1"/>
          </p:cNvSpPr>
          <p:nvPr>
            <p:ph type="sldNum" sz="quarter" idx="11"/>
          </p:nvPr>
        </p:nvSpPr>
        <p:spPr>
          <a:ln/>
        </p:spPr>
        <p:txBody>
          <a:bodyPr/>
          <a:lstStyle>
            <a:lvl1pPr>
              <a:defRPr/>
            </a:lvl1pPr>
          </a:lstStyle>
          <a:p>
            <a:pPr algn="l" rtl="1" fontAlgn="base">
              <a:spcBef>
                <a:spcPct val="0"/>
              </a:spcBef>
              <a:spcAft>
                <a:spcPct val="0"/>
              </a:spcAft>
              <a:defRPr/>
            </a:pPr>
            <a:fld id="{7D27DEB8-9234-4CEA-B657-7E48CE9AE641}" type="slidenum">
              <a:rPr lang="ar-SA" sz="1400" b="1" kern="1200">
                <a:solidFill>
                  <a:srgbClr val="FFFFFF"/>
                </a:solidFill>
                <a:latin typeface="Arial" pitchFamily="34" charset="0"/>
                <a:ea typeface="+mn-ea"/>
                <a:cs typeface="Nazanin"/>
              </a:rPr>
              <a:pPr algn="l" rtl="1" fontAlgn="base">
                <a:spcBef>
                  <a:spcPct val="0"/>
                </a:spcBef>
                <a:spcAft>
                  <a:spcPct val="0"/>
                </a:spcAft>
                <a:defRPr/>
              </a:pPr>
              <a:t>‹#›</a:t>
            </a:fld>
            <a:endParaRPr lang="en-US" sz="1400" b="1" kern="1200">
              <a:solidFill>
                <a:srgbClr val="FFFFFF"/>
              </a:solidFill>
              <a:latin typeface="Arial" pitchFamily="34" charset="0"/>
              <a:ea typeface="+mn-ea"/>
              <a:cs typeface="Nazanin"/>
            </a:endParaRPr>
          </a:p>
        </p:txBody>
      </p:sp>
    </p:spTree>
  </p:cSld>
  <p:clrMapOvr>
    <a:masterClrMapping/>
  </p:clrMapOvr>
  <p:transition spd="slow" advClick="0" advTm="100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Title 16"/>
          <p:cNvSpPr>
            <a:spLocks noGrp="1"/>
          </p:cNvSpPr>
          <p:nvPr>
            <p:ph type="title"/>
          </p:nvPr>
        </p:nvSpPr>
        <p:spPr/>
        <p:txBody>
          <a:bodyPr rtlCol="0"/>
          <a:lstStyle/>
          <a:p>
            <a:r>
              <a:rPr lang="en-US" smtClean="0"/>
              <a:t>Click to edit Master title style</a:t>
            </a:r>
            <a:endParaRPr lang="en-US"/>
          </a:p>
        </p:txBody>
      </p:sp>
      <p:sp>
        <p:nvSpPr>
          <p:cNvPr id="4" name="Date Placeholder 13"/>
          <p:cNvSpPr>
            <a:spLocks noGrp="1"/>
          </p:cNvSpPr>
          <p:nvPr>
            <p:ph type="dt" sz="half" idx="10"/>
          </p:nvPr>
        </p:nvSpPr>
        <p:spPr/>
        <p:txBody>
          <a:bodyPr/>
          <a:lstStyle>
            <a:lvl1pPr>
              <a:defRPr/>
            </a:lvl1pPr>
          </a:lstStyle>
          <a:p>
            <a:pPr algn="l" rtl="1" fontAlgn="base">
              <a:spcBef>
                <a:spcPct val="0"/>
              </a:spcBef>
              <a:spcAft>
                <a:spcPct val="0"/>
              </a:spcAft>
              <a:defRPr/>
            </a:pPr>
            <a:endParaRPr lang="en-US" sz="1200" kern="1200">
              <a:solidFill>
                <a:srgbClr val="EEECE1"/>
              </a:solidFill>
              <a:latin typeface="Tahoma" pitchFamily="34" charset="0"/>
              <a:ea typeface="+mn-ea"/>
              <a:cs typeface="Nazanin" pitchFamily="2" charset="-78"/>
            </a:endParaRPr>
          </a:p>
        </p:txBody>
      </p:sp>
      <p:sp>
        <p:nvSpPr>
          <p:cNvPr id="5" name="Slide Number Placeholder 14"/>
          <p:cNvSpPr>
            <a:spLocks noGrp="1"/>
          </p:cNvSpPr>
          <p:nvPr>
            <p:ph type="sldNum" sz="quarter" idx="11"/>
          </p:nvPr>
        </p:nvSpPr>
        <p:spPr/>
        <p:txBody>
          <a:bodyPr/>
          <a:lstStyle>
            <a:lvl1pPr algn="ctr">
              <a:defRPr smtClean="0"/>
            </a:lvl1pPr>
          </a:lstStyle>
          <a:p>
            <a:pPr rtl="1" fontAlgn="base">
              <a:spcBef>
                <a:spcPct val="0"/>
              </a:spcBef>
              <a:spcAft>
                <a:spcPct val="0"/>
              </a:spcAft>
              <a:defRPr/>
            </a:pPr>
            <a:fld id="{F65C2952-47B3-4297-A18E-EC0A7BECA1C1}" type="slidenum">
              <a:rPr lang="fa-IR" sz="1600" kern="1200">
                <a:solidFill>
                  <a:srgbClr val="EEECE1"/>
                </a:solidFill>
                <a:latin typeface="Tahoma" pitchFamily="34" charset="0"/>
                <a:ea typeface="+mn-ea"/>
                <a:cs typeface="Nazanin" pitchFamily="2" charset="-78"/>
              </a:rPr>
              <a:pPr rtl="1" fontAlgn="base">
                <a:spcBef>
                  <a:spcPct val="0"/>
                </a:spcBef>
                <a:spcAft>
                  <a:spcPct val="0"/>
                </a:spcAft>
                <a:defRPr/>
              </a:pPr>
              <a:t>‹#›</a:t>
            </a:fld>
            <a:endParaRPr lang="en-US" sz="1600" kern="1200">
              <a:solidFill>
                <a:srgbClr val="EEECE1"/>
              </a:solidFill>
              <a:latin typeface="Tahoma" pitchFamily="34" charset="0"/>
              <a:ea typeface="+mn-ea"/>
              <a:cs typeface="Nazanin" pitchFamily="2" charset="-78"/>
            </a:endParaRPr>
          </a:p>
        </p:txBody>
      </p:sp>
      <p:sp>
        <p:nvSpPr>
          <p:cNvPr id="6" name="Footer Placeholder 15"/>
          <p:cNvSpPr>
            <a:spLocks noGrp="1"/>
          </p:cNvSpPr>
          <p:nvPr>
            <p:ph type="ftr" sz="quarter" idx="12"/>
          </p:nvPr>
        </p:nvSpPr>
        <p:spPr/>
        <p:txBody>
          <a:bodyPr/>
          <a:lstStyle>
            <a:lvl1pPr algn="r">
              <a:defRPr>
                <a:solidFill>
                  <a:schemeClr val="tx2"/>
                </a:solidFill>
              </a:defRPr>
            </a:lvl1p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2"/>
          <p:cNvSpPr>
            <a:spLocks noGrp="1" noChangeArrowheads="1"/>
          </p:cNvSpPr>
          <p:nvPr>
            <p:ph type="ftr" sz="quarter" idx="10"/>
          </p:nvPr>
        </p:nvSpPr>
        <p:spPr>
          <a:ln/>
        </p:spPr>
        <p:txBody>
          <a:bodyPr/>
          <a:lstStyle>
            <a:lvl1pPr>
              <a:defRPr/>
            </a:lvl1pPr>
          </a:lstStyle>
          <a:p>
            <a:pPr algn="r" rtl="1" fontAlgn="base">
              <a:spcBef>
                <a:spcPct val="0"/>
              </a:spcBef>
              <a:spcAft>
                <a:spcPct val="0"/>
              </a:spcAft>
              <a:defRPr/>
            </a:pPr>
            <a:r>
              <a:rPr lang="en-US" sz="1400" b="1" kern="1200" smtClean="0">
                <a:solidFill>
                  <a:srgbClr val="FFFFFF"/>
                </a:solidFill>
                <a:effectLst>
                  <a:outerShdw blurRad="38100" dist="38100" dir="2700000" algn="tl">
                    <a:srgbClr val="C0C0C0"/>
                  </a:outerShdw>
                </a:effectLst>
                <a:latin typeface="Arial" pitchFamily="34" charset="0"/>
                <a:ea typeface="+mn-ea"/>
                <a:cs typeface="Nazanin" pitchFamily="2" charset="-78"/>
              </a:rPr>
              <a:t>© irmgn.ir</a:t>
            </a:r>
            <a:endParaRPr lang="en-US" sz="1400" b="1" kern="1200">
              <a:solidFill>
                <a:srgbClr val="FFFFFF"/>
              </a:solidFill>
              <a:effectLst>
                <a:outerShdw blurRad="38100" dist="38100" dir="2700000" algn="tl">
                  <a:srgbClr val="C0C0C0"/>
                </a:outerShdw>
              </a:effectLst>
              <a:latin typeface="Arial" pitchFamily="34" charset="0"/>
              <a:ea typeface="+mn-ea"/>
              <a:cs typeface="Nazanin" pitchFamily="2" charset="-78"/>
            </a:endParaRPr>
          </a:p>
        </p:txBody>
      </p:sp>
      <p:sp>
        <p:nvSpPr>
          <p:cNvPr id="6" name="Rectangle 23"/>
          <p:cNvSpPr>
            <a:spLocks noGrp="1" noChangeArrowheads="1"/>
          </p:cNvSpPr>
          <p:nvPr>
            <p:ph type="sldNum" sz="quarter" idx="11"/>
          </p:nvPr>
        </p:nvSpPr>
        <p:spPr>
          <a:ln/>
        </p:spPr>
        <p:txBody>
          <a:bodyPr/>
          <a:lstStyle>
            <a:lvl1pPr>
              <a:defRPr/>
            </a:lvl1pPr>
          </a:lstStyle>
          <a:p>
            <a:pPr algn="l" rtl="1" fontAlgn="base">
              <a:spcBef>
                <a:spcPct val="0"/>
              </a:spcBef>
              <a:spcAft>
                <a:spcPct val="0"/>
              </a:spcAft>
              <a:defRPr/>
            </a:pPr>
            <a:fld id="{F561D3ED-7698-495E-8362-A2522780B5B2}" type="slidenum">
              <a:rPr lang="ar-SA" sz="1400" b="1" kern="1200">
                <a:solidFill>
                  <a:srgbClr val="FFFFFF"/>
                </a:solidFill>
                <a:latin typeface="Arial" pitchFamily="34" charset="0"/>
                <a:ea typeface="+mn-ea"/>
                <a:cs typeface="Nazanin"/>
              </a:rPr>
              <a:pPr algn="l" rtl="1" fontAlgn="base">
                <a:spcBef>
                  <a:spcPct val="0"/>
                </a:spcBef>
                <a:spcAft>
                  <a:spcPct val="0"/>
                </a:spcAft>
                <a:defRPr/>
              </a:pPr>
              <a:t>‹#›</a:t>
            </a:fld>
            <a:endParaRPr lang="en-US" sz="1400" b="1" kern="1200">
              <a:solidFill>
                <a:srgbClr val="FFFFFF"/>
              </a:solidFill>
              <a:latin typeface="Arial" pitchFamily="34" charset="0"/>
              <a:ea typeface="+mn-ea"/>
              <a:cs typeface="Nazanin"/>
            </a:endParaRPr>
          </a:p>
        </p:txBody>
      </p:sp>
    </p:spTree>
  </p:cSld>
  <p:clrMapOvr>
    <a:masterClrMapping/>
  </p:clrMapOvr>
  <p:transition spd="slow" advClick="0" advTm="1000">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22"/>
          <p:cNvSpPr>
            <a:spLocks noGrp="1" noChangeArrowheads="1"/>
          </p:cNvSpPr>
          <p:nvPr>
            <p:ph type="ftr" sz="quarter" idx="10"/>
          </p:nvPr>
        </p:nvSpPr>
        <p:spPr>
          <a:ln/>
        </p:spPr>
        <p:txBody>
          <a:bodyPr/>
          <a:lstStyle>
            <a:lvl1pPr>
              <a:defRPr/>
            </a:lvl1pPr>
          </a:lstStyle>
          <a:p>
            <a:pPr algn="r" rtl="1" fontAlgn="base">
              <a:spcBef>
                <a:spcPct val="0"/>
              </a:spcBef>
              <a:spcAft>
                <a:spcPct val="0"/>
              </a:spcAft>
              <a:defRPr/>
            </a:pPr>
            <a:r>
              <a:rPr lang="en-US" sz="1400" b="1" kern="1200" smtClean="0">
                <a:solidFill>
                  <a:srgbClr val="FFFFFF"/>
                </a:solidFill>
                <a:effectLst>
                  <a:outerShdw blurRad="38100" dist="38100" dir="2700000" algn="tl">
                    <a:srgbClr val="C0C0C0"/>
                  </a:outerShdw>
                </a:effectLst>
                <a:latin typeface="Arial" pitchFamily="34" charset="0"/>
                <a:ea typeface="+mn-ea"/>
                <a:cs typeface="Nazanin" pitchFamily="2" charset="-78"/>
              </a:rPr>
              <a:t>© irmgn.ir</a:t>
            </a:r>
            <a:endParaRPr lang="en-US" sz="1400" b="1" kern="1200">
              <a:solidFill>
                <a:srgbClr val="FFFFFF"/>
              </a:solidFill>
              <a:effectLst>
                <a:outerShdw blurRad="38100" dist="38100" dir="2700000" algn="tl">
                  <a:srgbClr val="C0C0C0"/>
                </a:outerShdw>
              </a:effectLst>
              <a:latin typeface="Arial" pitchFamily="34" charset="0"/>
              <a:ea typeface="+mn-ea"/>
              <a:cs typeface="Nazanin" pitchFamily="2" charset="-78"/>
            </a:endParaRPr>
          </a:p>
        </p:txBody>
      </p:sp>
      <p:sp>
        <p:nvSpPr>
          <p:cNvPr id="5" name="Rectangle 23"/>
          <p:cNvSpPr>
            <a:spLocks noGrp="1" noChangeArrowheads="1"/>
          </p:cNvSpPr>
          <p:nvPr>
            <p:ph type="sldNum" sz="quarter" idx="11"/>
          </p:nvPr>
        </p:nvSpPr>
        <p:spPr>
          <a:ln/>
        </p:spPr>
        <p:txBody>
          <a:bodyPr/>
          <a:lstStyle>
            <a:lvl1pPr>
              <a:defRPr/>
            </a:lvl1pPr>
          </a:lstStyle>
          <a:p>
            <a:pPr algn="l" rtl="1" fontAlgn="base">
              <a:spcBef>
                <a:spcPct val="0"/>
              </a:spcBef>
              <a:spcAft>
                <a:spcPct val="0"/>
              </a:spcAft>
              <a:defRPr/>
            </a:pPr>
            <a:fld id="{C329E8A1-5623-417F-9758-A30C2FB8719E}" type="slidenum">
              <a:rPr lang="ar-SA" sz="1400" b="1" kern="1200">
                <a:solidFill>
                  <a:srgbClr val="FFFFFF"/>
                </a:solidFill>
                <a:latin typeface="Arial" pitchFamily="34" charset="0"/>
                <a:ea typeface="+mn-ea"/>
                <a:cs typeface="Nazanin"/>
              </a:rPr>
              <a:pPr algn="l" rtl="1" fontAlgn="base">
                <a:spcBef>
                  <a:spcPct val="0"/>
                </a:spcBef>
                <a:spcAft>
                  <a:spcPct val="0"/>
                </a:spcAft>
                <a:defRPr/>
              </a:pPr>
              <a:t>‹#›</a:t>
            </a:fld>
            <a:endParaRPr lang="en-US" sz="1400" b="1" kern="1200">
              <a:solidFill>
                <a:srgbClr val="FFFFFF"/>
              </a:solidFill>
              <a:latin typeface="Arial" pitchFamily="34" charset="0"/>
              <a:ea typeface="+mn-ea"/>
              <a:cs typeface="Nazanin"/>
            </a:endParaRPr>
          </a:p>
        </p:txBody>
      </p:sp>
    </p:spTree>
  </p:cSld>
  <p:clrMapOvr>
    <a:masterClrMapping/>
  </p:clrMapOvr>
  <p:transition spd="slow" advClick="0" advTm="1000">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a:prstGeom prst="rect">
            <a:avLst/>
          </a:prstGeo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22"/>
          <p:cNvSpPr>
            <a:spLocks noGrp="1" noChangeArrowheads="1"/>
          </p:cNvSpPr>
          <p:nvPr>
            <p:ph type="ftr" sz="quarter" idx="10"/>
          </p:nvPr>
        </p:nvSpPr>
        <p:spPr>
          <a:ln/>
        </p:spPr>
        <p:txBody>
          <a:bodyPr/>
          <a:lstStyle>
            <a:lvl1pPr>
              <a:defRPr/>
            </a:lvl1pPr>
          </a:lstStyle>
          <a:p>
            <a:pPr algn="r" rtl="1" fontAlgn="base">
              <a:spcBef>
                <a:spcPct val="0"/>
              </a:spcBef>
              <a:spcAft>
                <a:spcPct val="0"/>
              </a:spcAft>
              <a:defRPr/>
            </a:pPr>
            <a:r>
              <a:rPr lang="en-US" sz="1400" b="1" kern="1200" smtClean="0">
                <a:solidFill>
                  <a:srgbClr val="FFFFFF"/>
                </a:solidFill>
                <a:effectLst>
                  <a:outerShdw blurRad="38100" dist="38100" dir="2700000" algn="tl">
                    <a:srgbClr val="C0C0C0"/>
                  </a:outerShdw>
                </a:effectLst>
                <a:latin typeface="Arial" pitchFamily="34" charset="0"/>
                <a:ea typeface="+mn-ea"/>
                <a:cs typeface="Nazanin" pitchFamily="2" charset="-78"/>
              </a:rPr>
              <a:t>© irmgn.ir</a:t>
            </a:r>
            <a:endParaRPr lang="en-US" sz="1400" b="1" kern="1200">
              <a:solidFill>
                <a:srgbClr val="FFFFFF"/>
              </a:solidFill>
              <a:effectLst>
                <a:outerShdw blurRad="38100" dist="38100" dir="2700000" algn="tl">
                  <a:srgbClr val="C0C0C0"/>
                </a:outerShdw>
              </a:effectLst>
              <a:latin typeface="Arial" pitchFamily="34" charset="0"/>
              <a:ea typeface="+mn-ea"/>
              <a:cs typeface="Nazanin" pitchFamily="2" charset="-78"/>
            </a:endParaRPr>
          </a:p>
        </p:txBody>
      </p:sp>
      <p:sp>
        <p:nvSpPr>
          <p:cNvPr id="5" name="Rectangle 23"/>
          <p:cNvSpPr>
            <a:spLocks noGrp="1" noChangeArrowheads="1"/>
          </p:cNvSpPr>
          <p:nvPr>
            <p:ph type="sldNum" sz="quarter" idx="11"/>
          </p:nvPr>
        </p:nvSpPr>
        <p:spPr>
          <a:ln/>
        </p:spPr>
        <p:txBody>
          <a:bodyPr/>
          <a:lstStyle>
            <a:lvl1pPr>
              <a:defRPr/>
            </a:lvl1pPr>
          </a:lstStyle>
          <a:p>
            <a:pPr algn="l" rtl="1" fontAlgn="base">
              <a:spcBef>
                <a:spcPct val="0"/>
              </a:spcBef>
              <a:spcAft>
                <a:spcPct val="0"/>
              </a:spcAft>
              <a:defRPr/>
            </a:pPr>
            <a:fld id="{2EBD3779-2781-4614-9212-6A76E5474D90}" type="slidenum">
              <a:rPr lang="ar-SA" sz="1400" b="1" kern="1200">
                <a:solidFill>
                  <a:srgbClr val="FFFFFF"/>
                </a:solidFill>
                <a:latin typeface="Arial" pitchFamily="34" charset="0"/>
                <a:ea typeface="+mn-ea"/>
                <a:cs typeface="Nazanin"/>
              </a:rPr>
              <a:pPr algn="l" rtl="1" fontAlgn="base">
                <a:spcBef>
                  <a:spcPct val="0"/>
                </a:spcBef>
                <a:spcAft>
                  <a:spcPct val="0"/>
                </a:spcAft>
                <a:defRPr/>
              </a:pPr>
              <a:t>‹#›</a:t>
            </a:fld>
            <a:endParaRPr lang="en-US" sz="1400" b="1" kern="1200">
              <a:solidFill>
                <a:srgbClr val="FFFFFF"/>
              </a:solidFill>
              <a:latin typeface="Arial" pitchFamily="34" charset="0"/>
              <a:ea typeface="+mn-ea"/>
              <a:cs typeface="Nazanin"/>
            </a:endParaRPr>
          </a:p>
        </p:txBody>
      </p:sp>
    </p:spTree>
  </p:cSld>
  <p:clrMapOvr>
    <a:masterClrMapping/>
  </p:clrMapOvr>
  <p:transition spd="slow" advClick="0" advTm="1000">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fa-IR"/>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22"/>
          <p:cNvSpPr>
            <a:spLocks noGrp="1" noChangeArrowheads="1"/>
          </p:cNvSpPr>
          <p:nvPr>
            <p:ph type="ftr" sz="quarter" idx="10"/>
          </p:nvPr>
        </p:nvSpPr>
        <p:spPr>
          <a:ln/>
        </p:spPr>
        <p:txBody>
          <a:bodyPr/>
          <a:lstStyle>
            <a:lvl1pPr>
              <a:defRPr/>
            </a:lvl1pPr>
          </a:lstStyle>
          <a:p>
            <a:pPr algn="r" rtl="1" fontAlgn="base">
              <a:spcBef>
                <a:spcPct val="0"/>
              </a:spcBef>
              <a:spcAft>
                <a:spcPct val="0"/>
              </a:spcAft>
              <a:defRPr/>
            </a:pPr>
            <a:r>
              <a:rPr lang="en-US" sz="1400" b="1" kern="1200" smtClean="0">
                <a:solidFill>
                  <a:srgbClr val="FFFFFF"/>
                </a:solidFill>
                <a:effectLst>
                  <a:outerShdw blurRad="38100" dist="38100" dir="2700000" algn="tl">
                    <a:srgbClr val="C0C0C0"/>
                  </a:outerShdw>
                </a:effectLst>
                <a:latin typeface="Arial" pitchFamily="34" charset="0"/>
                <a:ea typeface="+mn-ea"/>
                <a:cs typeface="Nazanin" pitchFamily="2" charset="-78"/>
              </a:rPr>
              <a:t>© irmgn.ir</a:t>
            </a:r>
            <a:endParaRPr lang="en-US" sz="1400" b="1" kern="1200">
              <a:solidFill>
                <a:srgbClr val="FFFFFF"/>
              </a:solidFill>
              <a:effectLst>
                <a:outerShdw blurRad="38100" dist="38100" dir="2700000" algn="tl">
                  <a:srgbClr val="C0C0C0"/>
                </a:outerShdw>
              </a:effectLst>
              <a:latin typeface="Arial" pitchFamily="34" charset="0"/>
              <a:ea typeface="+mn-ea"/>
              <a:cs typeface="Nazanin" pitchFamily="2" charset="-78"/>
            </a:endParaRPr>
          </a:p>
        </p:txBody>
      </p:sp>
      <p:sp>
        <p:nvSpPr>
          <p:cNvPr id="6" name="Rectangle 23"/>
          <p:cNvSpPr>
            <a:spLocks noGrp="1" noChangeArrowheads="1"/>
          </p:cNvSpPr>
          <p:nvPr>
            <p:ph type="sldNum" sz="quarter" idx="11"/>
          </p:nvPr>
        </p:nvSpPr>
        <p:spPr>
          <a:ln/>
        </p:spPr>
        <p:txBody>
          <a:bodyPr/>
          <a:lstStyle>
            <a:lvl1pPr>
              <a:defRPr/>
            </a:lvl1pPr>
          </a:lstStyle>
          <a:p>
            <a:pPr algn="l" rtl="1" fontAlgn="base">
              <a:spcBef>
                <a:spcPct val="0"/>
              </a:spcBef>
              <a:spcAft>
                <a:spcPct val="0"/>
              </a:spcAft>
              <a:defRPr/>
            </a:pPr>
            <a:fld id="{0E5AA9C9-58D7-485A-899A-F38B79AED189}" type="slidenum">
              <a:rPr lang="ar-SA" sz="1400" b="1" kern="1200">
                <a:solidFill>
                  <a:srgbClr val="FFFFFF"/>
                </a:solidFill>
                <a:latin typeface="Arial" pitchFamily="34" charset="0"/>
                <a:ea typeface="+mn-ea"/>
                <a:cs typeface="Nazanin"/>
              </a:rPr>
              <a:pPr algn="l" rtl="1" fontAlgn="base">
                <a:spcBef>
                  <a:spcPct val="0"/>
                </a:spcBef>
                <a:spcAft>
                  <a:spcPct val="0"/>
                </a:spcAft>
                <a:defRPr/>
              </a:pPr>
              <a:t>‹#›</a:t>
            </a:fld>
            <a:endParaRPr lang="en-US" sz="1400" b="1" kern="1200">
              <a:solidFill>
                <a:srgbClr val="FFFFFF"/>
              </a:solidFill>
              <a:latin typeface="Arial" pitchFamily="34" charset="0"/>
              <a:ea typeface="+mn-ea"/>
              <a:cs typeface="Nazanin"/>
            </a:endParaRPr>
          </a:p>
        </p:txBody>
      </p:sp>
    </p:spTree>
  </p:cSld>
  <p:clrMapOvr>
    <a:masterClrMapping/>
  </p:clrMapOvr>
  <p:transition spd="slow" advClick="0" advTm="100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lgn="l" rtl="1" fontAlgn="base">
              <a:spcBef>
                <a:spcPct val="0"/>
              </a:spcBef>
              <a:spcAft>
                <a:spcPct val="0"/>
              </a:spcAft>
              <a:defRPr/>
            </a:pPr>
            <a:endParaRPr lang="en-US" sz="1200" kern="1200">
              <a:solidFill>
                <a:srgbClr val="EEECE1"/>
              </a:solidFill>
              <a:latin typeface="Tahoma" pitchFamily="34" charset="0"/>
              <a:ea typeface="+mn-ea"/>
              <a:cs typeface="Nazanin" pitchFamily="2" charset="-78"/>
            </a:endParaRPr>
          </a:p>
        </p:txBody>
      </p:sp>
      <p:sp>
        <p:nvSpPr>
          <p:cNvPr id="6" name="Footer Placeholder 4"/>
          <p:cNvSpPr>
            <a:spLocks noGrp="1"/>
          </p:cNvSpPr>
          <p:nvPr>
            <p:ph type="ftr" sz="quarter" idx="11"/>
          </p:nvPr>
        </p:nvSpPr>
        <p:spPr/>
        <p:txBody>
          <a:bodyPr/>
          <a:lstStyle>
            <a:lvl1pPr algn="r">
              <a:defRPr>
                <a:solidFill>
                  <a:schemeClr val="tx2"/>
                </a:solidFill>
              </a:defRPr>
            </a:lvl1p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
        <p:nvSpPr>
          <p:cNvPr id="7" name="Slide Number Placeholder 5"/>
          <p:cNvSpPr>
            <a:spLocks noGrp="1"/>
          </p:cNvSpPr>
          <p:nvPr>
            <p:ph type="sldNum" sz="quarter" idx="12"/>
          </p:nvPr>
        </p:nvSpPr>
        <p:spPr/>
        <p:txBody>
          <a:bodyPr/>
          <a:lstStyle>
            <a:lvl1pPr>
              <a:defRPr/>
            </a:lvl1pPr>
          </a:lstStyle>
          <a:p>
            <a:pPr algn="ctr" rtl="1" fontAlgn="base">
              <a:spcBef>
                <a:spcPct val="0"/>
              </a:spcBef>
              <a:spcAft>
                <a:spcPct val="0"/>
              </a:spcAft>
              <a:defRPr/>
            </a:pPr>
            <a:fld id="{4FBB1EDA-6020-44EF-B937-5096315BB588}" type="slidenum">
              <a:rPr lang="fa-IR" sz="1600" kern="1200">
                <a:solidFill>
                  <a:srgbClr val="EEECE1"/>
                </a:solidFill>
                <a:latin typeface="Tahoma" pitchFamily="34" charset="0"/>
                <a:ea typeface="+mn-ea"/>
                <a:cs typeface="Nazanin" pitchFamily="2" charset="-78"/>
              </a:rPr>
              <a:pPr algn="ctr" rtl="1" fontAlgn="base">
                <a:spcBef>
                  <a:spcPct val="0"/>
                </a:spcBef>
                <a:spcAft>
                  <a:spcPct val="0"/>
                </a:spcAft>
                <a:defRPr/>
              </a:pPr>
              <a:t>‹#›</a:t>
            </a:fld>
            <a:endParaRPr lang="en-US" sz="1600" kern="1200">
              <a:solidFill>
                <a:srgbClr val="EEECE1"/>
              </a:solidFill>
              <a:latin typeface="Tahoma" pitchFamily="34" charset="0"/>
              <a:ea typeface="+mn-ea"/>
              <a:cs typeface="Nazanin" pitchFamily="2" charset="-78"/>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1" name="Content Placeholder 10"/>
          <p:cNvSpPr>
            <a:spLocks noGrp="1"/>
          </p:cNvSpPr>
          <p:nvPr>
            <p:ph sz="half" idx="1"/>
          </p:nvPr>
        </p:nvSpPr>
        <p:spPr>
          <a:xfrm>
            <a:off x="457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lgn="l" rtl="1" fontAlgn="base">
              <a:spcBef>
                <a:spcPct val="0"/>
              </a:spcBef>
              <a:spcAft>
                <a:spcPct val="0"/>
              </a:spcAft>
              <a:defRPr/>
            </a:pPr>
            <a:endParaRPr lang="en-US" sz="1200" kern="1200">
              <a:solidFill>
                <a:srgbClr val="EEECE1"/>
              </a:solidFill>
              <a:latin typeface="Tahoma" pitchFamily="34" charset="0"/>
              <a:ea typeface="+mn-ea"/>
              <a:cs typeface="Nazanin" pitchFamily="2" charset="-78"/>
            </a:endParaRPr>
          </a:p>
        </p:txBody>
      </p:sp>
      <p:sp>
        <p:nvSpPr>
          <p:cNvPr id="6" name="Footer Placeholder 5"/>
          <p:cNvSpPr>
            <a:spLocks noGrp="1"/>
          </p:cNvSpPr>
          <p:nvPr>
            <p:ph type="ftr" sz="quarter" idx="11"/>
          </p:nvPr>
        </p:nvSpPr>
        <p:spPr/>
        <p:txBody>
          <a:bodyPr/>
          <a:lstStyle>
            <a:lvl1pPr algn="r">
              <a:defRPr>
                <a:solidFill>
                  <a:schemeClr val="tx2"/>
                </a:solidFill>
              </a:defRPr>
            </a:lvl1p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
        <p:nvSpPr>
          <p:cNvPr id="7" name="Slide Number Placeholder 6"/>
          <p:cNvSpPr>
            <a:spLocks noGrp="1"/>
          </p:cNvSpPr>
          <p:nvPr>
            <p:ph type="sldNum" sz="quarter" idx="12"/>
          </p:nvPr>
        </p:nvSpPr>
        <p:spPr/>
        <p:txBody>
          <a:bodyPr/>
          <a:lstStyle>
            <a:lvl1pPr>
              <a:defRPr/>
            </a:lvl1pPr>
          </a:lstStyle>
          <a:p>
            <a:pPr algn="ctr" rtl="1" fontAlgn="base">
              <a:spcBef>
                <a:spcPct val="0"/>
              </a:spcBef>
              <a:spcAft>
                <a:spcPct val="0"/>
              </a:spcAft>
              <a:defRPr/>
            </a:pPr>
            <a:fld id="{471CAA14-95DA-4A1E-B573-BA6D50508A20}" type="slidenum">
              <a:rPr lang="fa-IR" sz="1600" kern="1200">
                <a:solidFill>
                  <a:srgbClr val="EEECE1"/>
                </a:solidFill>
                <a:latin typeface="Tahoma" pitchFamily="34" charset="0"/>
                <a:ea typeface="+mn-ea"/>
                <a:cs typeface="Nazanin" pitchFamily="2" charset="-78"/>
              </a:rPr>
              <a:pPr algn="ctr" rtl="1" fontAlgn="base">
                <a:spcBef>
                  <a:spcPct val="0"/>
                </a:spcBef>
                <a:spcAft>
                  <a:spcPct val="0"/>
                </a:spcAft>
                <a:defRPr/>
              </a:pPr>
              <a:t>‹#›</a:t>
            </a:fld>
            <a:endParaRPr lang="en-US" sz="1600" kern="1200">
              <a:solidFill>
                <a:srgbClr val="EEECE1"/>
              </a:solidFill>
              <a:latin typeface="Tahoma" pitchFamily="34" charset="0"/>
              <a:ea typeface="+mn-ea"/>
              <a:cs typeface="Nazanin" pitchFamily="2" charset="-78"/>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4" name="Content Placeholder 33"/>
          <p:cNvSpPr>
            <a:spLocks noGrp="1"/>
          </p:cNvSpPr>
          <p:nvPr>
            <p:ph sz="quarter" idx="4"/>
          </p:nvPr>
        </p:nvSpPr>
        <p:spPr>
          <a:xfrm>
            <a:off x="4649788"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57200" y="155448"/>
            <a:ext cx="8229600" cy="1143000"/>
          </a:xfrm>
        </p:spPr>
        <p:txBody>
          <a:bodyPr/>
          <a:lstStyle>
            <a:lvl1pPr>
              <a:defRPr/>
            </a:lvl1pPr>
          </a:lstStyle>
          <a:p>
            <a:r>
              <a:rPr lang="en-US" smtClean="0"/>
              <a:t>Click to edit Master title style</a:t>
            </a:r>
            <a:endParaRPr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9" name="Slide Number Placeholder 8"/>
          <p:cNvSpPr>
            <a:spLocks noGrp="1"/>
          </p:cNvSpPr>
          <p:nvPr>
            <p:ph type="sldNum" sz="quarter" idx="10"/>
          </p:nvPr>
        </p:nvSpPr>
        <p:spPr/>
        <p:txBody>
          <a:bodyPr/>
          <a:lstStyle>
            <a:lvl1pPr>
              <a:defRPr/>
            </a:lvl1pPr>
          </a:lstStyle>
          <a:p>
            <a:pPr algn="ctr" rtl="1" fontAlgn="base">
              <a:spcBef>
                <a:spcPct val="0"/>
              </a:spcBef>
              <a:spcAft>
                <a:spcPct val="0"/>
              </a:spcAft>
              <a:defRPr/>
            </a:pPr>
            <a:fld id="{3513E68D-9F29-4AC3-A73D-D9961472D458}" type="slidenum">
              <a:rPr lang="fa-IR" sz="1600" kern="1200">
                <a:solidFill>
                  <a:srgbClr val="EEECE1"/>
                </a:solidFill>
                <a:latin typeface="Tahoma" pitchFamily="34" charset="0"/>
                <a:ea typeface="+mn-ea"/>
                <a:cs typeface="Nazanin" pitchFamily="2" charset="-78"/>
              </a:rPr>
              <a:pPr algn="ctr" rtl="1" fontAlgn="base">
                <a:spcBef>
                  <a:spcPct val="0"/>
                </a:spcBef>
                <a:spcAft>
                  <a:spcPct val="0"/>
                </a:spcAft>
                <a:defRPr/>
              </a:pPr>
              <a:t>‹#›</a:t>
            </a:fld>
            <a:endParaRPr lang="en-US" sz="1600" kern="1200">
              <a:solidFill>
                <a:srgbClr val="EEECE1"/>
              </a:solidFill>
              <a:latin typeface="Tahoma" pitchFamily="34" charset="0"/>
              <a:ea typeface="+mn-ea"/>
              <a:cs typeface="Nazanin" pitchFamily="2" charset="-78"/>
            </a:endParaRPr>
          </a:p>
        </p:txBody>
      </p:sp>
      <p:sp>
        <p:nvSpPr>
          <p:cNvPr id="10" name="Footer Placeholder 7"/>
          <p:cNvSpPr>
            <a:spLocks noGrp="1"/>
          </p:cNvSpPr>
          <p:nvPr>
            <p:ph type="ftr" sz="quarter" idx="11"/>
          </p:nvPr>
        </p:nvSpPr>
        <p:spPr/>
        <p:txBody>
          <a:bodyPr/>
          <a:lstStyle>
            <a:lvl1pPr algn="r">
              <a:defRPr>
                <a:solidFill>
                  <a:schemeClr val="tx2"/>
                </a:solidFill>
              </a:defRPr>
            </a:lvl1p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
        <p:nvSpPr>
          <p:cNvPr id="11" name="Date Placeholder 6"/>
          <p:cNvSpPr>
            <a:spLocks noGrp="1"/>
          </p:cNvSpPr>
          <p:nvPr>
            <p:ph type="dt" sz="half" idx="12"/>
          </p:nvPr>
        </p:nvSpPr>
        <p:spPr/>
        <p:txBody>
          <a:bodyPr/>
          <a:lstStyle>
            <a:lvl1pPr>
              <a:defRPr/>
            </a:lvl1pPr>
          </a:lstStyle>
          <a:p>
            <a:pPr algn="l" rtl="1" fontAlgn="base">
              <a:spcBef>
                <a:spcPct val="0"/>
              </a:spcBef>
              <a:spcAft>
                <a:spcPct val="0"/>
              </a:spcAft>
              <a:defRPr/>
            </a:pPr>
            <a:endParaRPr lang="en-US" sz="1200" kern="1200">
              <a:solidFill>
                <a:srgbClr val="EEECE1"/>
              </a:solidFill>
              <a:latin typeface="Tahoma" pitchFamily="34" charset="0"/>
              <a:ea typeface="+mn-ea"/>
              <a:cs typeface="Nazanin" pitchFamily="2" charset="-78"/>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lgn="l" rtl="1" fontAlgn="base">
              <a:spcBef>
                <a:spcPct val="0"/>
              </a:spcBef>
              <a:spcAft>
                <a:spcPct val="0"/>
              </a:spcAft>
              <a:defRPr/>
            </a:pPr>
            <a:endParaRPr lang="en-US" sz="1200" kern="1200">
              <a:solidFill>
                <a:srgbClr val="EEECE1"/>
              </a:solidFill>
              <a:latin typeface="Tahoma" pitchFamily="34" charset="0"/>
              <a:ea typeface="+mn-ea"/>
              <a:cs typeface="Nazanin" pitchFamily="2" charset="-78"/>
            </a:endParaRPr>
          </a:p>
        </p:txBody>
      </p:sp>
      <p:sp>
        <p:nvSpPr>
          <p:cNvPr id="4" name="Footer Placeholder 3"/>
          <p:cNvSpPr>
            <a:spLocks noGrp="1"/>
          </p:cNvSpPr>
          <p:nvPr>
            <p:ph type="ftr" sz="quarter" idx="11"/>
          </p:nvPr>
        </p:nvSpPr>
        <p:spPr/>
        <p:txBody>
          <a:bodyPr/>
          <a:lstStyle>
            <a:lvl1pPr algn="r">
              <a:defRPr>
                <a:solidFill>
                  <a:schemeClr val="tx2"/>
                </a:solidFill>
              </a:defRPr>
            </a:lvl1p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
        <p:nvSpPr>
          <p:cNvPr id="5" name="Slide Number Placeholder 4"/>
          <p:cNvSpPr>
            <a:spLocks noGrp="1"/>
          </p:cNvSpPr>
          <p:nvPr>
            <p:ph type="sldNum" sz="quarter" idx="12"/>
          </p:nvPr>
        </p:nvSpPr>
        <p:spPr/>
        <p:txBody>
          <a:bodyPr/>
          <a:lstStyle>
            <a:lvl1pPr>
              <a:defRPr/>
            </a:lvl1pPr>
          </a:lstStyle>
          <a:p>
            <a:pPr algn="ctr" rtl="1" fontAlgn="base">
              <a:spcBef>
                <a:spcPct val="0"/>
              </a:spcBef>
              <a:spcAft>
                <a:spcPct val="0"/>
              </a:spcAft>
              <a:defRPr/>
            </a:pPr>
            <a:fld id="{68A88B9F-99C5-40BC-9F1B-D9A2A5128501}" type="slidenum">
              <a:rPr lang="fa-IR" sz="1600" kern="1200">
                <a:solidFill>
                  <a:srgbClr val="EEECE1"/>
                </a:solidFill>
                <a:latin typeface="Tahoma" pitchFamily="34" charset="0"/>
                <a:ea typeface="+mn-ea"/>
                <a:cs typeface="Nazanin" pitchFamily="2" charset="-78"/>
              </a:rPr>
              <a:pPr algn="ctr" rtl="1" fontAlgn="base">
                <a:spcBef>
                  <a:spcPct val="0"/>
                </a:spcBef>
                <a:spcAft>
                  <a:spcPct val="0"/>
                </a:spcAft>
                <a:defRPr/>
              </a:pPr>
              <a:t>‹#›</a:t>
            </a:fld>
            <a:endParaRPr lang="en-US" sz="1600" kern="1200">
              <a:solidFill>
                <a:srgbClr val="EEECE1"/>
              </a:solidFill>
              <a:latin typeface="Tahoma" pitchFamily="34" charset="0"/>
              <a:ea typeface="+mn-ea"/>
              <a:cs typeface="Nazanin" pitchFamily="2" charset="-78"/>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lgn="l" rtl="1" fontAlgn="base">
              <a:spcBef>
                <a:spcPct val="0"/>
              </a:spcBef>
              <a:spcAft>
                <a:spcPct val="0"/>
              </a:spcAft>
              <a:defRPr/>
            </a:pPr>
            <a:endParaRPr lang="en-US" sz="1200" kern="1200">
              <a:solidFill>
                <a:srgbClr val="EEECE1"/>
              </a:solidFill>
              <a:latin typeface="Tahoma" pitchFamily="34" charset="0"/>
              <a:ea typeface="+mn-ea"/>
              <a:cs typeface="Nazanin" pitchFamily="2" charset="-78"/>
            </a:endParaRPr>
          </a:p>
        </p:txBody>
      </p:sp>
      <p:sp>
        <p:nvSpPr>
          <p:cNvPr id="3" name="Footer Placeholder 2"/>
          <p:cNvSpPr>
            <a:spLocks noGrp="1"/>
          </p:cNvSpPr>
          <p:nvPr>
            <p:ph type="ftr" sz="quarter" idx="11"/>
          </p:nvPr>
        </p:nvSpPr>
        <p:spPr/>
        <p:txBody>
          <a:bodyPr/>
          <a:lstStyle>
            <a:lvl1pPr algn="r">
              <a:defRPr>
                <a:solidFill>
                  <a:schemeClr val="tx2"/>
                </a:solidFill>
              </a:defRPr>
            </a:lvl1p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
        <p:nvSpPr>
          <p:cNvPr id="4" name="Slide Number Placeholder 3"/>
          <p:cNvSpPr>
            <a:spLocks noGrp="1"/>
          </p:cNvSpPr>
          <p:nvPr>
            <p:ph type="sldNum" sz="quarter" idx="12"/>
          </p:nvPr>
        </p:nvSpPr>
        <p:spPr/>
        <p:txBody>
          <a:bodyPr/>
          <a:lstStyle>
            <a:lvl1pPr>
              <a:defRPr/>
            </a:lvl1pPr>
          </a:lstStyle>
          <a:p>
            <a:pPr algn="ctr" rtl="1" fontAlgn="base">
              <a:spcBef>
                <a:spcPct val="0"/>
              </a:spcBef>
              <a:spcAft>
                <a:spcPct val="0"/>
              </a:spcAft>
              <a:defRPr/>
            </a:pPr>
            <a:fld id="{987D28FB-ABF3-4FE8-B124-0177D1D80CEE}" type="slidenum">
              <a:rPr lang="fa-IR" sz="1600" kern="1200">
                <a:solidFill>
                  <a:srgbClr val="EEECE1"/>
                </a:solidFill>
                <a:latin typeface="Tahoma" pitchFamily="34" charset="0"/>
                <a:ea typeface="+mn-ea"/>
                <a:cs typeface="Nazanin" pitchFamily="2" charset="-78"/>
              </a:rPr>
              <a:pPr algn="ctr" rtl="1" fontAlgn="base">
                <a:spcBef>
                  <a:spcPct val="0"/>
                </a:spcBef>
                <a:spcAft>
                  <a:spcPct val="0"/>
                </a:spcAft>
                <a:defRPr/>
              </a:pPr>
              <a:t>‹#›</a:t>
            </a:fld>
            <a:endParaRPr lang="en-US" sz="1600" kern="1200">
              <a:solidFill>
                <a:srgbClr val="EEECE1"/>
              </a:solidFill>
              <a:latin typeface="Tahoma" pitchFamily="34" charset="0"/>
              <a:ea typeface="+mn-ea"/>
              <a:cs typeface="Nazanin" pitchFamily="2" charset="-78"/>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5" name="Date Placeholder 7"/>
          <p:cNvSpPr>
            <a:spLocks noGrp="1"/>
          </p:cNvSpPr>
          <p:nvPr>
            <p:ph type="dt" sz="half" idx="10"/>
          </p:nvPr>
        </p:nvSpPr>
        <p:spPr/>
        <p:txBody>
          <a:bodyPr/>
          <a:lstStyle>
            <a:lvl1pPr>
              <a:defRPr/>
            </a:lvl1pPr>
          </a:lstStyle>
          <a:p>
            <a:pPr algn="l" rtl="1" fontAlgn="base">
              <a:spcBef>
                <a:spcPct val="0"/>
              </a:spcBef>
              <a:spcAft>
                <a:spcPct val="0"/>
              </a:spcAft>
              <a:defRPr/>
            </a:pPr>
            <a:endParaRPr lang="en-US" sz="1200" kern="1200">
              <a:solidFill>
                <a:srgbClr val="EEECE1"/>
              </a:solidFill>
              <a:latin typeface="Tahoma" pitchFamily="34" charset="0"/>
              <a:ea typeface="+mn-ea"/>
              <a:cs typeface="Nazanin" pitchFamily="2" charset="-78"/>
            </a:endParaRPr>
          </a:p>
        </p:txBody>
      </p:sp>
      <p:sp>
        <p:nvSpPr>
          <p:cNvPr id="6" name="Slide Number Placeholder 8"/>
          <p:cNvSpPr>
            <a:spLocks noGrp="1"/>
          </p:cNvSpPr>
          <p:nvPr>
            <p:ph type="sldNum" sz="quarter" idx="11"/>
          </p:nvPr>
        </p:nvSpPr>
        <p:spPr/>
        <p:txBody>
          <a:bodyPr/>
          <a:lstStyle>
            <a:lvl1pPr>
              <a:defRPr/>
            </a:lvl1pPr>
          </a:lstStyle>
          <a:p>
            <a:pPr algn="ctr" rtl="1" fontAlgn="base">
              <a:spcBef>
                <a:spcPct val="0"/>
              </a:spcBef>
              <a:spcAft>
                <a:spcPct val="0"/>
              </a:spcAft>
              <a:defRPr/>
            </a:pPr>
            <a:fld id="{CA5DE311-34E5-4E15-B1D8-09A1AA043508}" type="slidenum">
              <a:rPr lang="fa-IR" sz="1600" kern="1200">
                <a:solidFill>
                  <a:srgbClr val="EEECE1"/>
                </a:solidFill>
                <a:latin typeface="Tahoma" pitchFamily="34" charset="0"/>
                <a:ea typeface="+mn-ea"/>
                <a:cs typeface="Nazanin" pitchFamily="2" charset="-78"/>
              </a:rPr>
              <a:pPr algn="ctr" rtl="1" fontAlgn="base">
                <a:spcBef>
                  <a:spcPct val="0"/>
                </a:spcBef>
                <a:spcAft>
                  <a:spcPct val="0"/>
                </a:spcAft>
                <a:defRPr/>
              </a:pPr>
              <a:t>‹#›</a:t>
            </a:fld>
            <a:endParaRPr lang="en-US" sz="1600" kern="1200">
              <a:solidFill>
                <a:srgbClr val="EEECE1"/>
              </a:solidFill>
              <a:latin typeface="Tahoma" pitchFamily="34" charset="0"/>
              <a:ea typeface="+mn-ea"/>
              <a:cs typeface="Nazanin" pitchFamily="2" charset="-78"/>
            </a:endParaRPr>
          </a:p>
        </p:txBody>
      </p:sp>
      <p:sp>
        <p:nvSpPr>
          <p:cNvPr id="7" name="Footer Placeholder 9"/>
          <p:cNvSpPr>
            <a:spLocks noGrp="1"/>
          </p:cNvSpPr>
          <p:nvPr>
            <p:ph type="ftr" sz="quarter" idx="12"/>
          </p:nvPr>
        </p:nvSpPr>
        <p:spPr/>
        <p:txBody>
          <a:bodyPr/>
          <a:lstStyle>
            <a:lvl1pPr algn="r">
              <a:defRPr>
                <a:solidFill>
                  <a:schemeClr val="tx2"/>
                </a:solidFill>
              </a:defRPr>
            </a:lvl1p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7"/>
          <p:cNvSpPr>
            <a:spLocks noGrp="1"/>
          </p:cNvSpPr>
          <p:nvPr>
            <p:ph type="dt" sz="half" idx="10"/>
          </p:nvPr>
        </p:nvSpPr>
        <p:spPr/>
        <p:txBody>
          <a:bodyPr/>
          <a:lstStyle>
            <a:lvl1pPr>
              <a:defRPr/>
            </a:lvl1pPr>
          </a:lstStyle>
          <a:p>
            <a:pPr algn="l" rtl="1" fontAlgn="base">
              <a:spcBef>
                <a:spcPct val="0"/>
              </a:spcBef>
              <a:spcAft>
                <a:spcPct val="0"/>
              </a:spcAft>
              <a:defRPr/>
            </a:pPr>
            <a:endParaRPr lang="en-US" sz="1200" kern="1200">
              <a:solidFill>
                <a:srgbClr val="EEECE1"/>
              </a:solidFill>
              <a:latin typeface="Tahoma" pitchFamily="34" charset="0"/>
              <a:ea typeface="+mn-ea"/>
              <a:cs typeface="Nazanin" pitchFamily="2" charset="-78"/>
            </a:endParaRPr>
          </a:p>
        </p:txBody>
      </p:sp>
      <p:sp>
        <p:nvSpPr>
          <p:cNvPr id="6" name="Slide Number Placeholder 8"/>
          <p:cNvSpPr>
            <a:spLocks noGrp="1"/>
          </p:cNvSpPr>
          <p:nvPr>
            <p:ph type="sldNum" sz="quarter" idx="11"/>
          </p:nvPr>
        </p:nvSpPr>
        <p:spPr/>
        <p:txBody>
          <a:bodyPr/>
          <a:lstStyle>
            <a:lvl1pPr>
              <a:defRPr/>
            </a:lvl1pPr>
          </a:lstStyle>
          <a:p>
            <a:pPr algn="ctr" rtl="1" fontAlgn="base">
              <a:spcBef>
                <a:spcPct val="0"/>
              </a:spcBef>
              <a:spcAft>
                <a:spcPct val="0"/>
              </a:spcAft>
              <a:defRPr/>
            </a:pPr>
            <a:fld id="{2A8C46E1-DC4C-426B-B385-02B37330EE7C}" type="slidenum">
              <a:rPr lang="fa-IR" sz="1600" kern="1200">
                <a:solidFill>
                  <a:srgbClr val="EEECE1"/>
                </a:solidFill>
                <a:latin typeface="Tahoma" pitchFamily="34" charset="0"/>
                <a:ea typeface="+mn-ea"/>
                <a:cs typeface="Nazanin" pitchFamily="2" charset="-78"/>
              </a:rPr>
              <a:pPr algn="ctr" rtl="1" fontAlgn="base">
                <a:spcBef>
                  <a:spcPct val="0"/>
                </a:spcBef>
                <a:spcAft>
                  <a:spcPct val="0"/>
                </a:spcAft>
                <a:defRPr/>
              </a:pPr>
              <a:t>‹#›</a:t>
            </a:fld>
            <a:endParaRPr lang="en-US" sz="1600" kern="1200">
              <a:solidFill>
                <a:srgbClr val="EEECE1"/>
              </a:solidFill>
              <a:latin typeface="Tahoma" pitchFamily="34" charset="0"/>
              <a:ea typeface="+mn-ea"/>
              <a:cs typeface="Nazanin" pitchFamily="2" charset="-78"/>
            </a:endParaRPr>
          </a:p>
        </p:txBody>
      </p:sp>
      <p:sp>
        <p:nvSpPr>
          <p:cNvPr id="7" name="Footer Placeholder 9"/>
          <p:cNvSpPr>
            <a:spLocks noGrp="1"/>
          </p:cNvSpPr>
          <p:nvPr>
            <p:ph type="ftr" sz="quarter" idx="12"/>
          </p:nvPr>
        </p:nvSpPr>
        <p:spPr/>
        <p:txBody>
          <a:bodyPr/>
          <a:lstStyle>
            <a:lvl1pPr algn="r">
              <a:defRPr>
                <a:solidFill>
                  <a:schemeClr val="tx2"/>
                </a:solidFill>
              </a:defRPr>
            </a:lvl1p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18" Type="http://schemas.openxmlformats.org/officeDocument/2006/relationships/image" Target="../media/image7.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6.jpeg"/><Relationship Id="rId2" Type="http://schemas.openxmlformats.org/officeDocument/2006/relationships/slideLayout" Target="../slideLayouts/slideLayout13.xml"/><Relationship Id="rId16" Type="http://schemas.openxmlformats.org/officeDocument/2006/relationships/image" Target="../media/image5.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4.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36866" name="Text Placeholder 8"/>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5791200" y="6203950"/>
            <a:ext cx="2590800" cy="384175"/>
          </a:xfrm>
          <a:prstGeom prst="rect">
            <a:avLst/>
          </a:prstGeom>
        </p:spPr>
        <p:txBody>
          <a:bodyPr vert="horz" anchor="ctr" anchorCtr="0"/>
          <a:lstStyle>
            <a:lvl1pPr algn="l" eaLnBrk="1" latinLnBrk="0" hangingPunct="1">
              <a:defRPr kumimoji="0" sz="1200">
                <a:solidFill>
                  <a:schemeClr val="tx2"/>
                </a:solidFill>
              </a:defRPr>
            </a:lvl1pPr>
          </a:lstStyle>
          <a:p>
            <a:pPr rtl="1" fontAlgn="base">
              <a:spcBef>
                <a:spcPct val="0"/>
              </a:spcBef>
              <a:spcAft>
                <a:spcPct val="0"/>
              </a:spcAft>
              <a:defRPr/>
            </a:pPr>
            <a:endParaRPr lang="en-US" kern="1200">
              <a:solidFill>
                <a:srgbClr val="EEECE1"/>
              </a:solidFill>
              <a:latin typeface="Tahoma" pitchFamily="34" charset="0"/>
              <a:ea typeface="+mn-ea"/>
              <a:cs typeface="Nazanin" pitchFamily="2" charset="-78"/>
            </a:endParaRPr>
          </a:p>
        </p:txBody>
      </p:sp>
      <p:sp>
        <p:nvSpPr>
          <p:cNvPr id="10" name="Footer Placeholder 9"/>
          <p:cNvSpPr>
            <a:spLocks noGrp="1"/>
          </p:cNvSpPr>
          <p:nvPr>
            <p:ph type="ftr" sz="quarter" idx="3"/>
          </p:nvPr>
        </p:nvSpPr>
        <p:spPr>
          <a:xfrm>
            <a:off x="2133600" y="6203950"/>
            <a:ext cx="3581400" cy="384175"/>
          </a:xfrm>
          <a:prstGeom prst="rect">
            <a:avLst/>
          </a:prstGeom>
        </p:spPr>
        <p:txBody>
          <a:bodyPr vert="horz" anchor="ctr" anchorCtr="0"/>
          <a:lstStyle>
            <a:lvl1pPr algn="l" eaLnBrk="1" latinLnBrk="0" hangingPunct="1">
              <a:defRPr kumimoji="0" sz="1200" dirty="0">
                <a:solidFill>
                  <a:schemeClr val="tx2">
                    <a:shade val="90000"/>
                  </a:schemeClr>
                </a:solidFill>
              </a:defRPr>
            </a:lvl1pPr>
          </a:lstStyle>
          <a:p>
            <a:pPr rtl="1" fontAlgn="base">
              <a:spcBef>
                <a:spcPct val="0"/>
              </a:spcBef>
              <a:spcAft>
                <a:spcPct val="0"/>
              </a:spcAft>
              <a:defRPr/>
            </a:pPr>
            <a:r>
              <a:rPr lang="en-US" kern="1200" smtClean="0">
                <a:solidFill>
                  <a:srgbClr val="EEECE1">
                    <a:shade val="90000"/>
                  </a:srgbClr>
                </a:solidFill>
                <a:latin typeface="Tahoma" pitchFamily="34" charset="0"/>
                <a:ea typeface="+mn-ea"/>
                <a:cs typeface="Nazanin" pitchFamily="2" charset="-78"/>
              </a:rPr>
              <a:t>© irmgn.ir</a:t>
            </a:r>
            <a:endParaRPr lang="en-US" kern="1200">
              <a:solidFill>
                <a:srgbClr val="EEECE1">
                  <a:shade val="90000"/>
                </a:srgbClr>
              </a:solidFill>
              <a:latin typeface="Tahoma" pitchFamily="34" charset="0"/>
              <a:ea typeface="+mn-ea"/>
              <a:cs typeface="Nazanin" pitchFamily="2" charset="-78"/>
            </a:endParaRPr>
          </a:p>
        </p:txBody>
      </p:sp>
      <p:sp>
        <p:nvSpPr>
          <p:cNvPr id="22" name="Slide Number Placeholder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latinLnBrk="0" hangingPunct="1">
              <a:defRPr kumimoji="0" sz="1600" baseline="0" smtClean="0">
                <a:solidFill>
                  <a:schemeClr val="tx2"/>
                </a:solidFill>
              </a:defRPr>
            </a:lvl1pPr>
          </a:lstStyle>
          <a:p>
            <a:pPr rtl="1" fontAlgn="base">
              <a:spcBef>
                <a:spcPct val="0"/>
              </a:spcBef>
              <a:spcAft>
                <a:spcPct val="0"/>
              </a:spcAft>
              <a:defRPr/>
            </a:pPr>
            <a:fld id="{7CC55A1A-F043-4D1E-ABCF-B58A4E2B409B}" type="slidenum">
              <a:rPr lang="fa-IR" kern="1200">
                <a:solidFill>
                  <a:srgbClr val="EEECE1"/>
                </a:solidFill>
                <a:latin typeface="Tahoma" pitchFamily="34" charset="0"/>
                <a:ea typeface="+mn-ea"/>
                <a:cs typeface="Nazanin" pitchFamily="2" charset="-78"/>
              </a:rPr>
              <a:pPr rtl="1" fontAlgn="base">
                <a:spcBef>
                  <a:spcPct val="0"/>
                </a:spcBef>
                <a:spcAft>
                  <a:spcPct val="0"/>
                </a:spcAft>
                <a:defRPr/>
              </a:pPr>
              <a:t>‹#›</a:t>
            </a:fld>
            <a:endParaRPr lang="en-US" kern="1200">
              <a:solidFill>
                <a:srgbClr val="EEECE1"/>
              </a:solidFill>
              <a:latin typeface="Tahoma" pitchFamily="34" charset="0"/>
              <a:ea typeface="+mn-ea"/>
              <a:cs typeface="Nazanin" pitchFamily="2" charset="-78"/>
            </a:endParaRPr>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smtClean="0"/>
              <a:t>Click to edit Master title style</a:t>
            </a:r>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1" fontAlgn="base">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1" fontAlgn="base">
        <a:spcBef>
          <a:spcPct val="0"/>
        </a:spcBef>
        <a:spcAft>
          <a:spcPct val="0"/>
        </a:spcAft>
        <a:defRPr sz="4200">
          <a:solidFill>
            <a:srgbClr val="F9F9F9"/>
          </a:solidFill>
          <a:latin typeface="Constantia" pitchFamily="18" charset="0"/>
          <a:cs typeface="Times New Roman" pitchFamily="18" charset="0"/>
        </a:defRPr>
      </a:lvl2pPr>
      <a:lvl3pPr algn="l" rtl="1" fontAlgn="base">
        <a:spcBef>
          <a:spcPct val="0"/>
        </a:spcBef>
        <a:spcAft>
          <a:spcPct val="0"/>
        </a:spcAft>
        <a:defRPr sz="4200">
          <a:solidFill>
            <a:srgbClr val="F9F9F9"/>
          </a:solidFill>
          <a:latin typeface="Constantia" pitchFamily="18" charset="0"/>
          <a:cs typeface="Times New Roman" pitchFamily="18" charset="0"/>
        </a:defRPr>
      </a:lvl3pPr>
      <a:lvl4pPr algn="l" rtl="1" fontAlgn="base">
        <a:spcBef>
          <a:spcPct val="0"/>
        </a:spcBef>
        <a:spcAft>
          <a:spcPct val="0"/>
        </a:spcAft>
        <a:defRPr sz="4200">
          <a:solidFill>
            <a:srgbClr val="F9F9F9"/>
          </a:solidFill>
          <a:latin typeface="Constantia" pitchFamily="18" charset="0"/>
          <a:cs typeface="Times New Roman" pitchFamily="18" charset="0"/>
        </a:defRPr>
      </a:lvl4pPr>
      <a:lvl5pPr algn="l" rtl="1" fontAlgn="base">
        <a:spcBef>
          <a:spcPct val="0"/>
        </a:spcBef>
        <a:spcAft>
          <a:spcPct val="0"/>
        </a:spcAft>
        <a:defRPr sz="4200">
          <a:solidFill>
            <a:srgbClr val="F9F9F9"/>
          </a:solidFill>
          <a:latin typeface="Constantia" pitchFamily="18" charset="0"/>
          <a:cs typeface="Times New Roman" pitchFamily="18" charset="0"/>
        </a:defRPr>
      </a:lvl5pPr>
      <a:lvl6pPr marL="457200" algn="l" rtl="1" fontAlgn="base">
        <a:spcBef>
          <a:spcPct val="0"/>
        </a:spcBef>
        <a:spcAft>
          <a:spcPct val="0"/>
        </a:spcAft>
        <a:defRPr sz="4200">
          <a:solidFill>
            <a:srgbClr val="F9F9F9"/>
          </a:solidFill>
          <a:latin typeface="Constantia" pitchFamily="18" charset="0"/>
          <a:cs typeface="Times New Roman" pitchFamily="18" charset="0"/>
        </a:defRPr>
      </a:lvl6pPr>
      <a:lvl7pPr marL="914400" algn="l" rtl="1" fontAlgn="base">
        <a:spcBef>
          <a:spcPct val="0"/>
        </a:spcBef>
        <a:spcAft>
          <a:spcPct val="0"/>
        </a:spcAft>
        <a:defRPr sz="4200">
          <a:solidFill>
            <a:srgbClr val="F9F9F9"/>
          </a:solidFill>
          <a:latin typeface="Constantia" pitchFamily="18" charset="0"/>
          <a:cs typeface="Times New Roman" pitchFamily="18" charset="0"/>
        </a:defRPr>
      </a:lvl7pPr>
      <a:lvl8pPr marL="1371600" algn="l" rtl="1" fontAlgn="base">
        <a:spcBef>
          <a:spcPct val="0"/>
        </a:spcBef>
        <a:spcAft>
          <a:spcPct val="0"/>
        </a:spcAft>
        <a:defRPr sz="4200">
          <a:solidFill>
            <a:srgbClr val="F9F9F9"/>
          </a:solidFill>
          <a:latin typeface="Constantia" pitchFamily="18" charset="0"/>
          <a:cs typeface="Times New Roman" pitchFamily="18" charset="0"/>
        </a:defRPr>
      </a:lvl8pPr>
      <a:lvl9pPr marL="1828800" algn="l" rtl="1" fontAlgn="base">
        <a:spcBef>
          <a:spcPct val="0"/>
        </a:spcBef>
        <a:spcAft>
          <a:spcPct val="0"/>
        </a:spcAft>
        <a:defRPr sz="4200">
          <a:solidFill>
            <a:srgbClr val="F9F9F9"/>
          </a:solidFill>
          <a:latin typeface="Constantia" pitchFamily="18" charset="0"/>
          <a:cs typeface="Times New Roman" pitchFamily="18" charset="0"/>
        </a:defRPr>
      </a:lvl9pPr>
    </p:titleStyle>
    <p:bodyStyle>
      <a:lvl1pPr marL="273050" indent="-273050" algn="r" rtl="1" fontAlgn="base">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r" rtl="1" fontAlgn="base">
        <a:spcBef>
          <a:spcPts val="300"/>
        </a:spcBef>
        <a:spcAft>
          <a:spcPct val="0"/>
        </a:spcAft>
        <a:buClr>
          <a:srgbClr val="A94543"/>
        </a:buClr>
        <a:buSzPct val="85000"/>
        <a:buFont typeface="Wingdings 2" pitchFamily="18" charset="2"/>
        <a:buChar char=""/>
        <a:defRPr sz="2400" kern="1200">
          <a:solidFill>
            <a:schemeClr val="tx2"/>
          </a:solidFill>
          <a:latin typeface="+mn-lt"/>
          <a:ea typeface="+mn-ea"/>
          <a:cs typeface="+mn-cs"/>
        </a:defRPr>
      </a:lvl2pPr>
      <a:lvl3pPr marL="1004888" indent="-228600" algn="r" rtl="1" fontAlgn="base">
        <a:spcBef>
          <a:spcPts val="300"/>
        </a:spcBef>
        <a:spcAft>
          <a:spcPct val="0"/>
        </a:spcAft>
        <a:buClr>
          <a:srgbClr val="8C3836"/>
        </a:buClr>
        <a:buSzPct val="85000"/>
        <a:buFont typeface="Wingdings 2" pitchFamily="18" charset="2"/>
        <a:buChar char=""/>
        <a:defRPr sz="2100" kern="1200">
          <a:solidFill>
            <a:schemeClr val="tx1"/>
          </a:solidFill>
          <a:latin typeface="+mn-lt"/>
          <a:ea typeface="+mn-ea"/>
          <a:cs typeface="+mn-cs"/>
        </a:defRPr>
      </a:lvl3pPr>
      <a:lvl4pPr marL="1279525" indent="-228600" algn="r" rtl="1" fontAlgn="base">
        <a:spcBef>
          <a:spcPts val="300"/>
        </a:spcBef>
        <a:spcAft>
          <a:spcPct val="0"/>
        </a:spcAft>
        <a:buClr>
          <a:srgbClr val="A94543"/>
        </a:buClr>
        <a:buSzPct val="85000"/>
        <a:buFont typeface="Wingdings 2" pitchFamily="18" charset="2"/>
        <a:buChar char=""/>
        <a:defRPr sz="1900" kern="1200">
          <a:solidFill>
            <a:schemeClr val="tx1"/>
          </a:solidFill>
          <a:latin typeface="+mn-lt"/>
          <a:ea typeface="+mn-ea"/>
          <a:cs typeface="+mn-cs"/>
        </a:defRPr>
      </a:lvl4pPr>
      <a:lvl5pPr marL="1554163" indent="-228600" algn="r" rtl="1" fontAlgn="base">
        <a:spcBef>
          <a:spcPts val="338"/>
        </a:spcBef>
        <a:spcAft>
          <a:spcPct val="0"/>
        </a:spcAft>
        <a:buClr>
          <a:srgbClr val="A94543"/>
        </a:buClr>
        <a:buSzPct val="85000"/>
        <a:buFont typeface="Wingdings 2" pitchFamily="18" charset="2"/>
        <a:buChar char=""/>
        <a:defRPr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pic>
        <p:nvPicPr>
          <p:cNvPr id="1026" name="Picture 14" descr="dblue"/>
          <p:cNvPicPr>
            <a:picLocks noChangeAspect="1" noChangeArrowheads="1"/>
          </p:cNvPicPr>
          <p:nvPr/>
        </p:nvPicPr>
        <p:blipFill>
          <a:blip r:embed="rId15">
            <a:lum bright="20000"/>
          </a:blip>
          <a:srcRect/>
          <a:stretch>
            <a:fillRect/>
          </a:stretch>
        </p:blipFill>
        <p:spPr bwMode="auto">
          <a:xfrm>
            <a:off x="0" y="0"/>
            <a:ext cx="9144000" cy="682625"/>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685800" y="1981200"/>
            <a:ext cx="77724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0"/>
            <a:r>
              <a:rPr lang="en-US" smtClean="0"/>
              <a:t>Fourth level</a:t>
            </a:r>
          </a:p>
          <a:p>
            <a:pPr lvl="4"/>
            <a:r>
              <a:rPr lang="en-US" smtClean="0"/>
              <a:t>Fifth level</a:t>
            </a:r>
          </a:p>
        </p:txBody>
      </p:sp>
      <p:sp>
        <p:nvSpPr>
          <p:cNvPr id="1030" name="Text Box 6"/>
          <p:cNvSpPr txBox="1">
            <a:spLocks noChangeArrowheads="1"/>
          </p:cNvSpPr>
          <p:nvPr/>
        </p:nvSpPr>
        <p:spPr bwMode="auto">
          <a:xfrm>
            <a:off x="57150" y="6534150"/>
            <a:ext cx="695325" cy="336550"/>
          </a:xfrm>
          <a:prstGeom prst="rect">
            <a:avLst/>
          </a:prstGeom>
          <a:noFill/>
          <a:ln w="12700">
            <a:noFill/>
            <a:miter lim="800000"/>
            <a:headEnd/>
            <a:tailEnd/>
          </a:ln>
          <a:effectLst/>
        </p:spPr>
        <p:txBody>
          <a:bodyPr>
            <a:spAutoFit/>
          </a:bodyPr>
          <a:lstStyle/>
          <a:p>
            <a:pPr algn="l" rtl="0" eaLnBrk="0" fontAlgn="base" hangingPunct="0">
              <a:spcBef>
                <a:spcPct val="50000"/>
              </a:spcBef>
              <a:spcAft>
                <a:spcPct val="0"/>
              </a:spcAft>
              <a:defRPr/>
            </a:pPr>
            <a:fld id="{4835FAF1-1BDC-4AEE-BAB9-429266E6537B}" type="slidenum">
              <a:rPr lang="ar-SA" sz="1600" b="1" kern="1200">
                <a:solidFill>
                  <a:srgbClr val="000000"/>
                </a:solidFill>
                <a:latin typeface="Arial" pitchFamily="34" charset="0"/>
                <a:ea typeface="+mn-ea"/>
                <a:cs typeface="Arial" pitchFamily="34" charset="0"/>
              </a:rPr>
              <a:pPr algn="l" rtl="0" eaLnBrk="0" fontAlgn="base" hangingPunct="0">
                <a:spcBef>
                  <a:spcPct val="50000"/>
                </a:spcBef>
                <a:spcAft>
                  <a:spcPct val="0"/>
                </a:spcAft>
                <a:defRPr/>
              </a:pPr>
              <a:t>‹#›</a:t>
            </a:fld>
            <a:endParaRPr lang="en-US" sz="1600" b="1" kern="1200">
              <a:solidFill>
                <a:srgbClr val="000000"/>
              </a:solidFill>
              <a:latin typeface="Arial" pitchFamily="34" charset="0"/>
              <a:ea typeface="+mn-ea"/>
              <a:cs typeface="Times New Roman" pitchFamily="18" charset="0"/>
            </a:endParaRPr>
          </a:p>
        </p:txBody>
      </p:sp>
      <p:pic>
        <p:nvPicPr>
          <p:cNvPr id="1029" name="Picture 15" descr="lblue"/>
          <p:cNvPicPr>
            <a:picLocks noChangeAspect="1" noChangeArrowheads="1"/>
          </p:cNvPicPr>
          <p:nvPr/>
        </p:nvPicPr>
        <p:blipFill>
          <a:blip r:embed="rId16">
            <a:lum bright="20000"/>
          </a:blip>
          <a:srcRect/>
          <a:stretch>
            <a:fillRect/>
          </a:stretch>
        </p:blipFill>
        <p:spPr bwMode="auto">
          <a:xfrm>
            <a:off x="1588" y="704850"/>
            <a:ext cx="9153525" cy="403225"/>
          </a:xfrm>
          <a:prstGeom prst="rect">
            <a:avLst/>
          </a:prstGeom>
          <a:noFill/>
          <a:ln w="9525">
            <a:noFill/>
            <a:miter lim="800000"/>
            <a:headEnd/>
            <a:tailEnd/>
          </a:ln>
        </p:spPr>
      </p:pic>
      <p:sp>
        <p:nvSpPr>
          <p:cNvPr id="1044" name="Rectangle 20"/>
          <p:cNvSpPr>
            <a:spLocks noChangeArrowheads="1"/>
          </p:cNvSpPr>
          <p:nvPr/>
        </p:nvSpPr>
        <p:spPr bwMode="auto">
          <a:xfrm>
            <a:off x="0" y="0"/>
            <a:ext cx="9144000" cy="554038"/>
          </a:xfrm>
          <a:prstGeom prst="rect">
            <a:avLst/>
          </a:prstGeom>
          <a:noFill/>
          <a:ln w="12700">
            <a:noFill/>
            <a:miter lim="800000"/>
            <a:headEnd/>
            <a:tailEnd/>
          </a:ln>
          <a:effectLst/>
        </p:spPr>
        <p:txBody>
          <a:bodyPr lIns="90488" tIns="44450" rIns="90488" bIns="44450" anchor="ctr"/>
          <a:lstStyle/>
          <a:p>
            <a:pPr algn="ctr" rtl="1" eaLnBrk="0" fontAlgn="base" hangingPunct="0">
              <a:spcBef>
                <a:spcPct val="0"/>
              </a:spcBef>
              <a:spcAft>
                <a:spcPct val="0"/>
              </a:spcAft>
              <a:defRPr/>
            </a:pPr>
            <a:r>
              <a:rPr lang="fa-IR" sz="3200" b="1" kern="1200" baseline="-25000" dirty="0">
                <a:solidFill>
                  <a:srgbClr val="FFFFFF"/>
                </a:solidFill>
                <a:latin typeface="Arial" pitchFamily="34" charset="0"/>
                <a:ea typeface="+mn-ea"/>
                <a:cs typeface="Nazanin" pitchFamily="2" charset="-78"/>
              </a:rPr>
              <a:t> </a:t>
            </a:r>
            <a:r>
              <a:rPr lang="en-US" sz="3200" b="1" kern="1200" baseline="-25000" dirty="0">
                <a:solidFill>
                  <a:srgbClr val="FFFFFF"/>
                </a:solidFill>
                <a:latin typeface="Arial" pitchFamily="34" charset="0"/>
                <a:ea typeface="+mn-ea"/>
                <a:cs typeface="Nazanin" pitchFamily="2" charset="-78"/>
              </a:rPr>
              <a:t> </a:t>
            </a:r>
            <a:r>
              <a:rPr lang="ar-SA" sz="3200" b="1" kern="1200" baseline="-25000" dirty="0">
                <a:solidFill>
                  <a:srgbClr val="FFFFFF"/>
                </a:solidFill>
                <a:latin typeface="Arial" pitchFamily="34" charset="0"/>
                <a:ea typeface="+mn-ea"/>
                <a:cs typeface="B Nazanin" pitchFamily="2" charset="-78"/>
              </a:rPr>
              <a:t>معرفي استانداردهاي باز الگوبرداري مركز آمريكايي كيفيت و بهره‌وري</a:t>
            </a:r>
            <a:endParaRPr lang="en-US" sz="3200" b="1" kern="1200" baseline="-25000" dirty="0">
              <a:solidFill>
                <a:srgbClr val="FFFFFF"/>
              </a:solidFill>
              <a:latin typeface="Arial" pitchFamily="34" charset="0"/>
              <a:ea typeface="+mn-ea"/>
              <a:cs typeface="B Nazanin" pitchFamily="2" charset="-78"/>
            </a:endParaRPr>
          </a:p>
          <a:p>
            <a:pPr algn="ctr" rtl="1" eaLnBrk="0" fontAlgn="base" hangingPunct="0">
              <a:spcBef>
                <a:spcPct val="0"/>
              </a:spcBef>
              <a:spcAft>
                <a:spcPct val="0"/>
              </a:spcAft>
              <a:defRPr/>
            </a:pPr>
            <a:r>
              <a:rPr lang="ar-SA" sz="3200" b="1" kern="1200" baseline="-25000" dirty="0">
                <a:solidFill>
                  <a:srgbClr val="FFFFFF"/>
                </a:solidFill>
                <a:latin typeface="Arial" pitchFamily="34" charset="0"/>
                <a:ea typeface="+mn-ea"/>
                <a:cs typeface="B Nazanin" pitchFamily="2" charset="-78"/>
              </a:rPr>
              <a:t> </a:t>
            </a:r>
            <a:r>
              <a:rPr lang="en-US" sz="3200" b="1" kern="1200" baseline="-25000" dirty="0">
                <a:solidFill>
                  <a:srgbClr val="FFFFFF"/>
                </a:solidFill>
                <a:latin typeface="Arial" pitchFamily="34" charset="0"/>
                <a:ea typeface="+mn-ea"/>
                <a:cs typeface="B Nazanin" pitchFamily="2" charset="-78"/>
              </a:rPr>
              <a:t>(APQC)</a:t>
            </a:r>
          </a:p>
        </p:txBody>
      </p:sp>
      <p:sp>
        <p:nvSpPr>
          <p:cNvPr id="1045" name="Rectangle 21"/>
          <p:cNvSpPr>
            <a:spLocks noChangeArrowheads="1"/>
          </p:cNvSpPr>
          <p:nvPr/>
        </p:nvSpPr>
        <p:spPr bwMode="auto">
          <a:xfrm>
            <a:off x="0" y="6524625"/>
            <a:ext cx="9144000" cy="333375"/>
          </a:xfrm>
          <a:prstGeom prst="rect">
            <a:avLst/>
          </a:prstGeom>
          <a:solidFill>
            <a:srgbClr val="07658B"/>
          </a:solidFill>
          <a:ln w="9525">
            <a:noFill/>
            <a:miter lim="800000"/>
            <a:headEnd/>
            <a:tailEnd/>
          </a:ln>
          <a:effectLst/>
        </p:spPr>
        <p:txBody>
          <a:bodyPr wrap="none" anchor="ctr"/>
          <a:lstStyle/>
          <a:p>
            <a:pPr algn="ctr" rtl="0" eaLnBrk="0" fontAlgn="ctr" hangingPunct="0">
              <a:spcBef>
                <a:spcPct val="0"/>
              </a:spcBef>
              <a:spcAft>
                <a:spcPct val="0"/>
              </a:spcAft>
              <a:defRPr/>
            </a:pPr>
            <a:endParaRPr lang="fa-IR" sz="1600" b="1" kern="1200" baseline="-25000">
              <a:solidFill>
                <a:srgbClr val="000000"/>
              </a:solidFill>
              <a:latin typeface="Arial" pitchFamily="34" charset="0"/>
              <a:ea typeface="+mn-ea"/>
              <a:cs typeface="Times New Roman" pitchFamily="18" charset="0"/>
            </a:endParaRPr>
          </a:p>
        </p:txBody>
      </p:sp>
      <p:sp>
        <p:nvSpPr>
          <p:cNvPr id="1046" name="Rectangle 22"/>
          <p:cNvSpPr>
            <a:spLocks noGrp="1" noChangeArrowheads="1"/>
          </p:cNvSpPr>
          <p:nvPr>
            <p:ph type="ftr" sz="quarter" idx="3"/>
          </p:nvPr>
        </p:nvSpPr>
        <p:spPr bwMode="auto">
          <a:xfrm>
            <a:off x="2771775" y="6553200"/>
            <a:ext cx="6119813"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fontAlgn="base" hangingPunct="1">
              <a:defRPr sz="1400" b="1" baseline="0">
                <a:solidFill>
                  <a:schemeClr val="bg1"/>
                </a:solidFill>
                <a:effectLst>
                  <a:outerShdw blurRad="38100" dist="38100" dir="2700000" algn="tl">
                    <a:srgbClr val="C0C0C0"/>
                  </a:outerShdw>
                </a:effectLst>
                <a:cs typeface="Nazanin" pitchFamily="2" charset="-78"/>
              </a:defRPr>
            </a:lvl1pPr>
          </a:lstStyle>
          <a:p>
            <a:pPr>
              <a:spcBef>
                <a:spcPct val="0"/>
              </a:spcBef>
              <a:spcAft>
                <a:spcPct val="0"/>
              </a:spcAft>
              <a:defRPr/>
            </a:pPr>
            <a:r>
              <a:rPr lang="en-US" kern="1200" smtClean="0">
                <a:solidFill>
                  <a:srgbClr val="FFFFFF"/>
                </a:solidFill>
                <a:latin typeface="Arial" pitchFamily="34" charset="0"/>
                <a:ea typeface="+mn-ea"/>
              </a:rPr>
              <a:t>© irmgn.ir</a:t>
            </a:r>
            <a:endParaRPr lang="en-US" kern="1200">
              <a:solidFill>
                <a:srgbClr val="FFFFFF"/>
              </a:solidFill>
              <a:latin typeface="Arial" pitchFamily="34" charset="0"/>
              <a:ea typeface="+mn-ea"/>
            </a:endParaRPr>
          </a:p>
        </p:txBody>
      </p:sp>
      <p:sp>
        <p:nvSpPr>
          <p:cNvPr id="1047" name="Rectangle 23"/>
          <p:cNvSpPr>
            <a:spLocks noGrp="1" noChangeArrowheads="1"/>
          </p:cNvSpPr>
          <p:nvPr>
            <p:ph type="sldNum" sz="quarter" idx="4"/>
          </p:nvPr>
        </p:nvSpPr>
        <p:spPr bwMode="auto">
          <a:xfrm>
            <a:off x="395288" y="65246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eaLnBrk="1" fontAlgn="base" hangingPunct="1">
              <a:defRPr sz="1400" b="1" baseline="0">
                <a:solidFill>
                  <a:schemeClr val="bg1"/>
                </a:solidFill>
                <a:cs typeface="+mn-cs"/>
              </a:defRPr>
            </a:lvl1pPr>
          </a:lstStyle>
          <a:p>
            <a:pPr>
              <a:spcBef>
                <a:spcPct val="0"/>
              </a:spcBef>
              <a:spcAft>
                <a:spcPct val="0"/>
              </a:spcAft>
              <a:defRPr/>
            </a:pPr>
            <a:fld id="{FB4D9FD7-9E83-46E2-A972-4323101C0E0B}" type="slidenum">
              <a:rPr lang="ar-SA" kern="1200">
                <a:solidFill>
                  <a:srgbClr val="FFFFFF"/>
                </a:solidFill>
                <a:latin typeface="Arial" pitchFamily="34" charset="0"/>
                <a:ea typeface="+mn-ea"/>
                <a:cs typeface="Nazanin"/>
              </a:rPr>
              <a:pPr>
                <a:spcBef>
                  <a:spcPct val="0"/>
                </a:spcBef>
                <a:spcAft>
                  <a:spcPct val="0"/>
                </a:spcAft>
                <a:defRPr/>
              </a:pPr>
              <a:t>‹#›</a:t>
            </a:fld>
            <a:endParaRPr lang="en-US" kern="1200">
              <a:solidFill>
                <a:srgbClr val="FFFFFF"/>
              </a:solidFill>
              <a:latin typeface="Arial" pitchFamily="34" charset="0"/>
              <a:ea typeface="+mn-ea"/>
              <a:cs typeface="Nazanin"/>
            </a:endParaRPr>
          </a:p>
        </p:txBody>
      </p:sp>
      <p:pic>
        <p:nvPicPr>
          <p:cNvPr id="1034" name="Picture 24" descr="globe"/>
          <p:cNvPicPr>
            <a:picLocks noChangeAspect="1" noChangeArrowheads="1"/>
          </p:cNvPicPr>
          <p:nvPr/>
        </p:nvPicPr>
        <p:blipFill>
          <a:blip r:embed="rId17">
            <a:lum bright="20000"/>
          </a:blip>
          <a:srcRect/>
          <a:stretch>
            <a:fillRect/>
          </a:stretch>
        </p:blipFill>
        <p:spPr bwMode="auto">
          <a:xfrm>
            <a:off x="0" y="0"/>
            <a:ext cx="1184275" cy="1090613"/>
          </a:xfrm>
          <a:prstGeom prst="rect">
            <a:avLst/>
          </a:prstGeom>
          <a:noFill/>
          <a:ln w="9525">
            <a:noFill/>
            <a:miter lim="800000"/>
            <a:headEnd/>
            <a:tailEnd/>
          </a:ln>
        </p:spPr>
      </p:pic>
      <p:pic>
        <p:nvPicPr>
          <p:cNvPr id="1035" name="Picture 25" descr="Untitled-3"/>
          <p:cNvPicPr>
            <a:picLocks noChangeAspect="1" noChangeArrowheads="1"/>
          </p:cNvPicPr>
          <p:nvPr/>
        </p:nvPicPr>
        <p:blipFill>
          <a:blip r:embed="rId18"/>
          <a:srcRect/>
          <a:stretch>
            <a:fillRect/>
          </a:stretch>
        </p:blipFill>
        <p:spPr bwMode="auto">
          <a:xfrm>
            <a:off x="7699375" y="0"/>
            <a:ext cx="1430338" cy="635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ransition spd="slow" advClick="0" advTm="1000">
    <p:fade/>
  </p:transition>
  <p:timing>
    <p:tnLst>
      <p:par>
        <p:cTn id="1" dur="indefinite" restart="never" nodeType="tmRoot"/>
      </p:par>
    </p:tnLst>
  </p:timing>
  <p:hf sldNum="0" hdr="0" dt="0"/>
  <p:txStyles>
    <p:titleStyle>
      <a:lvl1pPr algn="ctr" rtl="0" eaLnBrk="0" fontAlgn="base" hangingPunct="0">
        <a:spcBef>
          <a:spcPct val="0"/>
        </a:spcBef>
        <a:spcAft>
          <a:spcPct val="0"/>
        </a:spcAft>
        <a:defRPr sz="3200" b="1">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a:solidFill>
            <a:schemeClr val="tx1"/>
          </a:solidFill>
          <a:effectLst>
            <a:outerShdw blurRad="38100" dist="38100" dir="2700000" algn="tl">
              <a:srgbClr val="C0C0C0"/>
            </a:outerShdw>
          </a:effectLst>
          <a:latin typeface="Times New Roman" pitchFamily="18" charset="0"/>
        </a:defRPr>
      </a:lvl2pPr>
      <a:lvl3pPr algn="ctr" rtl="0" eaLnBrk="0" fontAlgn="base" hangingPunct="0">
        <a:spcBef>
          <a:spcPct val="0"/>
        </a:spcBef>
        <a:spcAft>
          <a:spcPct val="0"/>
        </a:spcAft>
        <a:defRPr sz="3200" b="1">
          <a:solidFill>
            <a:schemeClr val="tx1"/>
          </a:solidFill>
          <a:effectLst>
            <a:outerShdw blurRad="38100" dist="38100" dir="2700000" algn="tl">
              <a:srgbClr val="C0C0C0"/>
            </a:outerShdw>
          </a:effectLst>
          <a:latin typeface="Times New Roman" pitchFamily="18" charset="0"/>
        </a:defRPr>
      </a:lvl3pPr>
      <a:lvl4pPr algn="ctr" rtl="0" eaLnBrk="0" fontAlgn="base" hangingPunct="0">
        <a:spcBef>
          <a:spcPct val="0"/>
        </a:spcBef>
        <a:spcAft>
          <a:spcPct val="0"/>
        </a:spcAft>
        <a:defRPr sz="3200" b="1">
          <a:solidFill>
            <a:schemeClr val="tx1"/>
          </a:solidFill>
          <a:effectLst>
            <a:outerShdw blurRad="38100" dist="38100" dir="2700000" algn="tl">
              <a:srgbClr val="C0C0C0"/>
            </a:outerShdw>
          </a:effectLst>
          <a:latin typeface="Times New Roman" pitchFamily="18" charset="0"/>
        </a:defRPr>
      </a:lvl4pPr>
      <a:lvl5pPr algn="ctr" rtl="0" eaLnBrk="0" fontAlgn="base" hangingPunct="0">
        <a:spcBef>
          <a:spcPct val="0"/>
        </a:spcBef>
        <a:spcAft>
          <a:spcPct val="0"/>
        </a:spcAft>
        <a:defRPr sz="3200" b="1">
          <a:solidFill>
            <a:schemeClr val="tx1"/>
          </a:solidFill>
          <a:effectLst>
            <a:outerShdw blurRad="38100" dist="38100" dir="2700000" algn="tl">
              <a:srgbClr val="C0C0C0"/>
            </a:outerShdw>
          </a:effectLst>
          <a:latin typeface="Times New Roman" pitchFamily="18" charset="0"/>
        </a:defRPr>
      </a:lvl5pPr>
      <a:lvl6pPr marL="457200" algn="ctr" rtl="0" eaLnBrk="0" fontAlgn="base" hangingPunct="0">
        <a:spcBef>
          <a:spcPct val="0"/>
        </a:spcBef>
        <a:spcAft>
          <a:spcPct val="0"/>
        </a:spcAft>
        <a:defRPr sz="3200" b="1">
          <a:solidFill>
            <a:schemeClr val="tx1"/>
          </a:solidFill>
          <a:effectLst>
            <a:outerShdw blurRad="38100" dist="38100" dir="2700000" algn="tl">
              <a:srgbClr val="C0C0C0"/>
            </a:outerShdw>
          </a:effectLst>
          <a:latin typeface="Times New Roman" pitchFamily="18" charset="0"/>
        </a:defRPr>
      </a:lvl6pPr>
      <a:lvl7pPr marL="914400" algn="ctr" rtl="0" eaLnBrk="0" fontAlgn="base" hangingPunct="0">
        <a:spcBef>
          <a:spcPct val="0"/>
        </a:spcBef>
        <a:spcAft>
          <a:spcPct val="0"/>
        </a:spcAft>
        <a:defRPr sz="3200" b="1">
          <a:solidFill>
            <a:schemeClr val="tx1"/>
          </a:solidFill>
          <a:effectLst>
            <a:outerShdw blurRad="38100" dist="38100" dir="2700000" algn="tl">
              <a:srgbClr val="C0C0C0"/>
            </a:outerShdw>
          </a:effectLst>
          <a:latin typeface="Times New Roman" pitchFamily="18" charset="0"/>
        </a:defRPr>
      </a:lvl7pPr>
      <a:lvl8pPr marL="1371600" algn="ctr" rtl="0" eaLnBrk="0" fontAlgn="base" hangingPunct="0">
        <a:spcBef>
          <a:spcPct val="0"/>
        </a:spcBef>
        <a:spcAft>
          <a:spcPct val="0"/>
        </a:spcAft>
        <a:defRPr sz="3200" b="1">
          <a:solidFill>
            <a:schemeClr val="tx1"/>
          </a:solidFill>
          <a:effectLst>
            <a:outerShdw blurRad="38100" dist="38100" dir="2700000" algn="tl">
              <a:srgbClr val="C0C0C0"/>
            </a:outerShdw>
          </a:effectLst>
          <a:latin typeface="Times New Roman" pitchFamily="18" charset="0"/>
        </a:defRPr>
      </a:lvl8pPr>
      <a:lvl9pPr marL="1828800" algn="ctr" rtl="0" eaLnBrk="0" fontAlgn="base" hangingPunct="0">
        <a:spcBef>
          <a:spcPct val="0"/>
        </a:spcBef>
        <a:spcAft>
          <a:spcPct val="0"/>
        </a:spcAft>
        <a:defRPr sz="3200" b="1">
          <a:solidFill>
            <a:schemeClr val="tx1"/>
          </a:solidFill>
          <a:effectLst>
            <a:outerShdw blurRad="38100" dist="38100" dir="2700000" algn="tl">
              <a:srgbClr val="C0C0C0"/>
            </a:outerShdw>
          </a:effectLst>
          <a:latin typeface="Times New Roman" pitchFamily="18" charset="0"/>
        </a:defRPr>
      </a:lvl9pPr>
    </p:titleStyle>
    <p:bodyStyle>
      <a:lvl1pPr marL="342900" indent="-342900" algn="r" rtl="1" eaLnBrk="0" fontAlgn="base" hangingPunct="0">
        <a:spcBef>
          <a:spcPct val="20000"/>
        </a:spcBef>
        <a:spcAft>
          <a:spcPct val="0"/>
        </a:spcAft>
        <a:buSzPct val="100000"/>
        <a:buFont typeface="Wingdings" pitchFamily="2" charset="2"/>
        <a:buChar char="×"/>
        <a:defRPr sz="3200" b="1">
          <a:solidFill>
            <a:schemeClr val="hlink"/>
          </a:solidFill>
          <a:effectLst>
            <a:outerShdw blurRad="38100" dist="38100" dir="2700000" algn="tl">
              <a:srgbClr val="C0C0C0"/>
            </a:outerShdw>
          </a:effectLst>
          <a:latin typeface="+mn-lt"/>
          <a:ea typeface="+mn-ea"/>
          <a:cs typeface="+mn-cs"/>
        </a:defRPr>
      </a:lvl1pPr>
      <a:lvl2pPr marL="742950" indent="-285750" algn="r" rtl="1" eaLnBrk="0" fontAlgn="base" hangingPunct="0">
        <a:spcBef>
          <a:spcPct val="20000"/>
        </a:spcBef>
        <a:spcAft>
          <a:spcPct val="0"/>
        </a:spcAft>
        <a:buSzPct val="100000"/>
        <a:buFont typeface="Wingdings" pitchFamily="2" charset="2"/>
        <a:buChar char="ü"/>
        <a:defRPr sz="2800" b="1">
          <a:solidFill>
            <a:srgbClr val="800080"/>
          </a:solidFill>
          <a:latin typeface="+mn-lt"/>
          <a:cs typeface="+mn-cs"/>
        </a:defRPr>
      </a:lvl2pPr>
      <a:lvl3pPr marL="1085850" indent="-228600" algn="r" rtl="1" eaLnBrk="0" fontAlgn="base" hangingPunct="0">
        <a:spcBef>
          <a:spcPct val="20000"/>
        </a:spcBef>
        <a:spcAft>
          <a:spcPct val="0"/>
        </a:spcAft>
        <a:buSzPct val="100000"/>
        <a:buChar char="•"/>
        <a:defRPr sz="2400" b="1">
          <a:solidFill>
            <a:srgbClr val="800080"/>
          </a:solidFill>
          <a:effectLst>
            <a:outerShdw blurRad="38100" dist="38100" dir="2700000" algn="tl">
              <a:srgbClr val="C0C0C0"/>
            </a:outerShdw>
          </a:effectLst>
          <a:latin typeface="+mn-lt"/>
          <a:cs typeface="+mn-cs"/>
        </a:defRPr>
      </a:lvl3pPr>
      <a:lvl4pPr marL="1428750" indent="-228600" algn="r" rtl="1" eaLnBrk="0" fontAlgn="base" hangingPunct="0">
        <a:spcBef>
          <a:spcPct val="20000"/>
        </a:spcBef>
        <a:spcAft>
          <a:spcPct val="0"/>
        </a:spcAft>
        <a:buSzPct val="100000"/>
        <a:buChar char="–"/>
        <a:defRPr sz="2000" b="1">
          <a:solidFill>
            <a:srgbClr val="800080"/>
          </a:solidFill>
          <a:effectLst>
            <a:outerShdw blurRad="38100" dist="38100" dir="2700000" algn="tl">
              <a:srgbClr val="C0C0C0"/>
            </a:outerShdw>
          </a:effectLst>
          <a:latin typeface="+mn-lt"/>
          <a:cs typeface="+mn-cs"/>
        </a:defRPr>
      </a:lvl4pPr>
      <a:lvl5pPr marL="1771650" indent="-228600" algn="r" rtl="1" eaLnBrk="0" fontAlgn="base" hangingPunct="0">
        <a:spcBef>
          <a:spcPct val="20000"/>
        </a:spcBef>
        <a:spcAft>
          <a:spcPct val="0"/>
        </a:spcAft>
        <a:buSzPct val="100000"/>
        <a:buChar char="•"/>
        <a:defRPr sz="2000" b="1">
          <a:solidFill>
            <a:srgbClr val="800080"/>
          </a:solidFill>
          <a:effectLst>
            <a:outerShdw blurRad="38100" dist="38100" dir="2700000" algn="tl">
              <a:srgbClr val="C0C0C0"/>
            </a:outerShdw>
          </a:effectLst>
          <a:latin typeface="+mn-lt"/>
          <a:cs typeface="+mn-cs"/>
        </a:defRPr>
      </a:lvl5pPr>
      <a:lvl6pPr marL="2228850" indent="-228600" algn="r" rtl="1" eaLnBrk="0" fontAlgn="base" hangingPunct="0">
        <a:spcBef>
          <a:spcPct val="20000"/>
        </a:spcBef>
        <a:spcAft>
          <a:spcPct val="0"/>
        </a:spcAft>
        <a:buSzPct val="100000"/>
        <a:buChar char="•"/>
        <a:defRPr sz="2000" b="1">
          <a:solidFill>
            <a:srgbClr val="800080"/>
          </a:solidFill>
          <a:effectLst>
            <a:outerShdw blurRad="38100" dist="38100" dir="2700000" algn="tl">
              <a:srgbClr val="C0C0C0"/>
            </a:outerShdw>
          </a:effectLst>
          <a:latin typeface="+mn-lt"/>
          <a:cs typeface="+mn-cs"/>
        </a:defRPr>
      </a:lvl6pPr>
      <a:lvl7pPr marL="2686050" indent="-228600" algn="r" rtl="1" eaLnBrk="0" fontAlgn="base" hangingPunct="0">
        <a:spcBef>
          <a:spcPct val="20000"/>
        </a:spcBef>
        <a:spcAft>
          <a:spcPct val="0"/>
        </a:spcAft>
        <a:buSzPct val="100000"/>
        <a:buChar char="•"/>
        <a:defRPr sz="2000" b="1">
          <a:solidFill>
            <a:srgbClr val="800080"/>
          </a:solidFill>
          <a:effectLst>
            <a:outerShdw blurRad="38100" dist="38100" dir="2700000" algn="tl">
              <a:srgbClr val="C0C0C0"/>
            </a:outerShdw>
          </a:effectLst>
          <a:latin typeface="+mn-lt"/>
          <a:cs typeface="+mn-cs"/>
        </a:defRPr>
      </a:lvl7pPr>
      <a:lvl8pPr marL="3143250" indent="-228600" algn="r" rtl="1" eaLnBrk="0" fontAlgn="base" hangingPunct="0">
        <a:spcBef>
          <a:spcPct val="20000"/>
        </a:spcBef>
        <a:spcAft>
          <a:spcPct val="0"/>
        </a:spcAft>
        <a:buSzPct val="100000"/>
        <a:buChar char="•"/>
        <a:defRPr sz="2000" b="1">
          <a:solidFill>
            <a:srgbClr val="800080"/>
          </a:solidFill>
          <a:effectLst>
            <a:outerShdw blurRad="38100" dist="38100" dir="2700000" algn="tl">
              <a:srgbClr val="C0C0C0"/>
            </a:outerShdw>
          </a:effectLst>
          <a:latin typeface="+mn-lt"/>
          <a:cs typeface="+mn-cs"/>
        </a:defRPr>
      </a:lvl8pPr>
      <a:lvl9pPr marL="3600450" indent="-228600" algn="r" rtl="1" eaLnBrk="0" fontAlgn="base" hangingPunct="0">
        <a:spcBef>
          <a:spcPct val="20000"/>
        </a:spcBef>
        <a:spcAft>
          <a:spcPct val="0"/>
        </a:spcAft>
        <a:buSzPct val="100000"/>
        <a:buChar char="•"/>
        <a:defRPr sz="2000" b="1">
          <a:solidFill>
            <a:srgbClr val="800080"/>
          </a:solidFill>
          <a:effectLst>
            <a:outerShdw blurRad="38100" dist="38100" dir="2700000" algn="tl">
              <a:srgbClr val="C0C0C0"/>
            </a:outerShdw>
          </a:effectLst>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642974" y="0"/>
            <a:ext cx="9786974" cy="6857999"/>
          </a:xfrm>
          <a:prstGeom prst="rect">
            <a:avLst/>
          </a:prstGeom>
          <a:noFill/>
          <a:ln w="9525">
            <a:noFill/>
            <a:miter lim="800000"/>
            <a:headEnd/>
            <a:tailEnd/>
          </a:ln>
          <a:effectLst/>
        </p:spPr>
      </p:pic>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advTm="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2000" fill="hold"/>
                                        <p:tgtEl>
                                          <p:spTgt spid="1026"/>
                                        </p:tgtEl>
                                        <p:attrNameLst>
                                          <p:attrName>ppt_x</p:attrName>
                                        </p:attrNameLst>
                                      </p:cBhvr>
                                      <p:tavLst>
                                        <p:tav tm="0">
                                          <p:val>
                                            <p:strVal val="#ppt_x"/>
                                          </p:val>
                                        </p:tav>
                                        <p:tav tm="100000">
                                          <p:val>
                                            <p:strVal val="#ppt_x"/>
                                          </p:val>
                                        </p:tav>
                                      </p:tavLst>
                                    </p:anim>
                                    <p:anim calcmode="lin" valueType="num">
                                      <p:cBhvr additive="base">
                                        <p:cTn id="8" dur="20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xit" presetSubtype="16" fill="hold" nodeType="clickEffect">
                                  <p:stCondLst>
                                    <p:cond delay="0"/>
                                  </p:stCondLst>
                                  <p:childTnLst>
                                    <p:animEffect transition="out" filter="box(in)">
                                      <p:cBhvr>
                                        <p:cTn id="12" dur="500"/>
                                        <p:tgtEl>
                                          <p:spTgt spid="1026"/>
                                        </p:tgtEl>
                                      </p:cBhvr>
                                    </p:animEffect>
                                    <p:set>
                                      <p:cBhvr>
                                        <p:cTn id="13" dur="1" fill="hold">
                                          <p:stCondLst>
                                            <p:cond delay="499"/>
                                          </p:stCondLst>
                                        </p:cTn>
                                        <p:tgtEl>
                                          <p:spTgt spid="10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fa-IR" dirty="0" smtClean="0">
                <a:cs typeface="B Zar" pitchFamily="2" charset="-78"/>
              </a:rPr>
              <a:t>رویکردهای سنتی به نظریه سازمان با این عقیده که ” تغییر ناشی از جریانات محیطی است ” همراه بود </a:t>
            </a:r>
          </a:p>
          <a:p>
            <a:pPr algn="just"/>
            <a:r>
              <a:rPr lang="fa-IR" dirty="0" smtClean="0">
                <a:cs typeface="B Zar" pitchFamily="2" charset="-78"/>
              </a:rPr>
              <a:t>سازمان به مثابه سیستمی باز در تعامل مستقیم با اطراف است و داده ها را تحت شرایط لازم به ستانده ها تبدیل می کند.</a:t>
            </a:r>
          </a:p>
          <a:p>
            <a:pPr algn="just"/>
            <a:r>
              <a:rPr lang="fa-IR" dirty="0" smtClean="0">
                <a:cs typeface="B Zar" pitchFamily="2" charset="-78"/>
              </a:rPr>
              <a:t>تغییر در محیط به منزله چالشی است که سازمان باید پاسخگوی آن باشد .</a:t>
            </a:r>
          </a:p>
          <a:p>
            <a:pPr algn="just"/>
            <a:r>
              <a:rPr lang="fa-IR" dirty="0" smtClean="0">
                <a:cs typeface="B Zar" pitchFamily="2" charset="-78"/>
              </a:rPr>
              <a:t>نظریه پردازان اقتضایی و بوم شناسان بر این باورند که مسایل مهم اثر گذار برپیکره ی سازمانهای امروزی ، ناشی از تحولاتی است که در محیط آنها رخ می دهد . </a:t>
            </a:r>
          </a:p>
          <a:p>
            <a:pPr algn="just"/>
            <a:r>
              <a:rPr lang="fa-IR" dirty="0" smtClean="0">
                <a:cs typeface="B Zar" pitchFamily="2" charset="-78"/>
              </a:rPr>
              <a:t>این ایده بارویکرد جدیدی که توسط دوتن از دانشمندان شیلیایی به نامهای هابرتو ماتورانا و فرانسیسکو وارلادر نظریه سیستمها پدید آمد در تضاد است</a:t>
            </a:r>
            <a:endParaRPr lang="fa-IR" sz="4000" dirty="0" smtClean="0">
              <a:latin typeface="IranNastaliq" pitchFamily="18" charset="0"/>
              <a:cs typeface="B Zar" pitchFamily="2" charset="-78"/>
            </a:endParaRPr>
          </a:p>
          <a:p>
            <a:pPr algn="just"/>
            <a:endParaRPr lang="en-US" dirty="0">
              <a:cs typeface="B Zar" pitchFamily="2" charset="-78"/>
            </a:endParaRPr>
          </a:p>
        </p:txBody>
      </p:sp>
      <p:sp>
        <p:nvSpPr>
          <p:cNvPr id="3" name="Title 2"/>
          <p:cNvSpPr>
            <a:spLocks noGrp="1"/>
          </p:cNvSpPr>
          <p:nvPr>
            <p:ph type="title"/>
          </p:nvPr>
        </p:nvSpPr>
        <p:spPr>
          <a:xfrm>
            <a:off x="457200" y="152400"/>
            <a:ext cx="8229600" cy="990600"/>
          </a:xfrm>
        </p:spPr>
        <p:txBody>
          <a:bodyPr>
            <a:normAutofit/>
          </a:bodyPr>
          <a:lstStyle/>
          <a:p>
            <a:pPr algn="r"/>
            <a:r>
              <a:rPr lang="fa-IR" sz="3200" dirty="0" smtClean="0">
                <a:cs typeface="B Titr" pitchFamily="2" charset="-78"/>
              </a:rPr>
              <a:t>خود تولیدی : منطق سیستمهای خودزا</a:t>
            </a:r>
            <a:endParaRPr lang="en-US" sz="3200" dirty="0">
              <a:cs typeface="B Titr" pitchFamily="2" charset="-78"/>
            </a:endParaRPr>
          </a:p>
        </p:txBody>
      </p:sp>
      <p:sp>
        <p:nvSpPr>
          <p:cNvPr id="4" name="Footer Placeholder 3"/>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gtEl>
                                        <p:attrNameLst>
                                          <p:attrName>style.visibility</p:attrName>
                                        </p:attrNameLst>
                                      </p:cBhvr>
                                      <p:to>
                                        <p:strVal val="visible"/>
                                      </p:to>
                                    </p:set>
                                    <p:anim calcmode="lin" valueType="num">
                                      <p:cBhvr additive="base">
                                        <p:cTn id="35" dur="500" fill="hold"/>
                                        <p:tgtEl>
                                          <p:spTgt spid="3"/>
                                        </p:tgtEl>
                                        <p:attrNameLst>
                                          <p:attrName>ppt_x</p:attrName>
                                        </p:attrNameLst>
                                      </p:cBhvr>
                                      <p:tavLst>
                                        <p:tav tm="0">
                                          <p:val>
                                            <p:strVal val="#ppt_x"/>
                                          </p:val>
                                        </p:tav>
                                        <p:tav tm="100000">
                                          <p:val>
                                            <p:strVal val="#ppt_x"/>
                                          </p:val>
                                        </p:tav>
                                      </p:tavLst>
                                    </p:anim>
                                    <p:anim calcmode="lin" valueType="num">
                                      <p:cBhvr additive="base">
                                        <p:cTn id="3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638800"/>
          </a:xfrm>
        </p:spPr>
        <p:txBody>
          <a:bodyPr/>
          <a:lstStyle/>
          <a:p>
            <a:pPr marL="11113" indent="-11113" algn="just">
              <a:buNone/>
            </a:pPr>
            <a:r>
              <a:rPr lang="fa-IR" sz="4400" dirty="0" smtClean="0">
                <a:latin typeface="IranNastaliq" pitchFamily="18" charset="0"/>
                <a:cs typeface="IranNastaliq" pitchFamily="18" charset="0"/>
              </a:rPr>
              <a:t>نظریه هابرتو ماتورانا و فرانسیسکو وارلا</a:t>
            </a:r>
          </a:p>
          <a:p>
            <a:pPr marL="11113" indent="-11113" algn="just">
              <a:buNone/>
            </a:pPr>
            <a:r>
              <a:rPr lang="fa-IR" sz="2800" dirty="0" smtClean="0">
                <a:latin typeface="IranNastaliq" pitchFamily="18" charset="0"/>
                <a:cs typeface="B Zar" pitchFamily="2" charset="-78"/>
              </a:rPr>
              <a:t>همه سیستمهای زنده سازمانی بسته و مستقل دارند و در تعامل با خودشانند. به عقیده آنها این اندیشه که سیستمهای زنده نسبت به محیط خودشان باز هستند حاصل تفکر کسانی است که سازمان رااز بیرون نظاره گرند نظریه این دو دانشمند اعتبار نظریاتی که در باره تعامل میان سازمان و محیط ارائه شده اند را به چالش کشیده است این دیدگاه دورنمای جدید را پیش می کشد تا بتوان به صورت منطقی به مبنای تغییر سیستمهای زنده پی برد .</a:t>
            </a:r>
          </a:p>
          <a:p>
            <a:pPr marL="11113" indent="-11113" algn="just">
              <a:buNone/>
            </a:pPr>
            <a:endParaRPr lang="fa-IR" sz="2400" dirty="0" smtClean="0">
              <a:latin typeface="IranNastaliq" pitchFamily="18" charset="0"/>
              <a:cs typeface="B Zar" pitchFamily="2" charset="-78"/>
            </a:endParaRPr>
          </a:p>
          <a:p>
            <a:pPr marL="11113" indent="-11113" algn="just"/>
            <a:endParaRPr lang="en-US" dirty="0"/>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20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xit" presetSubtype="4" fill="hold" nodeType="clickEffect">
                                  <p:stCondLst>
                                    <p:cond delay="0"/>
                                  </p:stCondLst>
                                  <p:childTnLst>
                                    <p:anim calcmode="lin" valueType="num">
                                      <p:cBhvr additive="base">
                                        <p:cTn id="14" dur="500"/>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5" dur="500"/>
                                        <p:tgtEl>
                                          <p:spTgt spid="2">
                                            <p:txEl>
                                              <p:pRg st="0" end="0"/>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2">
                                            <p:txEl>
                                              <p:pRg st="0" end="0"/>
                                            </p:txEl>
                                          </p:spTgt>
                                        </p:tgtEl>
                                        <p:attrNameLst>
                                          <p:attrName>style.visibility</p:attrName>
                                        </p:attrNameLst>
                                      </p:cBhvr>
                                      <p:to>
                                        <p:strVal val="hidden"/>
                                      </p:to>
                                    </p:set>
                                  </p:childTnLst>
                                </p:cTn>
                              </p:par>
                              <p:par>
                                <p:cTn id="17" presetID="2" presetClass="exit" presetSubtype="4" fill="hold" nodeType="withEffect">
                                  <p:stCondLst>
                                    <p:cond delay="0"/>
                                  </p:stCondLst>
                                  <p:childTnLst>
                                    <p:anim calcmode="lin" valueType="num">
                                      <p:cBhvr additive="base">
                                        <p:cTn id="18" dur="500"/>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9" dur="500"/>
                                        <p:tgtEl>
                                          <p:spTgt spid="2">
                                            <p:txEl>
                                              <p:pRg st="1" end="1"/>
                                            </p:txEl>
                                          </p:spTgt>
                                        </p:tgtEl>
                                        <p:attrNameLst>
                                          <p:attrName>ppt_y</p:attrName>
                                        </p:attrNameLst>
                                      </p:cBhvr>
                                      <p:tavLst>
                                        <p:tav tm="0">
                                          <p:val>
                                            <p:strVal val="ppt_y"/>
                                          </p:val>
                                        </p:tav>
                                        <p:tav tm="100000">
                                          <p:val>
                                            <p:strVal val="1+ppt_h/2"/>
                                          </p:val>
                                        </p:tav>
                                      </p:tavLst>
                                    </p:anim>
                                    <p:set>
                                      <p:cBhvr>
                                        <p:cTn id="20" dur="1" fill="hold">
                                          <p:stCondLst>
                                            <p:cond delay="499"/>
                                          </p:stCondLst>
                                        </p:cTn>
                                        <p:tgtEl>
                                          <p:spTgt spid="2">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81000"/>
            <a:ext cx="8458200" cy="5715000"/>
          </a:xfrm>
        </p:spPr>
        <p:txBody>
          <a:bodyPr/>
          <a:lstStyle/>
          <a:p>
            <a:pPr marL="0" indent="0" algn="just"/>
            <a:r>
              <a:rPr lang="fa-IR" sz="4800" dirty="0" smtClean="0">
                <a:latin typeface="IranNastaliq" pitchFamily="18" charset="0"/>
                <a:cs typeface="IranNastaliq" pitchFamily="18" charset="0"/>
              </a:rPr>
              <a:t>سه مشخصه سیستمهای باز از دیدگاه </a:t>
            </a:r>
            <a:r>
              <a:rPr lang="fa-IR" sz="6000" u="sng" dirty="0" smtClean="0">
                <a:latin typeface="IranNastaliq" pitchFamily="18" charset="0"/>
                <a:cs typeface="IranNastaliq" pitchFamily="18" charset="0"/>
              </a:rPr>
              <a:t>ماتورانا و وارلا </a:t>
            </a:r>
            <a:endParaRPr lang="fa-IR" sz="4800" u="sng" dirty="0" smtClean="0">
              <a:latin typeface="IranNastaliq" pitchFamily="18" charset="0"/>
              <a:cs typeface="IranNastaliq" pitchFamily="18" charset="0"/>
            </a:endParaRPr>
          </a:p>
          <a:p>
            <a:pPr marL="0" indent="0" algn="just">
              <a:buNone/>
            </a:pPr>
            <a:r>
              <a:rPr lang="fa-IR" dirty="0" smtClean="0">
                <a:cs typeface="B Zar" pitchFamily="2" charset="-78"/>
              </a:rPr>
              <a:t>خودگردانی </a:t>
            </a:r>
          </a:p>
          <a:p>
            <a:pPr marL="0" indent="0" algn="just">
              <a:buNone/>
            </a:pPr>
            <a:r>
              <a:rPr lang="fa-IR" dirty="0" smtClean="0">
                <a:cs typeface="B Zar" pitchFamily="2" charset="-78"/>
              </a:rPr>
              <a:t>چرخندگی </a:t>
            </a:r>
          </a:p>
          <a:p>
            <a:pPr marL="0" indent="0" algn="just">
              <a:buNone/>
            </a:pPr>
            <a:r>
              <a:rPr lang="fa-IR" dirty="0" smtClean="0">
                <a:cs typeface="B Zar" pitchFamily="2" charset="-78"/>
              </a:rPr>
              <a:t>خود هدایت گری </a:t>
            </a:r>
          </a:p>
          <a:p>
            <a:pPr marL="0" indent="0" algn="just">
              <a:buNone/>
            </a:pPr>
            <a:r>
              <a:rPr lang="fa-IR" dirty="0" smtClean="0">
                <a:cs typeface="B Zar" pitchFamily="2" charset="-78"/>
              </a:rPr>
              <a:t>این ویژگیها امکان خودزایی را برای سیستم سازمانی فراهم می کنند با این امکان سازمان قادر است که در صورت مواجه با تغییر و تحول خودرا احیا کند .</a:t>
            </a:r>
          </a:p>
          <a:p>
            <a:pPr marL="0" indent="0" algn="just">
              <a:buNone/>
            </a:pPr>
            <a:r>
              <a:rPr lang="fa-IR" dirty="0" smtClean="0">
                <a:cs typeface="B Zar" pitchFamily="2" charset="-78"/>
              </a:rPr>
              <a:t>ایندو چنین بحث میکنند که سیستمهای زنده در رویارویی با تغییرات ،جهت حفظ هویت خویش تلاش میکنند و بابه اجرا درآوردن الگوهای دورانی تعامل بامحیط حفظ هویت خویش را تحقق را میبخشند برمبنای این الگوها به گونه ای عمل می شود که هرتغییردرهرعنصر ، با تغییرمضاعف دیگری در عنصر دیگر پوشش داده شود تا هویت معلوم و محفوظ بماند این الگوهای دورانی سیستم را خود هدایتگر میسازندبدین ترتیب می توان گفت که  روابط متقابل سیستمها با محیط بخشی از فعالیتهای پیکره ی سازمان محسوب می گردد  </a:t>
            </a:r>
          </a:p>
          <a:p>
            <a:pPr marL="0" indent="0" algn="just">
              <a:buNone/>
            </a:pPr>
            <a:endParaRPr lang="fa-IR" dirty="0" smtClean="0">
              <a:cs typeface="B Zar" pitchFamily="2" charset="-78"/>
            </a:endParaRPr>
          </a:p>
          <a:p>
            <a:pPr marL="0" indent="0" algn="just">
              <a:buNone/>
            </a:pPr>
            <a:endParaRPr lang="fa-IR" dirty="0" smtClean="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2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2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xit" presetSubtype="4" fill="hold" nodeType="clickEffect">
                                  <p:stCondLst>
                                    <p:cond delay="0"/>
                                  </p:stCondLst>
                                  <p:childTnLst>
                                    <p:animEffect transition="out" filter="wheel(4)">
                                      <p:cBhvr>
                                        <p:cTn id="36" dur="2000"/>
                                        <p:tgtEl>
                                          <p:spTgt spid="2">
                                            <p:txEl>
                                              <p:pRg st="0" end="0"/>
                                            </p:txEl>
                                          </p:spTgt>
                                        </p:tgtEl>
                                      </p:cBhvr>
                                    </p:animEffect>
                                    <p:set>
                                      <p:cBhvr>
                                        <p:cTn id="37" dur="1" fill="hold">
                                          <p:stCondLst>
                                            <p:cond delay="1999"/>
                                          </p:stCondLst>
                                        </p:cTn>
                                        <p:tgtEl>
                                          <p:spTgt spid="2">
                                            <p:txEl>
                                              <p:pRg st="0" end="0"/>
                                            </p:txEl>
                                          </p:spTgt>
                                        </p:tgtEl>
                                        <p:attrNameLst>
                                          <p:attrName>style.visibility</p:attrName>
                                        </p:attrNameLst>
                                      </p:cBhvr>
                                      <p:to>
                                        <p:strVal val="hidden"/>
                                      </p:to>
                                    </p:set>
                                  </p:childTnLst>
                                </p:cTn>
                              </p:par>
                              <p:par>
                                <p:cTn id="38" presetID="21" presetClass="exit" presetSubtype="4" fill="hold" nodeType="withEffect">
                                  <p:stCondLst>
                                    <p:cond delay="0"/>
                                  </p:stCondLst>
                                  <p:childTnLst>
                                    <p:animEffect transition="out" filter="wheel(4)">
                                      <p:cBhvr>
                                        <p:cTn id="39" dur="2000"/>
                                        <p:tgtEl>
                                          <p:spTgt spid="2">
                                            <p:txEl>
                                              <p:pRg st="1" end="1"/>
                                            </p:txEl>
                                          </p:spTgt>
                                        </p:tgtEl>
                                      </p:cBhvr>
                                    </p:animEffect>
                                    <p:set>
                                      <p:cBhvr>
                                        <p:cTn id="40" dur="1" fill="hold">
                                          <p:stCondLst>
                                            <p:cond delay="1999"/>
                                          </p:stCondLst>
                                        </p:cTn>
                                        <p:tgtEl>
                                          <p:spTgt spid="2">
                                            <p:txEl>
                                              <p:pRg st="1" end="1"/>
                                            </p:txEl>
                                          </p:spTgt>
                                        </p:tgtEl>
                                        <p:attrNameLst>
                                          <p:attrName>style.visibility</p:attrName>
                                        </p:attrNameLst>
                                      </p:cBhvr>
                                      <p:to>
                                        <p:strVal val="hidden"/>
                                      </p:to>
                                    </p:set>
                                  </p:childTnLst>
                                </p:cTn>
                              </p:par>
                              <p:par>
                                <p:cTn id="41" presetID="21" presetClass="exit" presetSubtype="4" fill="hold" nodeType="withEffect">
                                  <p:stCondLst>
                                    <p:cond delay="0"/>
                                  </p:stCondLst>
                                  <p:childTnLst>
                                    <p:animEffect transition="out" filter="wheel(4)">
                                      <p:cBhvr>
                                        <p:cTn id="42" dur="2000"/>
                                        <p:tgtEl>
                                          <p:spTgt spid="2">
                                            <p:txEl>
                                              <p:pRg st="2" end="2"/>
                                            </p:txEl>
                                          </p:spTgt>
                                        </p:tgtEl>
                                      </p:cBhvr>
                                    </p:animEffect>
                                    <p:set>
                                      <p:cBhvr>
                                        <p:cTn id="43" dur="1" fill="hold">
                                          <p:stCondLst>
                                            <p:cond delay="1999"/>
                                          </p:stCondLst>
                                        </p:cTn>
                                        <p:tgtEl>
                                          <p:spTgt spid="2">
                                            <p:txEl>
                                              <p:pRg st="2" end="2"/>
                                            </p:txEl>
                                          </p:spTgt>
                                        </p:tgtEl>
                                        <p:attrNameLst>
                                          <p:attrName>style.visibility</p:attrName>
                                        </p:attrNameLst>
                                      </p:cBhvr>
                                      <p:to>
                                        <p:strVal val="hidden"/>
                                      </p:to>
                                    </p:set>
                                  </p:childTnLst>
                                </p:cTn>
                              </p:par>
                              <p:par>
                                <p:cTn id="44" presetID="21" presetClass="exit" presetSubtype="4" fill="hold" nodeType="withEffect">
                                  <p:stCondLst>
                                    <p:cond delay="0"/>
                                  </p:stCondLst>
                                  <p:childTnLst>
                                    <p:animEffect transition="out" filter="wheel(4)">
                                      <p:cBhvr>
                                        <p:cTn id="45" dur="2000"/>
                                        <p:tgtEl>
                                          <p:spTgt spid="2">
                                            <p:txEl>
                                              <p:pRg st="3" end="3"/>
                                            </p:txEl>
                                          </p:spTgt>
                                        </p:tgtEl>
                                      </p:cBhvr>
                                    </p:animEffect>
                                    <p:set>
                                      <p:cBhvr>
                                        <p:cTn id="46" dur="1" fill="hold">
                                          <p:stCondLst>
                                            <p:cond delay="1999"/>
                                          </p:stCondLst>
                                        </p:cTn>
                                        <p:tgtEl>
                                          <p:spTgt spid="2">
                                            <p:txEl>
                                              <p:pRg st="3" end="3"/>
                                            </p:txEl>
                                          </p:spTgt>
                                        </p:tgtEl>
                                        <p:attrNameLst>
                                          <p:attrName>style.visibility</p:attrName>
                                        </p:attrNameLst>
                                      </p:cBhvr>
                                      <p:to>
                                        <p:strVal val="hidden"/>
                                      </p:to>
                                    </p:set>
                                  </p:childTnLst>
                                </p:cTn>
                              </p:par>
                              <p:par>
                                <p:cTn id="47" presetID="21" presetClass="exit" presetSubtype="4" fill="hold" nodeType="withEffect">
                                  <p:stCondLst>
                                    <p:cond delay="0"/>
                                  </p:stCondLst>
                                  <p:childTnLst>
                                    <p:animEffect transition="out" filter="wheel(4)">
                                      <p:cBhvr>
                                        <p:cTn id="48" dur="2000"/>
                                        <p:tgtEl>
                                          <p:spTgt spid="2">
                                            <p:txEl>
                                              <p:pRg st="4" end="4"/>
                                            </p:txEl>
                                          </p:spTgt>
                                        </p:tgtEl>
                                      </p:cBhvr>
                                    </p:animEffect>
                                    <p:set>
                                      <p:cBhvr>
                                        <p:cTn id="49" dur="1" fill="hold">
                                          <p:stCondLst>
                                            <p:cond delay="1999"/>
                                          </p:stCondLst>
                                        </p:cTn>
                                        <p:tgtEl>
                                          <p:spTgt spid="2">
                                            <p:txEl>
                                              <p:pRg st="4" end="4"/>
                                            </p:txEl>
                                          </p:spTgt>
                                        </p:tgtEl>
                                        <p:attrNameLst>
                                          <p:attrName>style.visibility</p:attrName>
                                        </p:attrNameLst>
                                      </p:cBhvr>
                                      <p:to>
                                        <p:strVal val="hidden"/>
                                      </p:to>
                                    </p:set>
                                  </p:childTnLst>
                                </p:cTn>
                              </p:par>
                              <p:par>
                                <p:cTn id="50" presetID="21" presetClass="exit" presetSubtype="4" fill="hold" nodeType="withEffect">
                                  <p:stCondLst>
                                    <p:cond delay="0"/>
                                  </p:stCondLst>
                                  <p:childTnLst>
                                    <p:animEffect transition="out" filter="wheel(4)">
                                      <p:cBhvr>
                                        <p:cTn id="51" dur="2000"/>
                                        <p:tgtEl>
                                          <p:spTgt spid="2">
                                            <p:txEl>
                                              <p:pRg st="5" end="5"/>
                                            </p:txEl>
                                          </p:spTgt>
                                        </p:tgtEl>
                                      </p:cBhvr>
                                    </p:animEffect>
                                    <p:set>
                                      <p:cBhvr>
                                        <p:cTn id="52" dur="1" fill="hold">
                                          <p:stCondLst>
                                            <p:cond delay="1999"/>
                                          </p:stCondLst>
                                        </p:cTn>
                                        <p:tgtEl>
                                          <p:spTgt spid="2">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638800"/>
          </a:xfrm>
        </p:spPr>
        <p:txBody>
          <a:bodyPr/>
          <a:lstStyle/>
          <a:p>
            <a:pPr algn="just"/>
            <a:r>
              <a:rPr lang="fa-IR" dirty="0" smtClean="0">
                <a:cs typeface="B Zar" pitchFamily="2" charset="-78"/>
              </a:rPr>
              <a:t>هنگامیکه ماتورانا و وارلاسیستمهای زنده رادارای صفت خودگردانی و بسته بودن فرض میکنندمنظوراین نیست که این سیستمهاکاملا منزوی هستندبلکه ادعا میکنند نظامهای زنده نسبت به خودشان بسته هستند و میخواهند الگوهای ثابتی از روابط را حفظ کنند . دقیقا از فرآیند همین موضوع خود هدایتگری را به مثابه وجه تمایز هر سیستم از سایر سیتمها استنتاج می کنند. </a:t>
            </a:r>
          </a:p>
          <a:p>
            <a:pPr algn="just"/>
            <a:r>
              <a:rPr lang="fa-IR" dirty="0" smtClean="0">
                <a:cs typeface="B Zar" pitchFamily="2" charset="-78"/>
              </a:rPr>
              <a:t>برای نمونه در یک سازمان زیستی نظیر سازمان زنبور عسل شاهد سیستمهای خود هدایتگر موجود در میان سیستمهای خود هدایتگر بزرگتری هستیم . زنبور عسل میا ن جامعه ای از زنبوران  زندگی می کند که روابط بین این جامعه ( سیستم زنده ) و خود زنبور عسل ( سیستم زنده دیگر ) دایره ای است در کنار آن. رابطه میان جامعه زنبوران و سیستم بوم شناسی محیطی نیز به صورت دایره ای است خلل در هریک  از این سیستمها کل سیستم  بوم شناسی را تغییر می دهد زیرا هر سیستم به صورت تعاملی در ارتباط با دیگر سیستمها است   اگر ما زنبوران را ازبین ببریم از آنجا که سیستم زنبور با سیستم گیاه شناختی محیطی و پس از ان به سیستم حشرات حیوانات و انسان و ....  مرتبط است کل این سیستمها دچار تغییر می شوند . </a:t>
            </a:r>
          </a:p>
          <a:p>
            <a:pPr algn="just"/>
            <a:r>
              <a:rPr lang="fa-IR" dirty="0" smtClean="0">
                <a:cs typeface="B Zar" pitchFamily="2" charset="-78"/>
              </a:rPr>
              <a:t>  </a:t>
            </a:r>
            <a:endParaRPr lang="en-US" dirty="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heckerboard(across)">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heckerboard(across)">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xit" presetSubtype="4" fill="hold" grpId="1" nodeType="clickEffect">
                                  <p:stCondLst>
                                    <p:cond delay="0"/>
                                  </p:stCondLst>
                                  <p:childTnLst>
                                    <p:animEffect transition="out" filter="wheel(4)">
                                      <p:cBhvr>
                                        <p:cTn id="21" dur="2000"/>
                                        <p:tgtEl>
                                          <p:spTgt spid="2">
                                            <p:txEl>
                                              <p:pRg st="0" end="0"/>
                                            </p:txEl>
                                          </p:spTgt>
                                        </p:tgtEl>
                                      </p:cBhvr>
                                    </p:animEffect>
                                    <p:set>
                                      <p:cBhvr>
                                        <p:cTn id="22" dur="1" fill="hold">
                                          <p:stCondLst>
                                            <p:cond delay="1999"/>
                                          </p:stCondLst>
                                        </p:cTn>
                                        <p:tgtEl>
                                          <p:spTgt spid="2">
                                            <p:txEl>
                                              <p:pRg st="0" end="0"/>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1" presetClass="exit" presetSubtype="4" fill="hold" grpId="1" nodeType="clickEffect">
                                  <p:stCondLst>
                                    <p:cond delay="0"/>
                                  </p:stCondLst>
                                  <p:childTnLst>
                                    <p:animEffect transition="out" filter="wheel(4)">
                                      <p:cBhvr>
                                        <p:cTn id="26" dur="2000"/>
                                        <p:tgtEl>
                                          <p:spTgt spid="2">
                                            <p:txEl>
                                              <p:pRg st="1" end="1"/>
                                            </p:txEl>
                                          </p:spTgt>
                                        </p:tgtEl>
                                      </p:cBhvr>
                                    </p:animEffect>
                                    <p:set>
                                      <p:cBhvr>
                                        <p:cTn id="27" dur="1" fill="hold">
                                          <p:stCondLst>
                                            <p:cond delay="1999"/>
                                          </p:stCondLst>
                                        </p:cTn>
                                        <p:tgtEl>
                                          <p:spTgt spid="2">
                                            <p:txEl>
                                              <p:pRg st="1" end="1"/>
                                            </p:txEl>
                                          </p:spTgt>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1" presetClass="exit" presetSubtype="4" fill="hold" grpId="1" nodeType="clickEffect">
                                  <p:stCondLst>
                                    <p:cond delay="0"/>
                                  </p:stCondLst>
                                  <p:childTnLst>
                                    <p:animEffect transition="out" filter="wheel(4)">
                                      <p:cBhvr>
                                        <p:cTn id="31" dur="2000"/>
                                        <p:tgtEl>
                                          <p:spTgt spid="2">
                                            <p:txEl>
                                              <p:pRg st="2" end="2"/>
                                            </p:txEl>
                                          </p:spTgt>
                                        </p:tgtEl>
                                      </p:cBhvr>
                                    </p:animEffect>
                                    <p:set>
                                      <p:cBhvr>
                                        <p:cTn id="32" dur="1" fill="hold">
                                          <p:stCondLst>
                                            <p:cond delay="1999"/>
                                          </p:stCondLst>
                                        </p:cTn>
                                        <p:tgtEl>
                                          <p:spTgt spid="2">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457200"/>
            <a:ext cx="8382000" cy="5486400"/>
          </a:xfrm>
        </p:spPr>
        <p:txBody>
          <a:bodyPr/>
          <a:lstStyle/>
          <a:p>
            <a:pPr algn="just"/>
            <a:r>
              <a:rPr lang="fa-IR" dirty="0" smtClean="0">
                <a:cs typeface="B Zar" pitchFamily="2" charset="-78"/>
              </a:rPr>
              <a:t>ماتورانا و وارلا عقیده دارند که مغز انسان سیستمی بسته خودگردان و خودهدایتگر است آنها میگویندکه مغز انسان  اطلاعات را از محیط میگیرد . لیکن محیط را در حافظه نشان نمیدهد و پردازش نمیکند مطابق نظر آندو ، مغز الگوهایی از تغییر و برگشت به حالت طبیعی را ایجادمیکند این نظر سیستم محیط رابخشی از وجود سازمان میداند . این نکته به طور ضمنی حامل این معنا است که مغز باید استعدادی برای درک و دیدن پیرامون خود داشته باشد و بتواند با درک بینش به حالت نرمال برگردد . آشکار است که چنین امری بالاتر از تصور مینماید لذا این اندیشه که مغز واقعیت را باز نمود میکند سخت محل تامل انتقاد و خرده گیری است این دو در رفع این تناقض نیز تلاش داشتند و استدلال کردند که مغز تصاویری از واقعیت را جهت توصیف سازمان خود می آفریند و با چنین تصاویر ذهنی به تعامل و رابطه متقابل میپردازد سپس درپرتو تجربه عملی آنها را اصلاح کرده و به شکل مناسبتری در می آورد </a:t>
            </a:r>
            <a:endParaRPr lang="en-US" dirty="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1" presetClass="exit" presetSubtype="0" fill="hold" nodeType="clickEffect">
                                  <p:stCondLst>
                                    <p:cond delay="0"/>
                                  </p:stCondLst>
                                  <p:childTnLst>
                                    <p:animEffect transition="out" filter="fade">
                                      <p:cBhvr>
                                        <p:cTn id="11" dur="770" accel="100000">
                                          <p:stCondLst>
                                            <p:cond delay="1230"/>
                                          </p:stCondLst>
                                        </p:cTn>
                                        <p:tgtEl>
                                          <p:spTgt spid="2">
                                            <p:txEl>
                                              <p:pRg st="0" end="0"/>
                                            </p:txEl>
                                          </p:spTgt>
                                        </p:tgtEl>
                                      </p:cBhvr>
                                    </p:animEffect>
                                    <p:animScale>
                                      <p:cBhvr>
                                        <p:cTn id="12" dur="770" accel="100000">
                                          <p:stCondLst>
                                            <p:cond delay="1230"/>
                                          </p:stCondLst>
                                        </p:cTn>
                                        <p:tgtEl>
                                          <p:spTgt spid="2">
                                            <p:txEl>
                                              <p:pRg st="0" end="0"/>
                                            </p:txEl>
                                          </p:spTgt>
                                        </p:tgtEl>
                                      </p:cBhvr>
                                      <p:from x="200000" y="450000"/>
                                      <p:to x="10000" y="10000"/>
                                    </p:animScale>
                                    <p:animScale>
                                      <p:cBhvr>
                                        <p:cTn id="13" dur="1230" decel="100000"/>
                                        <p:tgtEl>
                                          <p:spTgt spid="2">
                                            <p:txEl>
                                              <p:pRg st="0" end="0"/>
                                            </p:txEl>
                                          </p:spTgt>
                                        </p:tgtEl>
                                      </p:cBhvr>
                                      <p:from x="100000" y="100000"/>
                                      <p:to x="200000" y="450000"/>
                                    </p:animScale>
                                    <p:anim from="(ppt_x)" to="(0.5)" calcmode="lin" valueType="num">
                                      <p:cBhvr>
                                        <p:cTn id="14" dur="1230" decel="100000"/>
                                        <p:tgtEl>
                                          <p:spTgt spid="2">
                                            <p:txEl>
                                              <p:pRg st="0" end="0"/>
                                            </p:txEl>
                                          </p:spTgt>
                                        </p:tgtEl>
                                        <p:attrNameLst>
                                          <p:attrName>ppt_x</p:attrName>
                                        </p:attrNameLst>
                                      </p:cBhvr>
                                    </p:anim>
                                    <p:anim from="(0.5)" to="(0.5)" calcmode="lin" valueType="num">
                                      <p:cBhvr>
                                        <p:cTn id="15" dur="770">
                                          <p:stCondLst>
                                            <p:cond delay="1230"/>
                                          </p:stCondLst>
                                        </p:cTn>
                                        <p:tgtEl>
                                          <p:spTgt spid="2">
                                            <p:txEl>
                                              <p:pRg st="0" end="0"/>
                                            </p:txEl>
                                          </p:spTgt>
                                        </p:tgtEl>
                                        <p:attrNameLst>
                                          <p:attrName>ppt_x</p:attrName>
                                        </p:attrNameLst>
                                      </p:cBhvr>
                                    </p:anim>
                                    <p:anim from="(ppt_y)" to="(ppt_y+0.4)" calcmode="lin" valueType="num">
                                      <p:cBhvr>
                                        <p:cTn id="16" dur="1230" decel="100000"/>
                                        <p:tgtEl>
                                          <p:spTgt spid="2">
                                            <p:txEl>
                                              <p:pRg st="0" end="0"/>
                                            </p:txEl>
                                          </p:spTgt>
                                        </p:tgtEl>
                                        <p:attrNameLst>
                                          <p:attrName>ppt_y</p:attrName>
                                        </p:attrNameLst>
                                      </p:cBhvr>
                                    </p:anim>
                                    <p:anim from="(ppt_y)" to="(ppt_y)" calcmode="lin" valueType="num">
                                      <p:cBhvr>
                                        <p:cTn id="17" dur="770">
                                          <p:stCondLst>
                                            <p:cond delay="1230"/>
                                          </p:stCondLst>
                                        </p:cTn>
                                        <p:tgtEl>
                                          <p:spTgt spid="2">
                                            <p:txEl>
                                              <p:pRg st="0" end="0"/>
                                            </p:txEl>
                                          </p:spTgt>
                                        </p:tgtEl>
                                        <p:attrNameLst>
                                          <p:attrName>ppt_y</p:attrName>
                                        </p:attrNameLst>
                                      </p:cBhvr>
                                    </p:anim>
                                    <p:set>
                                      <p:cBhvr>
                                        <p:cTn id="18" dur="1" fill="hold">
                                          <p:stCondLst>
                                            <p:cond delay="1999"/>
                                          </p:stCondLst>
                                        </p:cTn>
                                        <p:tgtEl>
                                          <p:spTgt spid="2">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533400"/>
            <a:ext cx="8229600" cy="6019800"/>
          </a:xfrm>
        </p:spPr>
        <p:txBody>
          <a:bodyPr/>
          <a:lstStyle/>
          <a:p>
            <a:r>
              <a:rPr lang="fa-IR" dirty="0" smtClean="0">
                <a:cs typeface="B Zar" pitchFamily="2" charset="-78"/>
              </a:rPr>
              <a:t>پیتر هریس جونز استدلال کرده است که اگر ما خودرا درون چنین سیستمهای قرار دهیم در خواهیم یافت که داخل سیستمهای بسته از تعاملات هستیم و محیط نیز بخشی از سیستم سازمان محسوب می گردد بدین ترتیب نظریه خود تولیدی یا خود زایی سیستمها را اعم از محیط آنها می داند و اصرار دارد که روابط با هر گونه محیطی را معین و مشخص از درون بدانند .</a:t>
            </a:r>
          </a:p>
          <a:p>
            <a:endParaRPr lang="fa-IR" dirty="0" smtClean="0">
              <a:cs typeface="B Zar" pitchFamily="2" charset="-78"/>
            </a:endParaRPr>
          </a:p>
          <a:p>
            <a:r>
              <a:rPr lang="fa-IR" dirty="0" smtClean="0">
                <a:cs typeface="B Zar" pitchFamily="2" charset="-78"/>
              </a:rPr>
              <a:t>گریگوری بتیسون و سایر نظریه پردازان علاقه مند به بوم شناسی تاکید می کنند که سیستمها شامل کلیه میدان ها یا زمینه های کلی روابطند و به صورت تعاملی و متقابل ، هم تعیین کننده و هم تعیین شونده اند . </a:t>
            </a:r>
          </a:p>
          <a:p>
            <a:endParaRPr lang="fa-IR" dirty="0" smtClean="0">
              <a:cs typeface="B Zar" pitchFamily="2" charset="-78"/>
            </a:endParaRPr>
          </a:p>
          <a:p>
            <a:r>
              <a:rPr lang="fa-IR" dirty="0" smtClean="0">
                <a:cs typeface="B Zar" pitchFamily="2" charset="-78"/>
              </a:rPr>
              <a:t>وهمچنین نمیتوان سازمان را به مثابه شبکه ای از اجزای جداو پراکنده  بشمارآورد و در ک کرد بهمین دلیل آنها تبادلات سیستم با محیط را فاقد معنا میدانند وادعا می کنند که تبادلات هر سیستم با محیط بیرونی ، حقیقتا تبادلاتی در درون خود سیستم است . </a:t>
            </a:r>
          </a:p>
          <a:p>
            <a:endParaRPr lang="fa-IR" dirty="0" smtClean="0">
              <a:cs typeface="B Zar" pitchFamily="2" charset="-78"/>
            </a:endParaRPr>
          </a:p>
          <a:p>
            <a:endParaRPr lang="fa-IR" dirty="0" smtClean="0">
              <a:cs typeface="B Zar" pitchFamily="2" charset="-78"/>
            </a:endParaRPr>
          </a:p>
          <a:p>
            <a:endParaRPr lang="fa-IR" dirty="0" smtClean="0">
              <a:cs typeface="B Zar" pitchFamily="2" charset="-78"/>
            </a:endParaRPr>
          </a:p>
          <a:p>
            <a:endParaRPr lang="en-US" dirty="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20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xit" presetSubtype="16" fill="hold" nodeType="clickEffect">
                                  <p:stCondLst>
                                    <p:cond delay="0"/>
                                  </p:stCondLst>
                                  <p:childTnLst>
                                    <p:animEffect transition="out" filter="diamond(in)">
                                      <p:cBhvr>
                                        <p:cTn id="21" dur="2000"/>
                                        <p:tgtEl>
                                          <p:spTgt spid="2">
                                            <p:txEl>
                                              <p:pRg st="0" end="0"/>
                                            </p:txEl>
                                          </p:spTgt>
                                        </p:tgtEl>
                                      </p:cBhvr>
                                    </p:animEffect>
                                    <p:set>
                                      <p:cBhvr>
                                        <p:cTn id="22" dur="1" fill="hold">
                                          <p:stCondLst>
                                            <p:cond delay="1999"/>
                                          </p:stCondLst>
                                        </p:cTn>
                                        <p:tgtEl>
                                          <p:spTgt spid="2">
                                            <p:txEl>
                                              <p:pRg st="0" end="0"/>
                                            </p:txEl>
                                          </p:spTgt>
                                        </p:tgtEl>
                                        <p:attrNameLst>
                                          <p:attrName>style.visibility</p:attrName>
                                        </p:attrNameLst>
                                      </p:cBhvr>
                                      <p:to>
                                        <p:strVal val="hidden"/>
                                      </p:to>
                                    </p:set>
                                  </p:childTnLst>
                                </p:cTn>
                              </p:par>
                              <p:par>
                                <p:cTn id="23" presetID="8" presetClass="exit" presetSubtype="16" fill="hold" nodeType="withEffect">
                                  <p:stCondLst>
                                    <p:cond delay="0"/>
                                  </p:stCondLst>
                                  <p:childTnLst>
                                    <p:animEffect transition="out" filter="diamond(in)">
                                      <p:cBhvr>
                                        <p:cTn id="24" dur="2000"/>
                                        <p:tgtEl>
                                          <p:spTgt spid="2">
                                            <p:txEl>
                                              <p:pRg st="2" end="2"/>
                                            </p:txEl>
                                          </p:spTgt>
                                        </p:tgtEl>
                                      </p:cBhvr>
                                    </p:animEffect>
                                    <p:set>
                                      <p:cBhvr>
                                        <p:cTn id="25" dur="1" fill="hold">
                                          <p:stCondLst>
                                            <p:cond delay="1999"/>
                                          </p:stCondLst>
                                        </p:cTn>
                                        <p:tgtEl>
                                          <p:spTgt spid="2">
                                            <p:txEl>
                                              <p:pRg st="2" end="2"/>
                                            </p:txEl>
                                          </p:spTgt>
                                        </p:tgtEl>
                                        <p:attrNameLst>
                                          <p:attrName>style.visibility</p:attrName>
                                        </p:attrNameLst>
                                      </p:cBhvr>
                                      <p:to>
                                        <p:strVal val="hidden"/>
                                      </p:to>
                                    </p:set>
                                  </p:childTnLst>
                                </p:cTn>
                              </p:par>
                              <p:par>
                                <p:cTn id="26" presetID="8" presetClass="exit" presetSubtype="16" fill="hold" nodeType="withEffect">
                                  <p:stCondLst>
                                    <p:cond delay="0"/>
                                  </p:stCondLst>
                                  <p:childTnLst>
                                    <p:animEffect transition="out" filter="diamond(in)">
                                      <p:cBhvr>
                                        <p:cTn id="27" dur="2000"/>
                                        <p:tgtEl>
                                          <p:spTgt spid="2">
                                            <p:txEl>
                                              <p:pRg st="4" end="4"/>
                                            </p:txEl>
                                          </p:spTgt>
                                        </p:tgtEl>
                                      </p:cBhvr>
                                    </p:animEffect>
                                    <p:set>
                                      <p:cBhvr>
                                        <p:cTn id="28" dur="1" fill="hold">
                                          <p:stCondLst>
                                            <p:cond delay="1999"/>
                                          </p:stCondLst>
                                        </p:cTn>
                                        <p:tgtEl>
                                          <p:spTgt spid="2">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638800"/>
          </a:xfrm>
        </p:spPr>
        <p:txBody>
          <a:bodyPr/>
          <a:lstStyle/>
          <a:p>
            <a:r>
              <a:rPr lang="fa-IR" dirty="0" smtClean="0">
                <a:cs typeface="B Zar" pitchFamily="2" charset="-78"/>
              </a:rPr>
              <a:t>عقیده این افراد براین است که سیستمها می توانند هویت های ثابت خویش را حفظ کنند سیستمها با مد نظر قرار دادن بازخوردهای منفی ، به تصحیح انحرافات می پردازند و با ایجاد و توسعه قابیلتهایی در فرآیند یادگیری به تکامل تدریجی دست می یابند و شرایط نو را در صدر توجه قرار می دهند</a:t>
            </a:r>
          </a:p>
          <a:p>
            <a:r>
              <a:rPr lang="fa-IR" dirty="0" smtClean="0">
                <a:cs typeface="B Zar" pitchFamily="2" charset="-78"/>
              </a:rPr>
              <a:t>مفهوم تغییر در نظریه خودزایی بر شیوه ای تاکید دارد که درآن سیستم قادر به ساختن آینده خویش است </a:t>
            </a:r>
          </a:p>
          <a:p>
            <a:endParaRPr lang="en-US" dirty="0"/>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2000"/>
                                        <p:tgtEl>
                                          <p:spTgt spid="2">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diamond(in)">
                                      <p:cBhvr>
                                        <p:cTn id="10" dur="20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xit" presetSubtype="4" fill="hold" nodeType="clickEffect">
                                  <p:stCondLst>
                                    <p:cond delay="0"/>
                                  </p:stCondLst>
                                  <p:childTnLst>
                                    <p:anim calcmode="lin" valueType="num">
                                      <p:cBhvr additive="base">
                                        <p:cTn id="14" dur="500"/>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5" dur="500"/>
                                        <p:tgtEl>
                                          <p:spTgt spid="2">
                                            <p:txEl>
                                              <p:pRg st="0" end="0"/>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2">
                                            <p:txEl>
                                              <p:pRg st="0" end="0"/>
                                            </p:txEl>
                                          </p:spTgt>
                                        </p:tgtEl>
                                        <p:attrNameLst>
                                          <p:attrName>style.visibility</p:attrName>
                                        </p:attrNameLst>
                                      </p:cBhvr>
                                      <p:to>
                                        <p:strVal val="hidden"/>
                                      </p:to>
                                    </p:set>
                                  </p:childTnLst>
                                </p:cTn>
                              </p:par>
                              <p:par>
                                <p:cTn id="17" presetID="2" presetClass="exit" presetSubtype="4" fill="hold" nodeType="withEffect">
                                  <p:stCondLst>
                                    <p:cond delay="0"/>
                                  </p:stCondLst>
                                  <p:childTnLst>
                                    <p:anim calcmode="lin" valueType="num">
                                      <p:cBhvr additive="base">
                                        <p:cTn id="18" dur="500"/>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9" dur="500"/>
                                        <p:tgtEl>
                                          <p:spTgt spid="2">
                                            <p:txEl>
                                              <p:pRg st="1" end="1"/>
                                            </p:txEl>
                                          </p:spTgt>
                                        </p:tgtEl>
                                        <p:attrNameLst>
                                          <p:attrName>ppt_y</p:attrName>
                                        </p:attrNameLst>
                                      </p:cBhvr>
                                      <p:tavLst>
                                        <p:tav tm="0">
                                          <p:val>
                                            <p:strVal val="ppt_y"/>
                                          </p:val>
                                        </p:tav>
                                        <p:tav tm="100000">
                                          <p:val>
                                            <p:strVal val="1+ppt_h/2"/>
                                          </p:val>
                                        </p:tav>
                                      </p:tavLst>
                                    </p:anim>
                                    <p:set>
                                      <p:cBhvr>
                                        <p:cTn id="20" dur="1" fill="hold">
                                          <p:stCondLst>
                                            <p:cond delay="499"/>
                                          </p:stCondLst>
                                        </p:cTn>
                                        <p:tgtEl>
                                          <p:spTgt spid="2">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fa-IR" dirty="0" smtClean="0">
                <a:cs typeface="B Zar" pitchFamily="2" charset="-78"/>
              </a:rPr>
              <a:t>ماتورانا و وارلا در آغاز نظریه خویش را با ذکر تفسیرجدیدی  در باره پدیدارهای زیست شناسانه مطرح کردند و سپس با قوت آن را به جان سیستمهای دیگر تعمیم دادند پیامدهای با اهمیت دیگر در خصوص نظریه این دو </a:t>
            </a:r>
          </a:p>
          <a:p>
            <a:pPr algn="just"/>
            <a:r>
              <a:rPr lang="fa-IR" dirty="0" smtClean="0">
                <a:cs typeface="B Zar" pitchFamily="2" charset="-78"/>
              </a:rPr>
              <a:t>1- تفسیر خلاقانه این نظریه به ما کمک می کند تا در بیابیم که سازمانها همواره در تلاشند تادر ارتباط نزدیک با محیط های دیگراطراف خود به حالت خاصی از وضعیت خودهدایتگری  دست یابنددیگر آنکه  محیط های اطراف را گوشه ای از هویت و تصویر خود می دانند   </a:t>
            </a:r>
          </a:p>
          <a:p>
            <a:pPr algn="just"/>
            <a:r>
              <a:rPr lang="fa-IR" dirty="0" smtClean="0">
                <a:cs typeface="B Zar" pitchFamily="2" charset="-78"/>
              </a:rPr>
              <a:t>2- بسیاری از مسایلی که سازمانه در ارتباط با محیط های خودشان با آنها مواجه  می شوند نهایتا به هویت سازمان و حفظ بر آن بر می گردد </a:t>
            </a:r>
          </a:p>
          <a:p>
            <a:pPr algn="just"/>
            <a:r>
              <a:rPr lang="fa-IR" dirty="0" smtClean="0">
                <a:cs typeface="B Zar" pitchFamily="2" charset="-78"/>
              </a:rPr>
              <a:t>3- دستاورهای این نظریه به ویژه آنچه در خصوص خودزایی سازمانها و تکامل تدریجی ، تحول ، رشد و توسعه آنها به دست آمده است از وجود این صفات به مثابه بخشی از هویت این سازمان حکایت دارد </a:t>
            </a:r>
            <a:endParaRPr lang="en-US" dirty="0">
              <a:cs typeface="B Zar" pitchFamily="2" charset="-78"/>
            </a:endParaRPr>
          </a:p>
        </p:txBody>
      </p:sp>
      <p:sp>
        <p:nvSpPr>
          <p:cNvPr id="3" name="Title 2"/>
          <p:cNvSpPr>
            <a:spLocks noGrp="1"/>
          </p:cNvSpPr>
          <p:nvPr>
            <p:ph type="title"/>
          </p:nvPr>
        </p:nvSpPr>
        <p:spPr>
          <a:xfrm>
            <a:off x="457200" y="152400"/>
            <a:ext cx="8229600" cy="914400"/>
          </a:xfrm>
        </p:spPr>
        <p:txBody>
          <a:bodyPr>
            <a:normAutofit/>
          </a:bodyPr>
          <a:lstStyle/>
          <a:p>
            <a:pPr algn="r"/>
            <a:r>
              <a:rPr lang="fa-IR" sz="3600" dirty="0" smtClean="0">
                <a:cs typeface="B Titr" pitchFamily="2" charset="-78"/>
              </a:rPr>
              <a:t>سازمانها به مثابه سیستمهای خود زا </a:t>
            </a:r>
            <a:endParaRPr lang="en-US" sz="3600" dirty="0">
              <a:cs typeface="B Titr" pitchFamily="2" charset="-78"/>
            </a:endParaRPr>
          </a:p>
        </p:txBody>
      </p:sp>
      <p:sp>
        <p:nvSpPr>
          <p:cNvPr id="4" name="Footer Placeholder 3"/>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amond(in)">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amond(in)">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amond(in)">
                                      <p:cBhvr>
                                        <p:cTn id="22" dur="2000"/>
                                        <p:tgtEl>
                                          <p:spTgt spid="2">
                                            <p:txEl>
                                              <p:pRg st="3" end="3"/>
                                            </p:txEl>
                                          </p:spTgt>
                                        </p:tgtEl>
                                      </p:cBhvr>
                                    </p:animEffect>
                                  </p:childTnLst>
                                </p:cTn>
                              </p:par>
                              <p:par>
                                <p:cTn id="23" presetID="8" presetClass="entr" presetSubtype="16"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diamond(in)">
                                      <p:cBhvr>
                                        <p:cTn id="25"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610600" cy="5334000"/>
          </a:xfrm>
        </p:spPr>
        <p:txBody>
          <a:bodyPr/>
          <a:lstStyle/>
          <a:p>
            <a:pPr algn="just"/>
            <a:r>
              <a:rPr lang="fa-IR" dirty="0" smtClean="0">
                <a:cs typeface="B Zar" pitchFamily="2" charset="-78"/>
              </a:rPr>
              <a:t>سازمانها بر محیطهای اطراف خودتاثیر میگذارند و بگونه ای آنها را قانونمند میکنند و الگوهایی از دگرگونی و تحول را در محیط سازمانی خود به وجود می آورد </a:t>
            </a:r>
          </a:p>
          <a:p>
            <a:pPr algn="just"/>
            <a:r>
              <a:rPr lang="fa-IR" dirty="0" smtClean="0">
                <a:cs typeface="B Zar" pitchFamily="2" charset="-78"/>
              </a:rPr>
              <a:t>سازمانها با اجرای خود هدایتگری قصد دارند تا مجددا قانونمندی را به منزله بخشی از هویت سازمانی حاکم نمایند برای مثال در جلساتی که در سازمانها برپا میشود و در خصوص خط مشی ها و مسایل مهم بحث و گفتگو میگردد همواره تلاش میگردد که با نگاهی گذرا و کلی به محیط پیرامون به قانونمندی مجدد برسند </a:t>
            </a:r>
          </a:p>
          <a:p>
            <a:pPr algn="just"/>
            <a:r>
              <a:rPr lang="fa-IR" dirty="0" smtClean="0">
                <a:cs typeface="B Zar" pitchFamily="2" charset="-78"/>
              </a:rPr>
              <a:t>قانونمندی به مثابه فراگردی در نظر گرفته میشود که سعی بر ایجاد نوعی نزدیکی بین سازمان و محیط دارد در این حالت اندیشه قانونمندی محیط از مفهوم ، اعتبار ، و معنای برخوردار میشود که در آن تاکید بر برخی از چیزهای خاص و کم اهمیت جلوه دادن چیزهای دیگر مقصود نیست بلکه مقصود فرآیندی هماهنگ فعال و عملی است سازمان در این حالت به نحوی با محیط ارتباط برقرارمیکند و سازماندهی میکند که محیط به او اجازه دهد خودرا مطرح سازد و ثبات مجدد هویت را حاصل نماید .</a:t>
            </a:r>
            <a:endParaRPr lang="en-US" dirty="0">
              <a:cs typeface="B Zar" pitchFamily="2" charset="-78"/>
            </a:endParaRPr>
          </a:p>
        </p:txBody>
      </p:sp>
      <p:sp>
        <p:nvSpPr>
          <p:cNvPr id="3" name="Title 2"/>
          <p:cNvSpPr>
            <a:spLocks noGrp="1"/>
          </p:cNvSpPr>
          <p:nvPr>
            <p:ph type="title"/>
          </p:nvPr>
        </p:nvSpPr>
        <p:spPr>
          <a:xfrm>
            <a:off x="457200" y="152400"/>
            <a:ext cx="8229600" cy="914400"/>
          </a:xfrm>
        </p:spPr>
        <p:txBody>
          <a:bodyPr>
            <a:normAutofit/>
          </a:bodyPr>
          <a:lstStyle/>
          <a:p>
            <a:pPr algn="r"/>
            <a:r>
              <a:rPr lang="fa-IR" sz="3200" dirty="0" smtClean="0">
                <a:cs typeface="B Titr" pitchFamily="2" charset="-78"/>
              </a:rPr>
              <a:t>قانونمندی </a:t>
            </a:r>
            <a:endParaRPr lang="en-US" sz="3200" dirty="0">
              <a:cs typeface="B Titr" pitchFamily="2" charset="-78"/>
            </a:endParaRPr>
          </a:p>
        </p:txBody>
      </p:sp>
      <p:sp>
        <p:nvSpPr>
          <p:cNvPr id="4" name="Footer Placeholder 3"/>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additive="base">
                                        <p:cTn id="23" dur="500" fill="hold"/>
                                        <p:tgtEl>
                                          <p:spTgt spid="3"/>
                                        </p:tgtEl>
                                        <p:attrNameLst>
                                          <p:attrName>ppt_x</p:attrName>
                                        </p:attrNameLst>
                                      </p:cBhvr>
                                      <p:tavLst>
                                        <p:tav tm="0">
                                          <p:val>
                                            <p:strVal val="#ppt_x"/>
                                          </p:val>
                                        </p:tav>
                                        <p:tav tm="100000">
                                          <p:val>
                                            <p:strVal val="#ppt_x"/>
                                          </p:val>
                                        </p:tav>
                                      </p:tavLst>
                                    </p:anim>
                                    <p:anim calcmode="lin" valueType="num">
                                      <p:cBhvr additive="base">
                                        <p:cTn id="2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81000"/>
            <a:ext cx="8610600" cy="6172200"/>
          </a:xfrm>
        </p:spPr>
        <p:txBody>
          <a:bodyPr/>
          <a:lstStyle/>
          <a:p>
            <a:pPr algn="just"/>
            <a:r>
              <a:rPr lang="fa-IR" sz="2400" dirty="0" smtClean="0">
                <a:cs typeface="B Zar" pitchFamily="2" charset="-78"/>
              </a:rPr>
              <a:t>سوالات زیر نمونه هایی از عوامل محدود کننده بحث در این گونه جلسات را شکل می دهند : </a:t>
            </a:r>
          </a:p>
          <a:p>
            <a:pPr algn="just"/>
            <a:r>
              <a:rPr lang="fa-IR" sz="2400" dirty="0" smtClean="0">
                <a:cs typeface="B Zar" pitchFamily="2" charset="-78"/>
              </a:rPr>
              <a:t>1- ما در کجا قرار گرفته ایم </a:t>
            </a:r>
          </a:p>
          <a:p>
            <a:pPr algn="just"/>
            <a:r>
              <a:rPr lang="fa-IR" sz="2400" dirty="0" smtClean="0">
                <a:cs typeface="B Zar" pitchFamily="2" charset="-78"/>
              </a:rPr>
              <a:t>2- در محیط چه اتفاقاتی در حال رخ دادن است </a:t>
            </a:r>
          </a:p>
          <a:p>
            <a:pPr algn="just"/>
            <a:r>
              <a:rPr lang="fa-IR" sz="2400" dirty="0" smtClean="0">
                <a:cs typeface="B Zar" pitchFamily="2" charset="-78"/>
              </a:rPr>
              <a:t>3- چرامتصدیان فروش در یک ماه خاص از سال با مشکلات بیشتری روبرومیشوند ؟</a:t>
            </a:r>
          </a:p>
          <a:p>
            <a:pPr algn="just"/>
            <a:r>
              <a:rPr lang="fa-IR" sz="2400" dirty="0" smtClean="0">
                <a:cs typeface="B Zar" pitchFamily="2" charset="-78"/>
              </a:rPr>
              <a:t>4- اکنون به چه کاری مشغول هستیم ؟ </a:t>
            </a:r>
          </a:p>
          <a:p>
            <a:pPr algn="just"/>
            <a:r>
              <a:rPr lang="fa-IR" sz="2400" dirty="0" smtClean="0">
                <a:cs typeface="B Zar" pitchFamily="2" charset="-78"/>
              </a:rPr>
              <a:t>آیا حرفه یا کار فعلی ما درست همان کاری است که باید باشد ؟ </a:t>
            </a:r>
          </a:p>
          <a:p>
            <a:pPr algn="just"/>
            <a:r>
              <a:rPr lang="fa-IR" sz="2400" dirty="0" smtClean="0">
                <a:cs typeface="B Zar" pitchFamily="2" charset="-78"/>
              </a:rPr>
              <a:t>چنین پرسشهایی به کسانیکه آنهارامیپرسندامکان میدهدکه باکسب بازخوردازخود سازمان و محیطشان، بتوانند با عملکردی درست هویت دلخواه خویش رابوجودآورند  و نگاه دارند </a:t>
            </a:r>
          </a:p>
          <a:p>
            <a:pPr algn="just"/>
            <a:r>
              <a:rPr lang="fa-IR" sz="2400" dirty="0" smtClean="0">
                <a:cs typeface="B Zar" pitchFamily="2" charset="-78"/>
              </a:rPr>
              <a:t>نمودارهایی که به دیوارهای اتاقهای مذاکره آویخته میشوند آینه هایی هستندکه اجازه میدهنداعضای سازمان خودشان رادرمیان بافت ومحیطی که درآن فعالیت دارند مشاهده  کنند و چهره ها وتصاویری که سازمان میتوانداز بازار رقابتی و روند آن پیش بینی های فروش ، موجودی موادخام ودیگر معیارها پدید آورندو انواع فرصتها و تهدیداتی که سازمان با آن  روبرو است را دریابند .</a:t>
            </a:r>
          </a:p>
          <a:p>
            <a:pPr algn="just"/>
            <a:r>
              <a:rPr lang="fa-IR" sz="2400" dirty="0" smtClean="0">
                <a:cs typeface="B Zar" pitchFamily="2" charset="-78"/>
              </a:rPr>
              <a:t>این نمودارها یانگر میزان عمق فهم سازمان از وضعیت خودند </a:t>
            </a:r>
          </a:p>
          <a:p>
            <a:pPr algn="just"/>
            <a:endParaRPr lang="en-US" sz="2400" dirty="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2000"/>
                                        <p:tgtEl>
                                          <p:spTgt spid="2">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diamond(in)">
                                      <p:cBhvr>
                                        <p:cTn id="10" dur="2000"/>
                                        <p:tgtEl>
                                          <p:spTgt spid="2">
                                            <p:txEl>
                                              <p:pRg st="1" end="1"/>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diamond(in)">
                                      <p:cBhvr>
                                        <p:cTn id="13" dur="2000"/>
                                        <p:tgtEl>
                                          <p:spTgt spid="2">
                                            <p:txEl>
                                              <p:pRg st="2" end="2"/>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diamond(in)">
                                      <p:cBhvr>
                                        <p:cTn id="16" dur="2000"/>
                                        <p:tgtEl>
                                          <p:spTgt spid="2">
                                            <p:txEl>
                                              <p:pRg st="3" end="3"/>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diamond(in)">
                                      <p:cBhvr>
                                        <p:cTn id="19" dur="2000"/>
                                        <p:tgtEl>
                                          <p:spTgt spid="2">
                                            <p:txEl>
                                              <p:pRg st="4" end="4"/>
                                            </p:txEl>
                                          </p:spTgt>
                                        </p:tgtEl>
                                      </p:cBhvr>
                                    </p:animEffect>
                                  </p:childTnLst>
                                </p:cTn>
                              </p:par>
                              <p:par>
                                <p:cTn id="20" presetID="8" presetClass="entr" presetSubtype="16" fill="hold" nodeType="with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diamond(in)">
                                      <p:cBhvr>
                                        <p:cTn id="22" dur="2000"/>
                                        <p:tgtEl>
                                          <p:spTgt spid="2">
                                            <p:txEl>
                                              <p:pRg st="5" end="5"/>
                                            </p:txEl>
                                          </p:spTgt>
                                        </p:tgtEl>
                                      </p:cBhvr>
                                    </p:animEffect>
                                  </p:childTnLst>
                                </p:cTn>
                              </p:par>
                              <p:par>
                                <p:cTn id="23" presetID="8" presetClass="entr" presetSubtype="16" fill="hold" nodeType="with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Effect transition="in" filter="diamond(in)">
                                      <p:cBhvr>
                                        <p:cTn id="25" dur="2000"/>
                                        <p:tgtEl>
                                          <p:spTgt spid="2">
                                            <p:txEl>
                                              <p:pRg st="6" end="6"/>
                                            </p:txEl>
                                          </p:spTgt>
                                        </p:tgtEl>
                                      </p:cBhvr>
                                    </p:animEffect>
                                  </p:childTnLst>
                                </p:cTn>
                              </p:par>
                              <p:par>
                                <p:cTn id="26" presetID="8" presetClass="entr" presetSubtype="16" fill="hold" nodeType="withEffect">
                                  <p:stCondLst>
                                    <p:cond delay="0"/>
                                  </p:stCondLst>
                                  <p:childTnLst>
                                    <p:set>
                                      <p:cBhvr>
                                        <p:cTn id="27" dur="1" fill="hold">
                                          <p:stCondLst>
                                            <p:cond delay="0"/>
                                          </p:stCondLst>
                                        </p:cTn>
                                        <p:tgtEl>
                                          <p:spTgt spid="2">
                                            <p:txEl>
                                              <p:pRg st="7" end="7"/>
                                            </p:txEl>
                                          </p:spTgt>
                                        </p:tgtEl>
                                        <p:attrNameLst>
                                          <p:attrName>style.visibility</p:attrName>
                                        </p:attrNameLst>
                                      </p:cBhvr>
                                      <p:to>
                                        <p:strVal val="visible"/>
                                      </p:to>
                                    </p:set>
                                    <p:animEffect transition="in" filter="diamond(in)">
                                      <p:cBhvr>
                                        <p:cTn id="28" dur="2000"/>
                                        <p:tgtEl>
                                          <p:spTgt spid="2">
                                            <p:txEl>
                                              <p:pRg st="7" end="7"/>
                                            </p:txEl>
                                          </p:spTgt>
                                        </p:tgtEl>
                                      </p:cBhvr>
                                    </p:animEffect>
                                  </p:childTnLst>
                                </p:cTn>
                              </p:par>
                              <p:par>
                                <p:cTn id="29" presetID="8" presetClass="entr" presetSubtype="16" fill="hold" nodeType="with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Effect transition="in" filter="diamond(in)">
                                      <p:cBhvr>
                                        <p:cTn id="31" dur="2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2400" y="0"/>
            <a:ext cx="8609162" cy="9454896"/>
          </a:xfrm>
          <a:prstGeom prst="rect">
            <a:avLst/>
          </a:prstGeom>
        </p:spPr>
        <p:txBody>
          <a:bodyPr wrap="square">
            <a:spAutoFit/>
          </a:bodyPr>
          <a:lstStyle/>
          <a:p>
            <a:pPr marL="342900" lvl="0" indent="-342900" algn="ctr" rtl="1" eaLnBrk="0" fontAlgn="base" hangingPunct="0">
              <a:spcBef>
                <a:spcPct val="20000"/>
              </a:spcBef>
              <a:spcAft>
                <a:spcPct val="0"/>
              </a:spcAft>
              <a:buClr>
                <a:srgbClr val="A3C145"/>
              </a:buClr>
              <a:buSzPct val="80000"/>
            </a:pPr>
            <a:endParaRPr lang="fa-IR" spc="-100" dirty="0" smtClean="0">
              <a:ln w="18415" cmpd="sng">
                <a:solidFill>
                  <a:srgbClr val="FFFFFF"/>
                </a:solidFill>
                <a:prstDash val="solid"/>
              </a:ln>
              <a:solidFill>
                <a:srgbClr val="FFFFFF"/>
              </a:solidFill>
              <a:effectLst>
                <a:glow rad="228600">
                  <a:schemeClr val="accent5">
                    <a:satMod val="175000"/>
                    <a:alpha val="40000"/>
                  </a:schemeClr>
                </a:glow>
              </a:effectLst>
              <a:latin typeface="IranNastaliq" pitchFamily="18" charset="0"/>
              <a:cs typeface="IranNastaliq" pitchFamily="18" charset="0"/>
            </a:endParaRPr>
          </a:p>
          <a:p>
            <a:pPr marL="342900" lvl="0" indent="-342900" algn="ctr" rtl="1" eaLnBrk="0" fontAlgn="base" hangingPunct="0">
              <a:spcBef>
                <a:spcPct val="20000"/>
              </a:spcBef>
              <a:spcAft>
                <a:spcPct val="0"/>
              </a:spcAft>
              <a:buClr>
                <a:srgbClr val="A3C145"/>
              </a:buClr>
              <a:buSzPct val="80000"/>
            </a:pPr>
            <a:r>
              <a:rPr lang="fa-IR" sz="8000" spc="-100" dirty="0" smtClean="0">
                <a:ln w="18415" cmpd="sng">
                  <a:solidFill>
                    <a:srgbClr val="FFFFFF"/>
                  </a:solidFill>
                  <a:prstDash val="solid"/>
                </a:ln>
                <a:solidFill>
                  <a:srgbClr val="FFFFFF"/>
                </a:solidFill>
                <a:effectLst>
                  <a:glow rad="228600">
                    <a:schemeClr val="accent5">
                      <a:satMod val="175000"/>
                      <a:alpha val="40000"/>
                    </a:schemeClr>
                  </a:glow>
                </a:effectLst>
                <a:latin typeface="IranNastaliq" pitchFamily="18" charset="0"/>
                <a:cs typeface="IranNastaliq" pitchFamily="18" charset="0"/>
              </a:rPr>
              <a:t>تئوری های              پیشرفته    مدیریت</a:t>
            </a:r>
          </a:p>
          <a:p>
            <a:pPr marL="342900" lvl="0" indent="-342900" algn="ctr" rtl="1" eaLnBrk="0" fontAlgn="base" hangingPunct="0">
              <a:spcBef>
                <a:spcPct val="20000"/>
              </a:spcBef>
              <a:spcAft>
                <a:spcPct val="0"/>
              </a:spcAft>
              <a:buClr>
                <a:srgbClr val="A3C145"/>
              </a:buClr>
              <a:buSzPct val="80000"/>
            </a:pPr>
            <a:r>
              <a:rPr lang="fa-IR" sz="8000" spc="-100" dirty="0" smtClean="0">
                <a:ln w="18415" cmpd="sng">
                  <a:solidFill>
                    <a:srgbClr val="FFFFFF"/>
                  </a:solidFill>
                  <a:prstDash val="solid"/>
                </a:ln>
                <a:solidFill>
                  <a:srgbClr val="FFFFFF"/>
                </a:solidFill>
                <a:effectLst>
                  <a:glow rad="228600">
                    <a:schemeClr val="accent5">
                      <a:satMod val="175000"/>
                      <a:alpha val="40000"/>
                    </a:schemeClr>
                  </a:glow>
                </a:effectLst>
                <a:latin typeface="IranNastaliq" pitchFamily="18" charset="0"/>
                <a:cs typeface="IranNastaliq" pitchFamily="18" charset="0"/>
              </a:rPr>
              <a:t>فصل هشتم</a:t>
            </a:r>
            <a:r>
              <a:rPr lang="en-US" sz="8000" spc="-100" dirty="0" smtClean="0">
                <a:ln w="18415" cmpd="sng">
                  <a:solidFill>
                    <a:srgbClr val="FFFFFF"/>
                  </a:solidFill>
                  <a:prstDash val="solid"/>
                </a:ln>
                <a:solidFill>
                  <a:srgbClr val="FFFFFF"/>
                </a:solidFill>
                <a:effectLst>
                  <a:glow rad="228600">
                    <a:schemeClr val="accent5">
                      <a:satMod val="175000"/>
                      <a:alpha val="40000"/>
                    </a:schemeClr>
                  </a:glow>
                </a:effectLst>
                <a:latin typeface="IranNastaliq" pitchFamily="18" charset="0"/>
                <a:cs typeface="IranNastaliq" pitchFamily="18" charset="0"/>
              </a:rPr>
              <a:t>:</a:t>
            </a:r>
            <a:r>
              <a:rPr lang="fa-IR" sz="8000" spc="-100" dirty="0" smtClean="0">
                <a:ln w="18415" cmpd="sng">
                  <a:solidFill>
                    <a:srgbClr val="FFFFFF"/>
                  </a:solidFill>
                  <a:prstDash val="solid"/>
                </a:ln>
                <a:solidFill>
                  <a:srgbClr val="FFFFFF"/>
                </a:solidFill>
                <a:effectLst>
                  <a:glow rad="228600">
                    <a:schemeClr val="accent5">
                      <a:satMod val="175000"/>
                      <a:alpha val="40000"/>
                    </a:schemeClr>
                  </a:glow>
                </a:effectLst>
                <a:latin typeface="IranNastaliq" pitchFamily="18" charset="0"/>
                <a:cs typeface="IranNastaliq" pitchFamily="18" charset="0"/>
              </a:rPr>
              <a:t> منطق های تغییر سازمان به مثابه جریانی متغیر  </a:t>
            </a:r>
          </a:p>
          <a:p>
            <a:pPr marL="342900" lvl="0" indent="-342900" algn="ctr" rtl="1" eaLnBrk="0" fontAlgn="base" hangingPunct="0">
              <a:spcBef>
                <a:spcPct val="20000"/>
              </a:spcBef>
              <a:spcAft>
                <a:spcPct val="0"/>
              </a:spcAft>
              <a:buClr>
                <a:srgbClr val="A3C145"/>
              </a:buClr>
              <a:buSzPct val="80000"/>
            </a:pPr>
            <a:r>
              <a:rPr lang="fa-IR" sz="6600" spc="-100" dirty="0" smtClean="0">
                <a:ln w="18415" cmpd="sng">
                  <a:solidFill>
                    <a:srgbClr val="FFFFFF"/>
                  </a:solidFill>
                  <a:prstDash val="solid"/>
                </a:ln>
                <a:solidFill>
                  <a:srgbClr val="FFFFFF"/>
                </a:solidFill>
                <a:effectLst>
                  <a:glow rad="228600">
                    <a:schemeClr val="accent5">
                      <a:satMod val="175000"/>
                      <a:alpha val="40000"/>
                    </a:schemeClr>
                  </a:glow>
                </a:effectLst>
                <a:latin typeface="IranNastaliq" pitchFamily="18" charset="0"/>
                <a:cs typeface="IranNastaliq" pitchFamily="18" charset="0"/>
              </a:rPr>
              <a:t>تهیه کننده :امیرمسعود احمدی</a:t>
            </a:r>
          </a:p>
          <a:p>
            <a:pPr marL="342900" lvl="0" indent="-342900" algn="ctr" rtl="1" eaLnBrk="0" fontAlgn="base" hangingPunct="0">
              <a:spcBef>
                <a:spcPct val="20000"/>
              </a:spcBef>
              <a:spcAft>
                <a:spcPct val="0"/>
              </a:spcAft>
              <a:buClr>
                <a:srgbClr val="A3C145"/>
              </a:buClr>
              <a:buSzPct val="80000"/>
            </a:pPr>
            <a:endParaRPr lang="fa-IR" sz="6600" spc="-100" dirty="0" smtClean="0">
              <a:ln w="18415" cmpd="sng">
                <a:solidFill>
                  <a:srgbClr val="FFFFFF"/>
                </a:solidFill>
                <a:prstDash val="solid"/>
              </a:ln>
              <a:solidFill>
                <a:srgbClr val="FFFFFF"/>
              </a:solidFill>
              <a:effectLst>
                <a:glow rad="228600">
                  <a:schemeClr val="accent5">
                    <a:satMod val="175000"/>
                    <a:alpha val="40000"/>
                  </a:schemeClr>
                </a:glow>
              </a:effectLst>
              <a:latin typeface="IranNastaliq" pitchFamily="18" charset="0"/>
              <a:cs typeface="IranNastaliq" pitchFamily="18" charset="0"/>
            </a:endParaRPr>
          </a:p>
        </p:txBody>
      </p:sp>
      <p:sp>
        <p:nvSpPr>
          <p:cNvPr id="4" name="Title 1"/>
          <p:cNvSpPr txBox="1">
            <a:spLocks/>
          </p:cNvSpPr>
          <p:nvPr/>
        </p:nvSpPr>
        <p:spPr>
          <a:xfrm>
            <a:off x="2438400" y="2057400"/>
            <a:ext cx="7772400" cy="2609850"/>
          </a:xfrm>
          <a:prstGeom prst="rect">
            <a:avLst/>
          </a:prstGeom>
          <a:ln w="6350" cap="rnd">
            <a:noFill/>
          </a:ln>
        </p:spPr>
        <p:txBody>
          <a:bodyPr vert="horz" rtlCol="0" anchor="b" anchorCtr="0">
            <a:noAutofit/>
          </a:bodyPr>
          <a:lstStyle/>
          <a:p>
            <a:pPr marL="0" marR="0" lvl="0" indent="0" algn="l" defTabSz="914400" rtl="1" eaLnBrk="1" fontAlgn="base" latinLnBrk="0" hangingPunct="1">
              <a:lnSpc>
                <a:spcPct val="100000"/>
              </a:lnSpc>
              <a:spcBef>
                <a:spcPct val="0"/>
              </a:spcBef>
              <a:spcAft>
                <a:spcPct val="0"/>
              </a:spcAft>
              <a:buClrTx/>
              <a:buSzTx/>
              <a:buFontTx/>
              <a:buNone/>
              <a:tabLst/>
              <a:defRPr/>
            </a:pPr>
            <a:endParaRPr kumimoji="0" lang="en-US" sz="13800" b="0" i="0" u="none" strike="noStrike" kern="1200" cap="none" spc="-100" normalizeH="0" baseline="0" noProof="0" dirty="0">
              <a:ln w="18415" cmpd="sng">
                <a:solidFill>
                  <a:srgbClr val="FFFFFF"/>
                </a:solidFill>
                <a:prstDash val="solid"/>
              </a:ln>
              <a:solidFill>
                <a:srgbClr val="FFFFFF"/>
              </a:solidFill>
              <a:effectLst>
                <a:glow rad="228600">
                  <a:schemeClr val="accent5">
                    <a:satMod val="175000"/>
                    <a:alpha val="40000"/>
                  </a:schemeClr>
                </a:glow>
              </a:effectLst>
              <a:uLnTx/>
              <a:uFillTx/>
              <a:latin typeface="IranNastaliq" pitchFamily="18" charset="0"/>
              <a:ea typeface="+mj-ea"/>
              <a:cs typeface="IranNastaliq" pitchFamily="18" charset="0"/>
            </a:endParaRPr>
          </a:p>
        </p:txBody>
      </p:sp>
      <p:sp>
        <p:nvSpPr>
          <p:cNvPr id="5" name="Footer Placeholder 4"/>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20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20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20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xit" presetSubtype="4" fill="hold" nodeType="clickEffect">
                                  <p:stCondLst>
                                    <p:cond delay="0"/>
                                  </p:stCondLst>
                                  <p:childTnLst>
                                    <p:animEffect transition="out" filter="wheel(4)">
                                      <p:cBhvr>
                                        <p:cTn id="21" dur="2000"/>
                                        <p:tgtEl>
                                          <p:spTgt spid="6">
                                            <p:txEl>
                                              <p:pRg st="1" end="1"/>
                                            </p:txEl>
                                          </p:spTgt>
                                        </p:tgtEl>
                                      </p:cBhvr>
                                    </p:animEffect>
                                    <p:set>
                                      <p:cBhvr>
                                        <p:cTn id="22" dur="1" fill="hold">
                                          <p:stCondLst>
                                            <p:cond delay="1999"/>
                                          </p:stCondLst>
                                        </p:cTn>
                                        <p:tgtEl>
                                          <p:spTgt spid="6">
                                            <p:txEl>
                                              <p:pRg st="1" end="1"/>
                                            </p:txEl>
                                          </p:spTgt>
                                        </p:tgtEl>
                                        <p:attrNameLst>
                                          <p:attrName>style.visibility</p:attrName>
                                        </p:attrNameLst>
                                      </p:cBhvr>
                                      <p:to>
                                        <p:strVal val="hidden"/>
                                      </p:to>
                                    </p:set>
                                  </p:childTnLst>
                                </p:cTn>
                              </p:par>
                              <p:par>
                                <p:cTn id="23" presetID="21" presetClass="exit" presetSubtype="4" fill="hold" nodeType="withEffect">
                                  <p:stCondLst>
                                    <p:cond delay="0"/>
                                  </p:stCondLst>
                                  <p:childTnLst>
                                    <p:animEffect transition="out" filter="wheel(4)">
                                      <p:cBhvr>
                                        <p:cTn id="24" dur="2000"/>
                                        <p:tgtEl>
                                          <p:spTgt spid="6">
                                            <p:txEl>
                                              <p:pRg st="2" end="2"/>
                                            </p:txEl>
                                          </p:spTgt>
                                        </p:tgtEl>
                                      </p:cBhvr>
                                    </p:animEffect>
                                    <p:set>
                                      <p:cBhvr>
                                        <p:cTn id="25" dur="1" fill="hold">
                                          <p:stCondLst>
                                            <p:cond delay="1999"/>
                                          </p:stCondLst>
                                        </p:cTn>
                                        <p:tgtEl>
                                          <p:spTgt spid="6">
                                            <p:txEl>
                                              <p:pRg st="2" end="2"/>
                                            </p:txEl>
                                          </p:spTgt>
                                        </p:tgtEl>
                                        <p:attrNameLst>
                                          <p:attrName>style.visibility</p:attrName>
                                        </p:attrNameLst>
                                      </p:cBhvr>
                                      <p:to>
                                        <p:strVal val="hidden"/>
                                      </p:to>
                                    </p:set>
                                  </p:childTnLst>
                                </p:cTn>
                              </p:par>
                              <p:par>
                                <p:cTn id="26" presetID="21" presetClass="exit" presetSubtype="4" fill="hold" nodeType="withEffect">
                                  <p:stCondLst>
                                    <p:cond delay="0"/>
                                  </p:stCondLst>
                                  <p:childTnLst>
                                    <p:animEffect transition="out" filter="wheel(4)">
                                      <p:cBhvr>
                                        <p:cTn id="27" dur="2000"/>
                                        <p:tgtEl>
                                          <p:spTgt spid="6">
                                            <p:txEl>
                                              <p:pRg st="3" end="3"/>
                                            </p:txEl>
                                          </p:spTgt>
                                        </p:tgtEl>
                                      </p:cBhvr>
                                    </p:animEffect>
                                    <p:set>
                                      <p:cBhvr>
                                        <p:cTn id="28" dur="1" fill="hold">
                                          <p:stCondLst>
                                            <p:cond delay="1999"/>
                                          </p:stCondLst>
                                        </p:cTn>
                                        <p:tgtEl>
                                          <p:spTgt spid="6">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200"/>
            <a:ext cx="8686800" cy="5638800"/>
          </a:xfrm>
        </p:spPr>
        <p:txBody>
          <a:bodyPr/>
          <a:lstStyle/>
          <a:p>
            <a:pPr algn="just"/>
            <a:r>
              <a:rPr lang="fa-IR" sz="2000" b="1" dirty="0" smtClean="0">
                <a:cs typeface="B Zar" pitchFamily="2" charset="-78"/>
              </a:rPr>
              <a:t>خودسالاری در مقابل  خردسالاری </a:t>
            </a:r>
          </a:p>
          <a:p>
            <a:pPr algn="just"/>
            <a:endParaRPr lang="fa-IR" sz="2000" dirty="0" smtClean="0">
              <a:cs typeface="B Zar" pitchFamily="2" charset="-78"/>
            </a:endParaRPr>
          </a:p>
          <a:p>
            <a:pPr algn="just"/>
            <a:r>
              <a:rPr lang="fa-IR" dirty="0" smtClean="0">
                <a:cs typeface="B Zar" pitchFamily="2" charset="-78"/>
              </a:rPr>
              <a:t>امروزه بسیاری ازسازمانها محیط رابمنزله موجودیتی درجهان خارج از سازمان مینگرند و هویت محیط را فارغ از هویت سازمان میپندارند این اندیشه ای خطرناک است </a:t>
            </a:r>
          </a:p>
          <a:p>
            <a:pPr algn="just"/>
            <a:r>
              <a:rPr lang="fa-IR" dirty="0" smtClean="0">
                <a:cs typeface="B Zar" pitchFamily="2" charset="-78"/>
              </a:rPr>
              <a:t>سازمان اگر بخواهد توصیفی درست و آزموده از ماهیت خود داشته باشد باید بداند که چنین کاری منوط به فهم خویش و همچنین رابطه خویش با دنیای گسترده بیرون است .</a:t>
            </a:r>
          </a:p>
          <a:p>
            <a:pPr algn="just"/>
            <a:r>
              <a:rPr lang="fa-IR" dirty="0" smtClean="0">
                <a:cs typeface="B Zar" pitchFamily="2" charset="-78"/>
              </a:rPr>
              <a:t>این نگرش مبتنی سازمانها بیشتر به خودشان بپردازند و بیش از اندازه بر اهمیت خویشتن تاکید ورزند در حالیکه اهمیت افزون تر مربوط به سیستم بزرگتری است که سازمان در ارتباط با آن قرار دارد در حقیقت این سازمانها باید فراتر از این فکر کنند </a:t>
            </a:r>
          </a:p>
          <a:p>
            <a:pPr algn="just"/>
            <a:endParaRPr lang="fa-IR" dirty="0" smtClean="0">
              <a:cs typeface="B Zar" pitchFamily="2" charset="-78"/>
            </a:endParaRPr>
          </a:p>
          <a:p>
            <a:pPr algn="just"/>
            <a:endParaRPr lang="fa-IR" dirty="0" smtClean="0">
              <a:cs typeface="B Zar" pitchFamily="2" charset="-78"/>
            </a:endParaRPr>
          </a:p>
          <a:p>
            <a:pPr algn="just"/>
            <a:endParaRPr lang="fa-IR" dirty="0" smtClean="0">
              <a:cs typeface="B Zar" pitchFamily="2" charset="-78"/>
            </a:endParaRPr>
          </a:p>
          <a:p>
            <a:pPr algn="just"/>
            <a:endParaRPr lang="fa-IR" dirty="0" smtClean="0">
              <a:cs typeface="B Zar" pitchFamily="2" charset="-78"/>
            </a:endParaRPr>
          </a:p>
        </p:txBody>
      </p:sp>
      <p:sp>
        <p:nvSpPr>
          <p:cNvPr id="3" name="Title 2"/>
          <p:cNvSpPr>
            <a:spLocks noGrp="1"/>
          </p:cNvSpPr>
          <p:nvPr>
            <p:ph type="title"/>
          </p:nvPr>
        </p:nvSpPr>
        <p:spPr>
          <a:xfrm>
            <a:off x="457200" y="152400"/>
            <a:ext cx="8229600" cy="838200"/>
          </a:xfrm>
        </p:spPr>
        <p:txBody>
          <a:bodyPr>
            <a:normAutofit/>
          </a:bodyPr>
          <a:lstStyle/>
          <a:p>
            <a:pPr algn="r"/>
            <a:r>
              <a:rPr lang="fa-IR" sz="3600" dirty="0" smtClean="0">
                <a:cs typeface="B Titr" pitchFamily="2" charset="-78"/>
              </a:rPr>
              <a:t>هویت و نزدیکی محیطی </a:t>
            </a:r>
            <a:endParaRPr lang="en-US" sz="3600" dirty="0">
              <a:cs typeface="B Titr" pitchFamily="2" charset="-78"/>
            </a:endParaRPr>
          </a:p>
        </p:txBody>
      </p:sp>
      <p:sp>
        <p:nvSpPr>
          <p:cNvPr id="4" name="Footer Placeholder 3"/>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heckerboard(across)">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checkerboard(across)">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checkerboard(across)">
                                      <p:cBhvr>
                                        <p:cTn id="22" dur="500"/>
                                        <p:tgtEl>
                                          <p:spTgt spid="2">
                                            <p:txEl>
                                              <p:pRg st="4" end="4"/>
                                            </p:txEl>
                                          </p:spTgt>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checkerboard(across)">
                                      <p:cBhvr>
                                        <p:cTn id="25" dur="500"/>
                                        <p:tgtEl>
                                          <p:spTgt spid="3"/>
                                        </p:tgtEl>
                                      </p:cBhvr>
                                    </p:animEffect>
                                  </p:childTnLst>
                                </p:cTn>
                              </p:par>
                            </p:childTnLst>
                          </p:cTn>
                        </p:par>
                      </p:childTnLst>
                    </p:cTn>
                  </p:par>
                  <p:par>
                    <p:cTn id="26" fill="hold">
                      <p:stCondLst>
                        <p:cond delay="indefinite"/>
                      </p:stCondLst>
                      <p:childTnLst>
                        <p:par>
                          <p:cTn id="27" fill="hold">
                            <p:stCondLst>
                              <p:cond delay="0"/>
                            </p:stCondLst>
                            <p:childTnLst>
                              <p:par>
                                <p:cTn id="28" presetID="8" presetClass="exit" presetSubtype="16" fill="hold" grpId="1" nodeType="clickEffect">
                                  <p:stCondLst>
                                    <p:cond delay="0"/>
                                  </p:stCondLst>
                                  <p:childTnLst>
                                    <p:animEffect transition="out" filter="diamond(in)">
                                      <p:cBhvr>
                                        <p:cTn id="29" dur="2000"/>
                                        <p:tgtEl>
                                          <p:spTgt spid="2">
                                            <p:txEl>
                                              <p:pRg st="0" end="0"/>
                                            </p:txEl>
                                          </p:spTgt>
                                        </p:tgtEl>
                                      </p:cBhvr>
                                    </p:animEffect>
                                    <p:set>
                                      <p:cBhvr>
                                        <p:cTn id="30" dur="1" fill="hold">
                                          <p:stCondLst>
                                            <p:cond delay="1999"/>
                                          </p:stCondLst>
                                        </p:cTn>
                                        <p:tgtEl>
                                          <p:spTgt spid="2">
                                            <p:txEl>
                                              <p:pRg st="0" end="0"/>
                                            </p:txEl>
                                          </p:spTgt>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8" presetClass="exit" presetSubtype="16" fill="hold" grpId="1" nodeType="clickEffect">
                                  <p:stCondLst>
                                    <p:cond delay="0"/>
                                  </p:stCondLst>
                                  <p:childTnLst>
                                    <p:animEffect transition="out" filter="diamond(in)">
                                      <p:cBhvr>
                                        <p:cTn id="34" dur="2000"/>
                                        <p:tgtEl>
                                          <p:spTgt spid="2">
                                            <p:txEl>
                                              <p:pRg st="2" end="2"/>
                                            </p:txEl>
                                          </p:spTgt>
                                        </p:tgtEl>
                                      </p:cBhvr>
                                    </p:animEffect>
                                    <p:set>
                                      <p:cBhvr>
                                        <p:cTn id="35" dur="1" fill="hold">
                                          <p:stCondLst>
                                            <p:cond delay="1999"/>
                                          </p:stCondLst>
                                        </p:cTn>
                                        <p:tgtEl>
                                          <p:spTgt spid="2">
                                            <p:txEl>
                                              <p:pRg st="2" end="2"/>
                                            </p:txEl>
                                          </p:spTgt>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8" presetClass="exit" presetSubtype="16" fill="hold" grpId="1" nodeType="clickEffect">
                                  <p:stCondLst>
                                    <p:cond delay="0"/>
                                  </p:stCondLst>
                                  <p:childTnLst>
                                    <p:animEffect transition="out" filter="diamond(in)">
                                      <p:cBhvr>
                                        <p:cTn id="39" dur="2000"/>
                                        <p:tgtEl>
                                          <p:spTgt spid="2">
                                            <p:txEl>
                                              <p:pRg st="3" end="3"/>
                                            </p:txEl>
                                          </p:spTgt>
                                        </p:tgtEl>
                                      </p:cBhvr>
                                    </p:animEffect>
                                    <p:set>
                                      <p:cBhvr>
                                        <p:cTn id="40" dur="1" fill="hold">
                                          <p:stCondLst>
                                            <p:cond delay="1999"/>
                                          </p:stCondLst>
                                        </p:cTn>
                                        <p:tgtEl>
                                          <p:spTgt spid="2">
                                            <p:txEl>
                                              <p:pRg st="3" end="3"/>
                                            </p:txEl>
                                          </p:spTgt>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8" presetClass="exit" presetSubtype="16" fill="hold" grpId="1" nodeType="clickEffect">
                                  <p:stCondLst>
                                    <p:cond delay="0"/>
                                  </p:stCondLst>
                                  <p:childTnLst>
                                    <p:animEffect transition="out" filter="diamond(in)">
                                      <p:cBhvr>
                                        <p:cTn id="44" dur="2000"/>
                                        <p:tgtEl>
                                          <p:spTgt spid="2">
                                            <p:txEl>
                                              <p:pRg st="4" end="4"/>
                                            </p:txEl>
                                          </p:spTgt>
                                        </p:tgtEl>
                                      </p:cBhvr>
                                    </p:animEffect>
                                    <p:set>
                                      <p:cBhvr>
                                        <p:cTn id="45" dur="1" fill="hold">
                                          <p:stCondLst>
                                            <p:cond delay="1999"/>
                                          </p:stCondLst>
                                        </p:cTn>
                                        <p:tgtEl>
                                          <p:spTgt spid="2">
                                            <p:txEl>
                                              <p:pRg st="4" end="4"/>
                                            </p:txEl>
                                          </p:spTgt>
                                        </p:tgtEl>
                                        <p:attrNameLst>
                                          <p:attrName>style.visibility</p:attrName>
                                        </p:attrNameLst>
                                      </p:cBhvr>
                                      <p:to>
                                        <p:strVal val="hidden"/>
                                      </p:to>
                                    </p:set>
                                  </p:childTnLst>
                                </p:cTn>
                              </p:par>
                              <p:par>
                                <p:cTn id="46" presetID="8" presetClass="exit" presetSubtype="16" fill="hold" grpId="1" nodeType="withEffect">
                                  <p:stCondLst>
                                    <p:cond delay="0"/>
                                  </p:stCondLst>
                                  <p:childTnLst>
                                    <p:animEffect transition="out" filter="diamond(in)">
                                      <p:cBhvr>
                                        <p:cTn id="47" dur="2000"/>
                                        <p:tgtEl>
                                          <p:spTgt spid="3"/>
                                        </p:tgtEl>
                                      </p:cBhvr>
                                    </p:animEffect>
                                    <p:set>
                                      <p:cBhvr>
                                        <p:cTn id="48" dur="1" fill="hold">
                                          <p:stCondLst>
                                            <p:cond delay="1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P spid="3" grpId="0"/>
      <p:bldP spid="3"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533400"/>
            <a:ext cx="8610600" cy="5562600"/>
          </a:xfrm>
        </p:spPr>
        <p:txBody>
          <a:bodyPr/>
          <a:lstStyle/>
          <a:p>
            <a:pPr algn="just"/>
            <a:r>
              <a:rPr lang="fa-IR" dirty="0" smtClean="0">
                <a:cs typeface="B Zar" pitchFamily="2" charset="-78"/>
              </a:rPr>
              <a:t>عملکرد خود سالار مشابه چنین تلاشی است که در آن محیط بیرونی سازمان رها شده فقط به سازماندهی محیط درنی سازمان توجه میگردد اگر سازمان بخواهد به حیات و موجودیت خود ادامه دهد گریزی نیست که چهره و زمینه آند را به مثابه بخشی از سیستم واحد و در ارتباط با یکیدگر ببینیم. </a:t>
            </a:r>
          </a:p>
          <a:p>
            <a:pPr algn="just"/>
            <a:r>
              <a:rPr lang="fa-IR" dirty="0" smtClean="0">
                <a:cs typeface="B Zar" pitchFamily="2" charset="-78"/>
              </a:rPr>
              <a:t>در قانونمند کردن و پرداختن به محیط در سازمانهای خود سالار ، غالبا پیچیدگیها و روابطی که سازمان بیاد موجودیت خود را براساس آنها بنا کند درک نمیشوند . در نتیجه روش خود سالاری سبب ایجاد هویتهایی غیر واقعی از سازمان میشوند </a:t>
            </a:r>
          </a:p>
          <a:p>
            <a:pPr algn="just"/>
            <a:r>
              <a:rPr lang="fa-IR" dirty="0" smtClean="0">
                <a:cs typeface="B Zar" pitchFamily="2" charset="-78"/>
              </a:rPr>
              <a:t>سازمانهای خود سالار حصارهایی را با مفاهیم و تعاریف تنگ و تاریک دور خود می کشند و سعی میکنند که منافع خودرا در همین حوزه های محدود گسترش دهند . در این فرآیند ، آنها شناخت ناقص و آینده خودشان را در دایره ی این محیط تنگ و تاریک قرار می دهند به همین دلیل است که اینگونه سازمانها نمیتوانند عملکردی نظام یافته داشته باشند معمولا در این سازمانهای خود سالار باسرنوشت و آینده بصورت ” ببینیم چه میشود ” برخورد میشود  و کسی تلاش نمیکند که بر آنچه که میخواهد اتفاق بیافتد تاثیر بگذارد و آنرا شکل و قوام دهد </a:t>
            </a:r>
          </a:p>
          <a:p>
            <a:pPr algn="just">
              <a:buNone/>
            </a:pPr>
            <a:endParaRPr lang="fa-IR" dirty="0" smtClean="0">
              <a:cs typeface="B Zar" pitchFamily="2" charset="-78"/>
            </a:endParaRPr>
          </a:p>
          <a:p>
            <a:pPr algn="just"/>
            <a:endParaRPr lang="fa-IR" dirty="0" smtClean="0">
              <a:cs typeface="B Zar" pitchFamily="2" charset="-78"/>
            </a:endParaRPr>
          </a:p>
          <a:p>
            <a:pPr algn="just"/>
            <a:endParaRPr lang="en-US" dirty="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2000"/>
                                        <p:tgtEl>
                                          <p:spTgt spid="2">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2000"/>
                                        <p:tgtEl>
                                          <p:spTgt spid="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4" presetClass="exit" presetSubtype="0" fill="hold" nodeType="clickEffect">
                                  <p:stCondLst>
                                    <p:cond delay="0"/>
                                  </p:stCondLst>
                                  <p:childTnLst>
                                    <p:anim to="" calcmode="lin" valueType="num">
                                      <p:cBhvr>
                                        <p:cTn id="17" dur="1"/>
                                        <p:tgtEl>
                                          <p:spTgt spid="2">
                                            <p:txEl>
                                              <p:pRg st="0" end="0"/>
                                            </p:txEl>
                                          </p:spTgt>
                                        </p:tgtEl>
                                        <p:attrNameLst>
                                          <p:attrName/>
                                        </p:attrNameLst>
                                      </p:cBhvr>
                                    </p:anim>
                                    <p:set>
                                      <p:cBhvr>
                                        <p:cTn id="18" dur="1" fill="hold">
                                          <p:stCondLst>
                                            <p:cond delay="0"/>
                                          </p:stCondLst>
                                        </p:cTn>
                                        <p:tgtEl>
                                          <p:spTgt spid="2">
                                            <p:txEl>
                                              <p:pRg st="0" end="0"/>
                                            </p:txEl>
                                          </p:spTgt>
                                        </p:tgtEl>
                                        <p:attrNameLst>
                                          <p:attrName>style.visibility</p:attrName>
                                        </p:attrNameLst>
                                      </p:cBhvr>
                                      <p:to>
                                        <p:strVal val="hidden"/>
                                      </p:to>
                                    </p:set>
                                  </p:childTnLst>
                                </p:cTn>
                              </p:par>
                              <p:par>
                                <p:cTn id="19" presetID="24" presetClass="exit" presetSubtype="0" fill="hold" nodeType="withEffect">
                                  <p:stCondLst>
                                    <p:cond delay="0"/>
                                  </p:stCondLst>
                                  <p:childTnLst>
                                    <p:anim to="" calcmode="lin" valueType="num">
                                      <p:cBhvr>
                                        <p:cTn id="20" dur="1"/>
                                        <p:tgtEl>
                                          <p:spTgt spid="2">
                                            <p:txEl>
                                              <p:pRg st="1" end="1"/>
                                            </p:txEl>
                                          </p:spTgt>
                                        </p:tgtEl>
                                        <p:attrNameLst>
                                          <p:attrName/>
                                        </p:attrNameLst>
                                      </p:cBhvr>
                                    </p:anim>
                                    <p:set>
                                      <p:cBhvr>
                                        <p:cTn id="21" dur="1" fill="hold">
                                          <p:stCondLst>
                                            <p:cond delay="0"/>
                                          </p:stCondLst>
                                        </p:cTn>
                                        <p:tgtEl>
                                          <p:spTgt spid="2">
                                            <p:txEl>
                                              <p:pRg st="1" end="1"/>
                                            </p:txEl>
                                          </p:spTgt>
                                        </p:tgtEl>
                                        <p:attrNameLst>
                                          <p:attrName>style.visibility</p:attrName>
                                        </p:attrNameLst>
                                      </p:cBhvr>
                                      <p:to>
                                        <p:strVal val="hidden"/>
                                      </p:to>
                                    </p:set>
                                  </p:childTnLst>
                                </p:cTn>
                              </p:par>
                              <p:par>
                                <p:cTn id="22" presetID="24" presetClass="exit" presetSubtype="0" fill="hold" nodeType="withEffect">
                                  <p:stCondLst>
                                    <p:cond delay="0"/>
                                  </p:stCondLst>
                                  <p:childTnLst>
                                    <p:anim to="" calcmode="lin" valueType="num">
                                      <p:cBhvr>
                                        <p:cTn id="23" dur="1"/>
                                        <p:tgtEl>
                                          <p:spTgt spid="2">
                                            <p:txEl>
                                              <p:pRg st="2" end="2"/>
                                            </p:txEl>
                                          </p:spTgt>
                                        </p:tgtEl>
                                        <p:attrNameLst>
                                          <p:attrName/>
                                        </p:attrNameLst>
                                      </p:cBhvr>
                                    </p:anim>
                                    <p:set>
                                      <p:cBhvr>
                                        <p:cTn id="24" dur="1" fill="hold">
                                          <p:stCondLst>
                                            <p:cond delay="0"/>
                                          </p:stCondLst>
                                        </p:cTn>
                                        <p:tgtEl>
                                          <p:spTgt spid="2">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81000"/>
            <a:ext cx="8458200" cy="5715000"/>
          </a:xfrm>
        </p:spPr>
        <p:txBody>
          <a:bodyPr/>
          <a:lstStyle/>
          <a:p>
            <a:r>
              <a:rPr lang="fa-IR" dirty="0" smtClean="0">
                <a:cs typeface="B Zar" pitchFamily="2" charset="-78"/>
              </a:rPr>
              <a:t>یکی ازنقاط قوت نظریه های سیستم خودزاکه بر ضرورت حفظ وصیانت موجودیت یا هویت سازمان دلالت دارد ارائه روشهای ممکن و متنوعی برای ایجاد ارتباط نزدیک با محیط است در عین حال باید بدانیم از آنجا که محیط حوزه و دامنه ای غیر مستقل دارد ، سازمانها ضرورتا نباید با حیط به مبارزه و رقابت بپردازند ازاین رو نوعی روابط کاملا نو بین سازمان و محیط برقرار می گردد . در این حال ، سازمان قادر است هویت های ممکن و شرایطی را که تحت آن یمی تواند واقعیت یابد ، کشف کند . سازمانهایی که به چنین ظرفیت بالقوه ای از خود باوری برسند قادرند نوعی سیستم خود سالار پدید آورند .</a:t>
            </a:r>
          </a:p>
          <a:p>
            <a:r>
              <a:rPr lang="fa-IR" dirty="0" smtClean="0">
                <a:cs typeface="B Zar" pitchFamily="2" charset="-78"/>
              </a:rPr>
              <a:t>آنها از نقش و اهمیتی که در کلیت سیستم دارند آگاه میشوند و با پی بردن به استعداها وقابلیت های خود در تبعیت از الگوهای دگرگونی و تحول به موازات سیستم گسترده تر به تکامل می رسند و هویت کاملتری به خود میگیرند </a:t>
            </a:r>
          </a:p>
          <a:p>
            <a:endParaRPr lang="en-US" dirty="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20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xit" presetSubtype="4" fill="hold" nodeType="clickEffect">
                                  <p:stCondLst>
                                    <p:cond delay="0"/>
                                  </p:stCondLst>
                                  <p:childTnLst>
                                    <p:anim calcmode="lin" valueType="num">
                                      <p:cBhvr additive="base">
                                        <p:cTn id="14" dur="500"/>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5" dur="500"/>
                                        <p:tgtEl>
                                          <p:spTgt spid="2">
                                            <p:txEl>
                                              <p:pRg st="0" end="0"/>
                                            </p:txEl>
                                          </p:spTgt>
                                        </p:tgtEl>
                                        <p:attrNameLst>
                                          <p:attrName>ppt_y</p:attrName>
                                        </p:attrNameLst>
                                      </p:cBhvr>
                                      <p:tavLst>
                                        <p:tav tm="0">
                                          <p:val>
                                            <p:strVal val="ppt_y"/>
                                          </p:val>
                                        </p:tav>
                                        <p:tav tm="100000">
                                          <p:val>
                                            <p:strVal val="1+ppt_h/2"/>
                                          </p:val>
                                        </p:tav>
                                      </p:tavLst>
                                    </p:anim>
                                    <p:set>
                                      <p:cBhvr>
                                        <p:cTn id="16" dur="1" fill="hold">
                                          <p:stCondLst>
                                            <p:cond delay="499"/>
                                          </p:stCondLst>
                                        </p:cTn>
                                        <p:tgtEl>
                                          <p:spTgt spid="2">
                                            <p:txEl>
                                              <p:pRg st="0" end="0"/>
                                            </p:txEl>
                                          </p:spTgt>
                                        </p:tgtEl>
                                        <p:attrNameLst>
                                          <p:attrName>style.visibility</p:attrName>
                                        </p:attrNameLst>
                                      </p:cBhvr>
                                      <p:to>
                                        <p:strVal val="hidden"/>
                                      </p:to>
                                    </p:set>
                                  </p:childTnLst>
                                </p:cTn>
                              </p:par>
                              <p:par>
                                <p:cTn id="17" presetID="2" presetClass="exit" presetSubtype="4" fill="hold" nodeType="withEffect">
                                  <p:stCondLst>
                                    <p:cond delay="0"/>
                                  </p:stCondLst>
                                  <p:childTnLst>
                                    <p:anim calcmode="lin" valueType="num">
                                      <p:cBhvr additive="base">
                                        <p:cTn id="18" dur="500"/>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9" dur="500"/>
                                        <p:tgtEl>
                                          <p:spTgt spid="2">
                                            <p:txEl>
                                              <p:pRg st="1" end="1"/>
                                            </p:txEl>
                                          </p:spTgt>
                                        </p:tgtEl>
                                        <p:attrNameLst>
                                          <p:attrName>ppt_y</p:attrName>
                                        </p:attrNameLst>
                                      </p:cBhvr>
                                      <p:tavLst>
                                        <p:tav tm="0">
                                          <p:val>
                                            <p:strVal val="ppt_y"/>
                                          </p:val>
                                        </p:tav>
                                        <p:tav tm="100000">
                                          <p:val>
                                            <p:strVal val="1+ppt_h/2"/>
                                          </p:val>
                                        </p:tav>
                                      </p:tavLst>
                                    </p:anim>
                                    <p:set>
                                      <p:cBhvr>
                                        <p:cTn id="20" dur="1" fill="hold">
                                          <p:stCondLst>
                                            <p:cond delay="499"/>
                                          </p:stCondLst>
                                        </p:cTn>
                                        <p:tgtEl>
                                          <p:spTgt spid="2">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600200"/>
            <a:ext cx="8534400" cy="4572000"/>
          </a:xfrm>
        </p:spPr>
        <p:txBody>
          <a:bodyPr/>
          <a:lstStyle/>
          <a:p>
            <a:pPr algn="just"/>
            <a:r>
              <a:rPr lang="fa-IR" dirty="0" smtClean="0">
                <a:cs typeface="B Zar" pitchFamily="2" charset="-78"/>
              </a:rPr>
              <a:t>اندیشه های نو در مورد تغییر سازمانی ، پیامد های مهمی را به دنبال دارند </a:t>
            </a:r>
          </a:p>
          <a:p>
            <a:pPr algn="just"/>
            <a:r>
              <a:rPr lang="fa-IR" dirty="0" smtClean="0">
                <a:cs typeface="B Zar" pitchFamily="2" charset="-78"/>
              </a:rPr>
              <a:t> 1- فهم بهتر فرآیند تکامل سازمانی </a:t>
            </a:r>
          </a:p>
          <a:p>
            <a:pPr algn="just"/>
            <a:r>
              <a:rPr lang="fa-IR" dirty="0" smtClean="0">
                <a:cs typeface="B Zar" pitchFamily="2" charset="-78"/>
              </a:rPr>
              <a:t>2- ما سازمانها را به واسطه ایفای نقش فعالی  که در ساختن ساختار محیطی خویش دارند در امتداد هویت آنها مورد توجه قرار می دهیم . این سازمانها قادرند با ایجاد هویت متناسب و متکامل  نقش مهمی در تکامل سازمانی خودایفاکنند مسلما از آنجا که برخی هویتهااز منزلت بالاتری برخوردارند ، سازمانهای منسوب به آنها نیزدر  درجه بالاتری قرار می گیرند . </a:t>
            </a:r>
          </a:p>
          <a:p>
            <a:pPr algn="just"/>
            <a:r>
              <a:rPr lang="fa-IR" dirty="0" smtClean="0">
                <a:cs typeface="B Zar" pitchFamily="2" charset="-78"/>
              </a:rPr>
              <a:t>سازمانها همانطور که قادرند تا موجودیت خودرادر قبال تغییرات حفظ و تثبیت کنند می توانند تغییرات عمده ای در بوم شناسی اجتماعی پدید آورند و می توانند بنیانی را طرح ریزی کنند که منجر به نابودی خودشان شود ضمن آنکه می توانند شرایط و واوضاع و احوالی را فراهم آورند که موجبات تکامل تدریجی خودشان را ایجاد نمایند </a:t>
            </a:r>
          </a:p>
          <a:p>
            <a:pPr algn="just"/>
            <a:endParaRPr lang="en-US" dirty="0">
              <a:cs typeface="B Zar" pitchFamily="2" charset="-78"/>
            </a:endParaRPr>
          </a:p>
        </p:txBody>
      </p:sp>
      <p:sp>
        <p:nvSpPr>
          <p:cNvPr id="3" name="Title 2"/>
          <p:cNvSpPr>
            <a:spLocks noGrp="1"/>
          </p:cNvSpPr>
          <p:nvPr>
            <p:ph type="title"/>
          </p:nvPr>
        </p:nvSpPr>
        <p:spPr>
          <a:xfrm>
            <a:off x="457200" y="152400"/>
            <a:ext cx="8229600" cy="914400"/>
          </a:xfrm>
        </p:spPr>
        <p:txBody>
          <a:bodyPr>
            <a:normAutofit/>
          </a:bodyPr>
          <a:lstStyle/>
          <a:p>
            <a:pPr algn="r"/>
            <a:r>
              <a:rPr lang="fa-IR" sz="3600" dirty="0" smtClean="0">
                <a:cs typeface="B Titr" pitchFamily="2" charset="-78"/>
              </a:rPr>
              <a:t>در آمدی به نظریه جدید تکامل و تغییر سازمانی </a:t>
            </a:r>
            <a:endParaRPr lang="en-US" sz="3600" dirty="0">
              <a:cs typeface="B Titr" pitchFamily="2" charset="-78"/>
            </a:endParaRPr>
          </a:p>
        </p:txBody>
      </p:sp>
      <p:sp>
        <p:nvSpPr>
          <p:cNvPr id="4" name="Footer Placeholder 3"/>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ircle(in)">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ircle(in)">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circle(in)">
                                      <p:cBhvr>
                                        <p:cTn id="22" dur="2000"/>
                                        <p:tgtEl>
                                          <p:spTgt spid="2">
                                            <p:txEl>
                                              <p:pRg st="3" end="3"/>
                                            </p:txEl>
                                          </p:spTgt>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circle(in)">
                                      <p:cBhvr>
                                        <p:cTn id="25" dur="2000"/>
                                        <p:tgtEl>
                                          <p:spTgt spid="3"/>
                                        </p:tgtEl>
                                      </p:cBhvr>
                                    </p:animEffect>
                                  </p:childTnLst>
                                </p:cTn>
                              </p:par>
                            </p:childTnLst>
                          </p:cTn>
                        </p:par>
                      </p:childTnLst>
                    </p:cTn>
                  </p:par>
                  <p:par>
                    <p:cTn id="26" fill="hold">
                      <p:stCondLst>
                        <p:cond delay="indefinite"/>
                      </p:stCondLst>
                      <p:childTnLst>
                        <p:par>
                          <p:cTn id="27" fill="hold">
                            <p:stCondLst>
                              <p:cond delay="0"/>
                            </p:stCondLst>
                            <p:childTnLst>
                              <p:par>
                                <p:cTn id="28" presetID="51" presetClass="exit" presetSubtype="0" fill="hold" grpId="1" nodeType="clickEffect">
                                  <p:stCondLst>
                                    <p:cond delay="0"/>
                                  </p:stCondLst>
                                  <p:childTnLst>
                                    <p:animEffect transition="out" filter="fade">
                                      <p:cBhvr>
                                        <p:cTn id="29" dur="770" accel="100000">
                                          <p:stCondLst>
                                            <p:cond delay="1230"/>
                                          </p:stCondLst>
                                        </p:cTn>
                                        <p:tgtEl>
                                          <p:spTgt spid="2">
                                            <p:txEl>
                                              <p:pRg st="0" end="0"/>
                                            </p:txEl>
                                          </p:spTgt>
                                        </p:tgtEl>
                                      </p:cBhvr>
                                    </p:animEffect>
                                    <p:animScale>
                                      <p:cBhvr>
                                        <p:cTn id="30" dur="770" accel="100000">
                                          <p:stCondLst>
                                            <p:cond delay="1230"/>
                                          </p:stCondLst>
                                        </p:cTn>
                                        <p:tgtEl>
                                          <p:spTgt spid="2">
                                            <p:txEl>
                                              <p:pRg st="0" end="0"/>
                                            </p:txEl>
                                          </p:spTgt>
                                        </p:tgtEl>
                                      </p:cBhvr>
                                      <p:from x="200000" y="450000"/>
                                      <p:to x="10000" y="10000"/>
                                    </p:animScale>
                                    <p:animScale>
                                      <p:cBhvr>
                                        <p:cTn id="31" dur="1230" decel="100000"/>
                                        <p:tgtEl>
                                          <p:spTgt spid="2">
                                            <p:txEl>
                                              <p:pRg st="0" end="0"/>
                                            </p:txEl>
                                          </p:spTgt>
                                        </p:tgtEl>
                                      </p:cBhvr>
                                      <p:from x="100000" y="100000"/>
                                      <p:to x="200000" y="450000"/>
                                    </p:animScale>
                                    <p:anim from="(ppt_x)" to="(0.5)" calcmode="lin" valueType="num">
                                      <p:cBhvr>
                                        <p:cTn id="32" dur="1230" decel="100000"/>
                                        <p:tgtEl>
                                          <p:spTgt spid="2">
                                            <p:txEl>
                                              <p:pRg st="0" end="0"/>
                                            </p:txEl>
                                          </p:spTgt>
                                        </p:tgtEl>
                                        <p:attrNameLst>
                                          <p:attrName>ppt_x</p:attrName>
                                        </p:attrNameLst>
                                      </p:cBhvr>
                                    </p:anim>
                                    <p:anim from="(0.5)" to="(0.5)" calcmode="lin" valueType="num">
                                      <p:cBhvr>
                                        <p:cTn id="33" dur="770">
                                          <p:stCondLst>
                                            <p:cond delay="1230"/>
                                          </p:stCondLst>
                                        </p:cTn>
                                        <p:tgtEl>
                                          <p:spTgt spid="2">
                                            <p:txEl>
                                              <p:pRg st="0" end="0"/>
                                            </p:txEl>
                                          </p:spTgt>
                                        </p:tgtEl>
                                        <p:attrNameLst>
                                          <p:attrName>ppt_x</p:attrName>
                                        </p:attrNameLst>
                                      </p:cBhvr>
                                    </p:anim>
                                    <p:anim from="(ppt_y)" to="(ppt_y+0.4)" calcmode="lin" valueType="num">
                                      <p:cBhvr>
                                        <p:cTn id="34" dur="1230" decel="100000"/>
                                        <p:tgtEl>
                                          <p:spTgt spid="2">
                                            <p:txEl>
                                              <p:pRg st="0" end="0"/>
                                            </p:txEl>
                                          </p:spTgt>
                                        </p:tgtEl>
                                        <p:attrNameLst>
                                          <p:attrName>ppt_y</p:attrName>
                                        </p:attrNameLst>
                                      </p:cBhvr>
                                    </p:anim>
                                    <p:anim from="(ppt_y)" to="(ppt_y)" calcmode="lin" valueType="num">
                                      <p:cBhvr>
                                        <p:cTn id="35" dur="770">
                                          <p:stCondLst>
                                            <p:cond delay="1230"/>
                                          </p:stCondLst>
                                        </p:cTn>
                                        <p:tgtEl>
                                          <p:spTgt spid="2">
                                            <p:txEl>
                                              <p:pRg st="0" end="0"/>
                                            </p:txEl>
                                          </p:spTgt>
                                        </p:tgtEl>
                                        <p:attrNameLst>
                                          <p:attrName>ppt_y</p:attrName>
                                        </p:attrNameLst>
                                      </p:cBhvr>
                                    </p:anim>
                                    <p:set>
                                      <p:cBhvr>
                                        <p:cTn id="36" dur="1" fill="hold">
                                          <p:stCondLst>
                                            <p:cond delay="1999"/>
                                          </p:stCondLst>
                                        </p:cTn>
                                        <p:tgtEl>
                                          <p:spTgt spid="2">
                                            <p:txEl>
                                              <p:pRg st="0" end="0"/>
                                            </p:txEl>
                                          </p:spTgt>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51" presetClass="exit" presetSubtype="0" fill="hold" grpId="1" nodeType="clickEffect">
                                  <p:stCondLst>
                                    <p:cond delay="0"/>
                                  </p:stCondLst>
                                  <p:childTnLst>
                                    <p:animEffect transition="out" filter="fade">
                                      <p:cBhvr>
                                        <p:cTn id="40" dur="770" accel="100000">
                                          <p:stCondLst>
                                            <p:cond delay="1230"/>
                                          </p:stCondLst>
                                        </p:cTn>
                                        <p:tgtEl>
                                          <p:spTgt spid="2">
                                            <p:txEl>
                                              <p:pRg st="1" end="1"/>
                                            </p:txEl>
                                          </p:spTgt>
                                        </p:tgtEl>
                                      </p:cBhvr>
                                    </p:animEffect>
                                    <p:animScale>
                                      <p:cBhvr>
                                        <p:cTn id="41" dur="770" accel="100000">
                                          <p:stCondLst>
                                            <p:cond delay="1230"/>
                                          </p:stCondLst>
                                        </p:cTn>
                                        <p:tgtEl>
                                          <p:spTgt spid="2">
                                            <p:txEl>
                                              <p:pRg st="1" end="1"/>
                                            </p:txEl>
                                          </p:spTgt>
                                        </p:tgtEl>
                                      </p:cBhvr>
                                      <p:from x="200000" y="450000"/>
                                      <p:to x="10000" y="10000"/>
                                    </p:animScale>
                                    <p:animScale>
                                      <p:cBhvr>
                                        <p:cTn id="42" dur="1230" decel="100000"/>
                                        <p:tgtEl>
                                          <p:spTgt spid="2">
                                            <p:txEl>
                                              <p:pRg st="1" end="1"/>
                                            </p:txEl>
                                          </p:spTgt>
                                        </p:tgtEl>
                                      </p:cBhvr>
                                      <p:from x="100000" y="100000"/>
                                      <p:to x="200000" y="450000"/>
                                    </p:animScale>
                                    <p:anim from="(ppt_x)" to="(0.5)" calcmode="lin" valueType="num">
                                      <p:cBhvr>
                                        <p:cTn id="43" dur="1230" decel="100000"/>
                                        <p:tgtEl>
                                          <p:spTgt spid="2">
                                            <p:txEl>
                                              <p:pRg st="1" end="1"/>
                                            </p:txEl>
                                          </p:spTgt>
                                        </p:tgtEl>
                                        <p:attrNameLst>
                                          <p:attrName>ppt_x</p:attrName>
                                        </p:attrNameLst>
                                      </p:cBhvr>
                                    </p:anim>
                                    <p:anim from="(0.5)" to="(0.5)" calcmode="lin" valueType="num">
                                      <p:cBhvr>
                                        <p:cTn id="44" dur="770">
                                          <p:stCondLst>
                                            <p:cond delay="1230"/>
                                          </p:stCondLst>
                                        </p:cTn>
                                        <p:tgtEl>
                                          <p:spTgt spid="2">
                                            <p:txEl>
                                              <p:pRg st="1" end="1"/>
                                            </p:txEl>
                                          </p:spTgt>
                                        </p:tgtEl>
                                        <p:attrNameLst>
                                          <p:attrName>ppt_x</p:attrName>
                                        </p:attrNameLst>
                                      </p:cBhvr>
                                    </p:anim>
                                    <p:anim from="(ppt_y)" to="(ppt_y+0.4)" calcmode="lin" valueType="num">
                                      <p:cBhvr>
                                        <p:cTn id="45" dur="1230" decel="100000"/>
                                        <p:tgtEl>
                                          <p:spTgt spid="2">
                                            <p:txEl>
                                              <p:pRg st="1" end="1"/>
                                            </p:txEl>
                                          </p:spTgt>
                                        </p:tgtEl>
                                        <p:attrNameLst>
                                          <p:attrName>ppt_y</p:attrName>
                                        </p:attrNameLst>
                                      </p:cBhvr>
                                    </p:anim>
                                    <p:anim from="(ppt_y)" to="(ppt_y)" calcmode="lin" valueType="num">
                                      <p:cBhvr>
                                        <p:cTn id="46" dur="770">
                                          <p:stCondLst>
                                            <p:cond delay="1230"/>
                                          </p:stCondLst>
                                        </p:cTn>
                                        <p:tgtEl>
                                          <p:spTgt spid="2">
                                            <p:txEl>
                                              <p:pRg st="1" end="1"/>
                                            </p:txEl>
                                          </p:spTgt>
                                        </p:tgtEl>
                                        <p:attrNameLst>
                                          <p:attrName>ppt_y</p:attrName>
                                        </p:attrNameLst>
                                      </p:cBhvr>
                                    </p:anim>
                                    <p:set>
                                      <p:cBhvr>
                                        <p:cTn id="47" dur="1" fill="hold">
                                          <p:stCondLst>
                                            <p:cond delay="1999"/>
                                          </p:stCondLst>
                                        </p:cTn>
                                        <p:tgtEl>
                                          <p:spTgt spid="2">
                                            <p:txEl>
                                              <p:pRg st="1" end="1"/>
                                            </p:txEl>
                                          </p:spTgt>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51" presetClass="exit" presetSubtype="0" fill="hold" grpId="1" nodeType="clickEffect">
                                  <p:stCondLst>
                                    <p:cond delay="0"/>
                                  </p:stCondLst>
                                  <p:childTnLst>
                                    <p:animEffect transition="out" filter="fade">
                                      <p:cBhvr>
                                        <p:cTn id="51" dur="770" accel="100000">
                                          <p:stCondLst>
                                            <p:cond delay="1230"/>
                                          </p:stCondLst>
                                        </p:cTn>
                                        <p:tgtEl>
                                          <p:spTgt spid="2">
                                            <p:txEl>
                                              <p:pRg st="2" end="2"/>
                                            </p:txEl>
                                          </p:spTgt>
                                        </p:tgtEl>
                                      </p:cBhvr>
                                    </p:animEffect>
                                    <p:animScale>
                                      <p:cBhvr>
                                        <p:cTn id="52" dur="770" accel="100000">
                                          <p:stCondLst>
                                            <p:cond delay="1230"/>
                                          </p:stCondLst>
                                        </p:cTn>
                                        <p:tgtEl>
                                          <p:spTgt spid="2">
                                            <p:txEl>
                                              <p:pRg st="2" end="2"/>
                                            </p:txEl>
                                          </p:spTgt>
                                        </p:tgtEl>
                                      </p:cBhvr>
                                      <p:from x="200000" y="450000"/>
                                      <p:to x="10000" y="10000"/>
                                    </p:animScale>
                                    <p:animScale>
                                      <p:cBhvr>
                                        <p:cTn id="53" dur="1230" decel="100000"/>
                                        <p:tgtEl>
                                          <p:spTgt spid="2">
                                            <p:txEl>
                                              <p:pRg st="2" end="2"/>
                                            </p:txEl>
                                          </p:spTgt>
                                        </p:tgtEl>
                                      </p:cBhvr>
                                      <p:from x="100000" y="100000"/>
                                      <p:to x="200000" y="450000"/>
                                    </p:animScale>
                                    <p:anim from="(ppt_x)" to="(0.5)" calcmode="lin" valueType="num">
                                      <p:cBhvr>
                                        <p:cTn id="54" dur="1230" decel="100000"/>
                                        <p:tgtEl>
                                          <p:spTgt spid="2">
                                            <p:txEl>
                                              <p:pRg st="2" end="2"/>
                                            </p:txEl>
                                          </p:spTgt>
                                        </p:tgtEl>
                                        <p:attrNameLst>
                                          <p:attrName>ppt_x</p:attrName>
                                        </p:attrNameLst>
                                      </p:cBhvr>
                                    </p:anim>
                                    <p:anim from="(0.5)" to="(0.5)" calcmode="lin" valueType="num">
                                      <p:cBhvr>
                                        <p:cTn id="55" dur="770">
                                          <p:stCondLst>
                                            <p:cond delay="1230"/>
                                          </p:stCondLst>
                                        </p:cTn>
                                        <p:tgtEl>
                                          <p:spTgt spid="2">
                                            <p:txEl>
                                              <p:pRg st="2" end="2"/>
                                            </p:txEl>
                                          </p:spTgt>
                                        </p:tgtEl>
                                        <p:attrNameLst>
                                          <p:attrName>ppt_x</p:attrName>
                                        </p:attrNameLst>
                                      </p:cBhvr>
                                    </p:anim>
                                    <p:anim from="(ppt_y)" to="(ppt_y+0.4)" calcmode="lin" valueType="num">
                                      <p:cBhvr>
                                        <p:cTn id="56" dur="1230" decel="100000"/>
                                        <p:tgtEl>
                                          <p:spTgt spid="2">
                                            <p:txEl>
                                              <p:pRg st="2" end="2"/>
                                            </p:txEl>
                                          </p:spTgt>
                                        </p:tgtEl>
                                        <p:attrNameLst>
                                          <p:attrName>ppt_y</p:attrName>
                                        </p:attrNameLst>
                                      </p:cBhvr>
                                    </p:anim>
                                    <p:anim from="(ppt_y)" to="(ppt_y)" calcmode="lin" valueType="num">
                                      <p:cBhvr>
                                        <p:cTn id="57" dur="770">
                                          <p:stCondLst>
                                            <p:cond delay="1230"/>
                                          </p:stCondLst>
                                        </p:cTn>
                                        <p:tgtEl>
                                          <p:spTgt spid="2">
                                            <p:txEl>
                                              <p:pRg st="2" end="2"/>
                                            </p:txEl>
                                          </p:spTgt>
                                        </p:tgtEl>
                                        <p:attrNameLst>
                                          <p:attrName>ppt_y</p:attrName>
                                        </p:attrNameLst>
                                      </p:cBhvr>
                                    </p:anim>
                                    <p:set>
                                      <p:cBhvr>
                                        <p:cTn id="58" dur="1" fill="hold">
                                          <p:stCondLst>
                                            <p:cond delay="1999"/>
                                          </p:stCondLst>
                                        </p:cTn>
                                        <p:tgtEl>
                                          <p:spTgt spid="2">
                                            <p:txEl>
                                              <p:pRg st="2" end="2"/>
                                            </p:txEl>
                                          </p:spTgt>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51" presetClass="exit" presetSubtype="0" fill="hold" grpId="1" nodeType="clickEffect">
                                  <p:stCondLst>
                                    <p:cond delay="0"/>
                                  </p:stCondLst>
                                  <p:childTnLst>
                                    <p:animEffect transition="out" filter="fade">
                                      <p:cBhvr>
                                        <p:cTn id="62" dur="770" accel="100000">
                                          <p:stCondLst>
                                            <p:cond delay="1230"/>
                                          </p:stCondLst>
                                        </p:cTn>
                                        <p:tgtEl>
                                          <p:spTgt spid="2">
                                            <p:txEl>
                                              <p:pRg st="3" end="3"/>
                                            </p:txEl>
                                          </p:spTgt>
                                        </p:tgtEl>
                                      </p:cBhvr>
                                    </p:animEffect>
                                    <p:animScale>
                                      <p:cBhvr>
                                        <p:cTn id="63" dur="770" accel="100000">
                                          <p:stCondLst>
                                            <p:cond delay="1230"/>
                                          </p:stCondLst>
                                        </p:cTn>
                                        <p:tgtEl>
                                          <p:spTgt spid="2">
                                            <p:txEl>
                                              <p:pRg st="3" end="3"/>
                                            </p:txEl>
                                          </p:spTgt>
                                        </p:tgtEl>
                                      </p:cBhvr>
                                      <p:from x="200000" y="450000"/>
                                      <p:to x="10000" y="10000"/>
                                    </p:animScale>
                                    <p:animScale>
                                      <p:cBhvr>
                                        <p:cTn id="64" dur="1230" decel="100000"/>
                                        <p:tgtEl>
                                          <p:spTgt spid="2">
                                            <p:txEl>
                                              <p:pRg st="3" end="3"/>
                                            </p:txEl>
                                          </p:spTgt>
                                        </p:tgtEl>
                                      </p:cBhvr>
                                      <p:from x="100000" y="100000"/>
                                      <p:to x="200000" y="450000"/>
                                    </p:animScale>
                                    <p:anim from="(ppt_x)" to="(0.5)" calcmode="lin" valueType="num">
                                      <p:cBhvr>
                                        <p:cTn id="65" dur="1230" decel="100000"/>
                                        <p:tgtEl>
                                          <p:spTgt spid="2">
                                            <p:txEl>
                                              <p:pRg st="3" end="3"/>
                                            </p:txEl>
                                          </p:spTgt>
                                        </p:tgtEl>
                                        <p:attrNameLst>
                                          <p:attrName>ppt_x</p:attrName>
                                        </p:attrNameLst>
                                      </p:cBhvr>
                                    </p:anim>
                                    <p:anim from="(0.5)" to="(0.5)" calcmode="lin" valueType="num">
                                      <p:cBhvr>
                                        <p:cTn id="66" dur="770">
                                          <p:stCondLst>
                                            <p:cond delay="1230"/>
                                          </p:stCondLst>
                                        </p:cTn>
                                        <p:tgtEl>
                                          <p:spTgt spid="2">
                                            <p:txEl>
                                              <p:pRg st="3" end="3"/>
                                            </p:txEl>
                                          </p:spTgt>
                                        </p:tgtEl>
                                        <p:attrNameLst>
                                          <p:attrName>ppt_x</p:attrName>
                                        </p:attrNameLst>
                                      </p:cBhvr>
                                    </p:anim>
                                    <p:anim from="(ppt_y)" to="(ppt_y+0.4)" calcmode="lin" valueType="num">
                                      <p:cBhvr>
                                        <p:cTn id="67" dur="1230" decel="100000"/>
                                        <p:tgtEl>
                                          <p:spTgt spid="2">
                                            <p:txEl>
                                              <p:pRg st="3" end="3"/>
                                            </p:txEl>
                                          </p:spTgt>
                                        </p:tgtEl>
                                        <p:attrNameLst>
                                          <p:attrName>ppt_y</p:attrName>
                                        </p:attrNameLst>
                                      </p:cBhvr>
                                    </p:anim>
                                    <p:anim from="(ppt_y)" to="(ppt_y)" calcmode="lin" valueType="num">
                                      <p:cBhvr>
                                        <p:cTn id="68" dur="770">
                                          <p:stCondLst>
                                            <p:cond delay="1230"/>
                                          </p:stCondLst>
                                        </p:cTn>
                                        <p:tgtEl>
                                          <p:spTgt spid="2">
                                            <p:txEl>
                                              <p:pRg st="3" end="3"/>
                                            </p:txEl>
                                          </p:spTgt>
                                        </p:tgtEl>
                                        <p:attrNameLst>
                                          <p:attrName>ppt_y</p:attrName>
                                        </p:attrNameLst>
                                      </p:cBhvr>
                                    </p:anim>
                                    <p:set>
                                      <p:cBhvr>
                                        <p:cTn id="69" dur="1" fill="hold">
                                          <p:stCondLst>
                                            <p:cond delay="1999"/>
                                          </p:stCondLst>
                                        </p:cTn>
                                        <p:tgtEl>
                                          <p:spTgt spid="2">
                                            <p:txEl>
                                              <p:pRg st="3" end="3"/>
                                            </p:txEl>
                                          </p:spTgt>
                                        </p:tgtEl>
                                        <p:attrNameLst>
                                          <p:attrName>style.visibility</p:attrName>
                                        </p:attrNameLst>
                                      </p:cBhvr>
                                      <p:to>
                                        <p:strVal val="hidden"/>
                                      </p:to>
                                    </p:set>
                                  </p:childTnLst>
                                </p:cTn>
                              </p:par>
                              <p:par>
                                <p:cTn id="70" presetID="51" presetClass="exit" presetSubtype="0" fill="hold" grpId="1" nodeType="withEffect">
                                  <p:stCondLst>
                                    <p:cond delay="0"/>
                                  </p:stCondLst>
                                  <p:childTnLst>
                                    <p:animEffect transition="out" filter="fade">
                                      <p:cBhvr>
                                        <p:cTn id="71" dur="770" accel="100000">
                                          <p:stCondLst>
                                            <p:cond delay="1230"/>
                                          </p:stCondLst>
                                        </p:cTn>
                                        <p:tgtEl>
                                          <p:spTgt spid="3"/>
                                        </p:tgtEl>
                                      </p:cBhvr>
                                    </p:animEffect>
                                    <p:animScale>
                                      <p:cBhvr>
                                        <p:cTn id="72" dur="770" accel="100000">
                                          <p:stCondLst>
                                            <p:cond delay="1230"/>
                                          </p:stCondLst>
                                        </p:cTn>
                                        <p:tgtEl>
                                          <p:spTgt spid="3"/>
                                        </p:tgtEl>
                                      </p:cBhvr>
                                      <p:from x="200000" y="450000"/>
                                      <p:to x="10000" y="10000"/>
                                    </p:animScale>
                                    <p:animScale>
                                      <p:cBhvr>
                                        <p:cTn id="73" dur="1230" decel="100000"/>
                                        <p:tgtEl>
                                          <p:spTgt spid="3"/>
                                        </p:tgtEl>
                                      </p:cBhvr>
                                      <p:from x="100000" y="100000"/>
                                      <p:to x="200000" y="450000"/>
                                    </p:animScale>
                                    <p:anim from="(ppt_x)" to="(0.5)" calcmode="lin" valueType="num">
                                      <p:cBhvr>
                                        <p:cTn id="74" dur="1230" decel="100000"/>
                                        <p:tgtEl>
                                          <p:spTgt spid="3"/>
                                        </p:tgtEl>
                                        <p:attrNameLst>
                                          <p:attrName>ppt_x</p:attrName>
                                        </p:attrNameLst>
                                      </p:cBhvr>
                                    </p:anim>
                                    <p:anim from="(0.5)" to="(0.5)" calcmode="lin" valueType="num">
                                      <p:cBhvr>
                                        <p:cTn id="75" dur="770">
                                          <p:stCondLst>
                                            <p:cond delay="1230"/>
                                          </p:stCondLst>
                                        </p:cTn>
                                        <p:tgtEl>
                                          <p:spTgt spid="3"/>
                                        </p:tgtEl>
                                        <p:attrNameLst>
                                          <p:attrName>ppt_x</p:attrName>
                                        </p:attrNameLst>
                                      </p:cBhvr>
                                    </p:anim>
                                    <p:anim from="(ppt_y)" to="(ppt_y+0.4)" calcmode="lin" valueType="num">
                                      <p:cBhvr>
                                        <p:cTn id="76" dur="1230" decel="100000"/>
                                        <p:tgtEl>
                                          <p:spTgt spid="3"/>
                                        </p:tgtEl>
                                        <p:attrNameLst>
                                          <p:attrName>ppt_y</p:attrName>
                                        </p:attrNameLst>
                                      </p:cBhvr>
                                    </p:anim>
                                    <p:anim from="(ppt_y)" to="(ppt_y)" calcmode="lin" valueType="num">
                                      <p:cBhvr>
                                        <p:cTn id="77" dur="770">
                                          <p:stCondLst>
                                            <p:cond delay="1230"/>
                                          </p:stCondLst>
                                        </p:cTn>
                                        <p:tgtEl>
                                          <p:spTgt spid="3"/>
                                        </p:tgtEl>
                                        <p:attrNameLst>
                                          <p:attrName>ppt_y</p:attrName>
                                        </p:attrNameLst>
                                      </p:cBhvr>
                                    </p:anim>
                                    <p:set>
                                      <p:cBhvr>
                                        <p:cTn id="78" dur="1" fill="hold">
                                          <p:stCondLst>
                                            <p:cond delay="1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P spid="3" grpId="0"/>
      <p:bldP spid="3"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562600"/>
          </a:xfrm>
        </p:spPr>
        <p:txBody>
          <a:bodyPr/>
          <a:lstStyle/>
          <a:p>
            <a:r>
              <a:rPr lang="fa-IR" sz="3200" dirty="0" smtClean="0">
                <a:cs typeface="B Zar" pitchFamily="2" charset="-78"/>
              </a:rPr>
              <a:t>اندیشه هایی که تاکنون بیان شده اند نقش مهم و اساسی  راهبرد سازمانی  را به تصویر می کشند باوجود این در برخی نظریه های پیشین راهبرد سازمانی به مثابه قراردادی معمولی و حتی کمتر از آن در نظرگرفته شده است این گونه نظریه ها راهبردهای را یکسویه معرفی  می کنند  وبر اساس آنها افرا دباید اهتمام خود را در دنباله روی از راهبردها به کار گیرند در حالیکه اندیشه های جدید حاکی از آنند که توسعه موفق هرگز یک طرفه نیست یعنی افراد یا سازمانها نیز می توانند برفراگرد تغببر و تحول تاثیر بگذارند و آنرا شکل بدهند دراین تعامل دوسویه ، بعضی از شکل های سازمانی که متناسب با هویت سازمان نیستند نابود می شوندو برخی به حیات خود ادامه می دهند  </a:t>
            </a:r>
            <a:endParaRPr lang="en-US" sz="3200" dirty="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xit" presetSubtype="0" fill="hold" nodeType="clickEffect">
                                  <p:stCondLst>
                                    <p:cond delay="0"/>
                                  </p:stCondLst>
                                  <p:childTnLst>
                                    <p:anim to="" calcmode="lin" valueType="num">
                                      <p:cBhvr>
                                        <p:cTn id="11" dur="1"/>
                                        <p:tgtEl>
                                          <p:spTgt spid="2">
                                            <p:txEl>
                                              <p:pRg st="0" end="0"/>
                                            </p:txEl>
                                          </p:spTgt>
                                        </p:tgtEl>
                                        <p:attrNameLst>
                                          <p:attrName/>
                                        </p:attrNameLst>
                                      </p:cBhvr>
                                    </p:anim>
                                    <p:set>
                                      <p:cBhvr>
                                        <p:cTn id="12" dur="1" fill="hold">
                                          <p:stCondLst>
                                            <p:cond delay="0"/>
                                          </p:stCondLst>
                                        </p:cTn>
                                        <p:tgtEl>
                                          <p:spTgt spid="2">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458200" cy="4572000"/>
          </a:xfrm>
        </p:spPr>
        <p:txBody>
          <a:bodyPr/>
          <a:lstStyle/>
          <a:p>
            <a:pPr algn="just"/>
            <a:r>
              <a:rPr lang="fa-IR" sz="2400" dirty="0" smtClean="0">
                <a:cs typeface="B Zar" pitchFamily="2" charset="-78"/>
              </a:rPr>
              <a:t>نظریه ی سیستمها خودزا چگونگی شکل گیری تغییر از طریق الگوهای دورانی تعاملی را توصیف میکند. این نظریه نشان میدهد که به چه صورت سازمانها تکامل می یابند و به جلو می روند یا اینکه چطور در اثر تغییراتی که در بافت آنها به وقوع می پیوندد نابود می شوندو ازبین می روند .  </a:t>
            </a:r>
          </a:p>
          <a:p>
            <a:pPr algn="just"/>
            <a:r>
              <a:rPr lang="fa-IR" sz="2400" dirty="0" smtClean="0">
                <a:cs typeface="B Zar" pitchFamily="2" charset="-78"/>
              </a:rPr>
              <a:t>بنابراین سازمانها باید احاطه کافی بر بافت محیطی خود داشته باشند این احاطه مستلزم درک سیستم ها و روابط حلقوی موجود در آنها است سازمانها باید درک کنند که چگونه روابط با محیط را در قالب فرآیندهای متقابل دو سویه و حلقوی در آورند . این فرآیندها هم تعیین کننده و هم تعیین شونده هستند </a:t>
            </a:r>
          </a:p>
          <a:p>
            <a:pPr algn="just"/>
            <a:r>
              <a:rPr lang="fa-IR" sz="2400" dirty="0" smtClean="0">
                <a:cs typeface="B Zar" pitchFamily="2" charset="-78"/>
              </a:rPr>
              <a:t>به عبارت واضحتر سازمانها ترغیب می شوند که اندیشه علت و معلول مکانیکی را با این اندیشه که اساسا علت و معلول دوری و تعاملی است جایگزین کنند یعنی به جای اینکه بگوییم الف ، ب را بوجود آورده در می یابیم  که الف و ب مستلزم وجود یکدیگرند و ممکن است هردو نتیجه ی سیستم واحدی باشند .   </a:t>
            </a:r>
          </a:p>
          <a:p>
            <a:pPr algn="just"/>
            <a:endParaRPr lang="en-US" sz="2400" dirty="0">
              <a:cs typeface="B Zar" pitchFamily="2" charset="-78"/>
            </a:endParaRPr>
          </a:p>
        </p:txBody>
      </p:sp>
      <p:sp>
        <p:nvSpPr>
          <p:cNvPr id="3" name="Title 2"/>
          <p:cNvSpPr>
            <a:spLocks noGrp="1"/>
          </p:cNvSpPr>
          <p:nvPr>
            <p:ph type="title"/>
          </p:nvPr>
        </p:nvSpPr>
        <p:spPr>
          <a:xfrm>
            <a:off x="457200" y="152400"/>
            <a:ext cx="8229600" cy="914400"/>
          </a:xfrm>
        </p:spPr>
        <p:txBody>
          <a:bodyPr>
            <a:normAutofit/>
          </a:bodyPr>
          <a:lstStyle/>
          <a:p>
            <a:pPr algn="r"/>
            <a:r>
              <a:rPr lang="fa-IR" sz="3200" dirty="0" smtClean="0">
                <a:cs typeface="B Titr" pitchFamily="2" charset="-78"/>
              </a:rPr>
              <a:t>حلقه ها ( و نه خطوط ) : منطق رابطه علیت متقابل </a:t>
            </a:r>
            <a:endParaRPr lang="en-US" sz="3200" dirty="0">
              <a:cs typeface="B Titr" pitchFamily="2" charset="-78"/>
            </a:endParaRPr>
          </a:p>
        </p:txBody>
      </p:sp>
      <p:sp>
        <p:nvSpPr>
          <p:cNvPr id="4" name="Footer Placeholder 3"/>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amond(in)">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amond(in)">
                                      <p:cBhvr>
                                        <p:cTn id="17" dur="2000"/>
                                        <p:tgtEl>
                                          <p:spTgt spid="2">
                                            <p:txEl>
                                              <p:pRg st="2" end="2"/>
                                            </p:txEl>
                                          </p:spTgt>
                                        </p:tgtEl>
                                      </p:cBhvr>
                                    </p:animEffect>
                                  </p:childTnLst>
                                </p:cTn>
                              </p:par>
                              <p:par>
                                <p:cTn id="18" presetID="8" presetClass="entr" presetSubtype="16" fill="hold" grpId="0" nodeType="with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diamond(in)">
                                      <p:cBhvr>
                                        <p:cTn id="20" dur="20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xit" presetSubtype="16" fill="hold" grpId="1" nodeType="clickEffect">
                                  <p:stCondLst>
                                    <p:cond delay="0"/>
                                  </p:stCondLst>
                                  <p:childTnLst>
                                    <p:animEffect transition="out" filter="box(in)">
                                      <p:cBhvr>
                                        <p:cTn id="24" dur="500"/>
                                        <p:tgtEl>
                                          <p:spTgt spid="2">
                                            <p:txEl>
                                              <p:pRg st="0" end="0"/>
                                            </p:txEl>
                                          </p:spTgt>
                                        </p:tgtEl>
                                      </p:cBhvr>
                                    </p:animEffect>
                                    <p:set>
                                      <p:cBhvr>
                                        <p:cTn id="25" dur="1" fill="hold">
                                          <p:stCondLst>
                                            <p:cond delay="499"/>
                                          </p:stCondLst>
                                        </p:cTn>
                                        <p:tgtEl>
                                          <p:spTgt spid="2">
                                            <p:txEl>
                                              <p:pRg st="0" end="0"/>
                                            </p:txEl>
                                          </p:spTgt>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4" presetClass="exit" presetSubtype="16" fill="hold" grpId="1" nodeType="clickEffect">
                                  <p:stCondLst>
                                    <p:cond delay="0"/>
                                  </p:stCondLst>
                                  <p:childTnLst>
                                    <p:animEffect transition="out" filter="box(in)">
                                      <p:cBhvr>
                                        <p:cTn id="29" dur="500"/>
                                        <p:tgtEl>
                                          <p:spTgt spid="2">
                                            <p:txEl>
                                              <p:pRg st="1" end="1"/>
                                            </p:txEl>
                                          </p:spTgt>
                                        </p:tgtEl>
                                      </p:cBhvr>
                                    </p:animEffect>
                                    <p:set>
                                      <p:cBhvr>
                                        <p:cTn id="30" dur="1" fill="hold">
                                          <p:stCondLst>
                                            <p:cond delay="499"/>
                                          </p:stCondLst>
                                        </p:cTn>
                                        <p:tgtEl>
                                          <p:spTgt spid="2">
                                            <p:txEl>
                                              <p:pRg st="1" end="1"/>
                                            </p:txEl>
                                          </p:spTgt>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 presetClass="exit" presetSubtype="16" fill="hold" grpId="1" nodeType="clickEffect">
                                  <p:stCondLst>
                                    <p:cond delay="0"/>
                                  </p:stCondLst>
                                  <p:childTnLst>
                                    <p:animEffect transition="out" filter="box(in)">
                                      <p:cBhvr>
                                        <p:cTn id="34" dur="500"/>
                                        <p:tgtEl>
                                          <p:spTgt spid="2">
                                            <p:txEl>
                                              <p:pRg st="2" end="2"/>
                                            </p:txEl>
                                          </p:spTgt>
                                        </p:tgtEl>
                                      </p:cBhvr>
                                    </p:animEffect>
                                    <p:set>
                                      <p:cBhvr>
                                        <p:cTn id="35" dur="1" fill="hold">
                                          <p:stCondLst>
                                            <p:cond delay="499"/>
                                          </p:stCondLst>
                                        </p:cTn>
                                        <p:tgtEl>
                                          <p:spTgt spid="2">
                                            <p:txEl>
                                              <p:pRg st="2" end="2"/>
                                            </p:txEl>
                                          </p:spTgt>
                                        </p:tgtEl>
                                        <p:attrNameLst>
                                          <p:attrName>style.visibility</p:attrName>
                                        </p:attrNameLst>
                                      </p:cBhvr>
                                      <p:to>
                                        <p:strVal val="hidden"/>
                                      </p:to>
                                    </p:set>
                                  </p:childTnLst>
                                </p:cTn>
                              </p:par>
                              <p:par>
                                <p:cTn id="36" presetID="4" presetClass="exit" presetSubtype="16" fill="hold" grpId="1" nodeType="withEffect">
                                  <p:stCondLst>
                                    <p:cond delay="0"/>
                                  </p:stCondLst>
                                  <p:childTnLst>
                                    <p:animEffect transition="out" filter="box(in)">
                                      <p:cBhvr>
                                        <p:cTn id="37" dur="500"/>
                                        <p:tgtEl>
                                          <p:spTgt spid="3"/>
                                        </p:tgtEl>
                                      </p:cBhvr>
                                    </p:animEffect>
                                    <p:set>
                                      <p:cBhvr>
                                        <p:cTn id="38"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P spid="3" grpId="0"/>
      <p:bldP spid="3" grpId="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609600"/>
            <a:ext cx="8534400" cy="5486400"/>
          </a:xfrm>
        </p:spPr>
        <p:txBody>
          <a:bodyPr/>
          <a:lstStyle/>
          <a:p>
            <a:pPr algn="just"/>
            <a:r>
              <a:rPr lang="fa-IR" sz="2800" dirty="0" smtClean="0">
                <a:cs typeface="B Zar" pitchFamily="2" charset="-78"/>
              </a:rPr>
              <a:t>بسیاری از کسانیکه در زمینه علم ارتباطات در سازمان مطالعه کرده اند در صددندتاروشهای گوناگونی را برای مطالعه این نوع رابطه علی و معلولی ابداع نمایندوبه این نکته بپردازندکه سیستمها چگونه موجب تغییردرونی خودشان میشوند یکی از معروفترین این روشها، بهره گیری از دو مفهوم بازخورد منفی و مثبت است که توسط ماگورامارویاما بیان شده است .  </a:t>
            </a:r>
          </a:p>
          <a:p>
            <a:pPr algn="just"/>
            <a:r>
              <a:rPr lang="fa-IR" sz="2400" b="1" dirty="0" smtClean="0">
                <a:cs typeface="B Titr" pitchFamily="2" charset="-78"/>
              </a:rPr>
              <a:t>فرایند بازخورد منفی </a:t>
            </a:r>
          </a:p>
          <a:p>
            <a:pPr algn="just"/>
            <a:r>
              <a:rPr lang="fa-IR" sz="2800" dirty="0" smtClean="0">
                <a:cs typeface="B Zar" pitchFamily="2" charset="-78"/>
              </a:rPr>
              <a:t>بگونه ای است  که هر تغییری در یکی از متغیرها موجب تغییر در جهت مخالف می شود </a:t>
            </a:r>
          </a:p>
          <a:p>
            <a:pPr algn="just"/>
            <a:r>
              <a:rPr lang="fa-IR" sz="2400" b="1" dirty="0" smtClean="0">
                <a:cs typeface="B Titr" pitchFamily="2" charset="-78"/>
              </a:rPr>
              <a:t>فرایند بازخورد مثبت </a:t>
            </a:r>
          </a:p>
          <a:p>
            <a:pPr algn="just"/>
            <a:r>
              <a:rPr lang="fa-IR" sz="2800" dirty="0" smtClean="0">
                <a:cs typeface="B Zar" pitchFamily="2" charset="-78"/>
              </a:rPr>
              <a:t>تغییر یکی از متغیرها موجب تغییر در جهت موافق می شود به طوری که بیشتر به بیشتر و کمتر به کمتر منجر می گردد . به طورکلی با مطالعه ساز و کارهای بازخورد می توان نحوه حفظ شکل در سیستمها و چگونگی انتفاع از آنها و همچنین شیوه تکامل سیستم ها و تغییر آنها در طی زمان را تبیین کرد    </a:t>
            </a:r>
            <a:endParaRPr lang="en-US" sz="2800" dirty="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2000"/>
                                        <p:tgtEl>
                                          <p:spTgt spid="2">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diamond(in)">
                                      <p:cBhvr>
                                        <p:cTn id="10" dur="2000"/>
                                        <p:tgtEl>
                                          <p:spTgt spid="2">
                                            <p:txEl>
                                              <p:pRg st="1" end="1"/>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diamond(in)">
                                      <p:cBhvr>
                                        <p:cTn id="13" dur="2000"/>
                                        <p:tgtEl>
                                          <p:spTgt spid="2">
                                            <p:txEl>
                                              <p:pRg st="2" end="2"/>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diamond(in)">
                                      <p:cBhvr>
                                        <p:cTn id="16" dur="2000"/>
                                        <p:tgtEl>
                                          <p:spTgt spid="2">
                                            <p:txEl>
                                              <p:pRg st="3" end="3"/>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diamond(in)">
                                      <p:cBhvr>
                                        <p:cTn id="19" dur="2000"/>
                                        <p:tgtEl>
                                          <p:spTgt spid="2">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4" presetClass="exit" presetSubtype="0" fill="hold" nodeType="clickEffect">
                                  <p:stCondLst>
                                    <p:cond delay="0"/>
                                  </p:stCondLst>
                                  <p:childTnLst>
                                    <p:anim to="" calcmode="lin" valueType="num">
                                      <p:cBhvr>
                                        <p:cTn id="23" dur="1"/>
                                        <p:tgtEl>
                                          <p:spTgt spid="2">
                                            <p:txEl>
                                              <p:pRg st="0" end="0"/>
                                            </p:txEl>
                                          </p:spTgt>
                                        </p:tgtEl>
                                        <p:attrNameLst>
                                          <p:attrName/>
                                        </p:attrNameLst>
                                      </p:cBhvr>
                                    </p:anim>
                                    <p:set>
                                      <p:cBhvr>
                                        <p:cTn id="24" dur="1" fill="hold">
                                          <p:stCondLst>
                                            <p:cond delay="0"/>
                                          </p:stCondLst>
                                        </p:cTn>
                                        <p:tgtEl>
                                          <p:spTgt spid="2">
                                            <p:txEl>
                                              <p:pRg st="0" end="0"/>
                                            </p:txEl>
                                          </p:spTgt>
                                        </p:tgtEl>
                                        <p:attrNameLst>
                                          <p:attrName>style.visibility</p:attrName>
                                        </p:attrNameLst>
                                      </p:cBhvr>
                                      <p:to>
                                        <p:strVal val="hidden"/>
                                      </p:to>
                                    </p:set>
                                  </p:childTnLst>
                                </p:cTn>
                              </p:par>
                              <p:par>
                                <p:cTn id="25" presetID="24" presetClass="exit" presetSubtype="0" fill="hold" nodeType="withEffect">
                                  <p:stCondLst>
                                    <p:cond delay="0"/>
                                  </p:stCondLst>
                                  <p:childTnLst>
                                    <p:anim to="" calcmode="lin" valueType="num">
                                      <p:cBhvr>
                                        <p:cTn id="26" dur="1"/>
                                        <p:tgtEl>
                                          <p:spTgt spid="2">
                                            <p:txEl>
                                              <p:pRg st="1" end="1"/>
                                            </p:txEl>
                                          </p:spTgt>
                                        </p:tgtEl>
                                        <p:attrNameLst>
                                          <p:attrName/>
                                        </p:attrNameLst>
                                      </p:cBhvr>
                                    </p:anim>
                                    <p:set>
                                      <p:cBhvr>
                                        <p:cTn id="27" dur="1" fill="hold">
                                          <p:stCondLst>
                                            <p:cond delay="0"/>
                                          </p:stCondLst>
                                        </p:cTn>
                                        <p:tgtEl>
                                          <p:spTgt spid="2">
                                            <p:txEl>
                                              <p:pRg st="1" end="1"/>
                                            </p:txEl>
                                          </p:spTgt>
                                        </p:tgtEl>
                                        <p:attrNameLst>
                                          <p:attrName>style.visibility</p:attrName>
                                        </p:attrNameLst>
                                      </p:cBhvr>
                                      <p:to>
                                        <p:strVal val="hidden"/>
                                      </p:to>
                                    </p:set>
                                  </p:childTnLst>
                                </p:cTn>
                              </p:par>
                              <p:par>
                                <p:cTn id="28" presetID="24" presetClass="exit" presetSubtype="0" fill="hold" nodeType="withEffect">
                                  <p:stCondLst>
                                    <p:cond delay="0"/>
                                  </p:stCondLst>
                                  <p:childTnLst>
                                    <p:anim to="" calcmode="lin" valueType="num">
                                      <p:cBhvr>
                                        <p:cTn id="29" dur="1"/>
                                        <p:tgtEl>
                                          <p:spTgt spid="2">
                                            <p:txEl>
                                              <p:pRg st="2" end="2"/>
                                            </p:txEl>
                                          </p:spTgt>
                                        </p:tgtEl>
                                        <p:attrNameLst>
                                          <p:attrName/>
                                        </p:attrNameLst>
                                      </p:cBhvr>
                                    </p:anim>
                                    <p:set>
                                      <p:cBhvr>
                                        <p:cTn id="30" dur="1" fill="hold">
                                          <p:stCondLst>
                                            <p:cond delay="0"/>
                                          </p:stCondLst>
                                        </p:cTn>
                                        <p:tgtEl>
                                          <p:spTgt spid="2">
                                            <p:txEl>
                                              <p:pRg st="2" end="2"/>
                                            </p:txEl>
                                          </p:spTgt>
                                        </p:tgtEl>
                                        <p:attrNameLst>
                                          <p:attrName>style.visibility</p:attrName>
                                        </p:attrNameLst>
                                      </p:cBhvr>
                                      <p:to>
                                        <p:strVal val="hidden"/>
                                      </p:to>
                                    </p:set>
                                  </p:childTnLst>
                                </p:cTn>
                              </p:par>
                              <p:par>
                                <p:cTn id="31" presetID="24" presetClass="exit" presetSubtype="0" fill="hold" nodeType="withEffect">
                                  <p:stCondLst>
                                    <p:cond delay="0"/>
                                  </p:stCondLst>
                                  <p:childTnLst>
                                    <p:anim to="" calcmode="lin" valueType="num">
                                      <p:cBhvr>
                                        <p:cTn id="32" dur="1"/>
                                        <p:tgtEl>
                                          <p:spTgt spid="2">
                                            <p:txEl>
                                              <p:pRg st="3" end="3"/>
                                            </p:txEl>
                                          </p:spTgt>
                                        </p:tgtEl>
                                        <p:attrNameLst>
                                          <p:attrName/>
                                        </p:attrNameLst>
                                      </p:cBhvr>
                                    </p:anim>
                                    <p:set>
                                      <p:cBhvr>
                                        <p:cTn id="33" dur="1" fill="hold">
                                          <p:stCondLst>
                                            <p:cond delay="0"/>
                                          </p:stCondLst>
                                        </p:cTn>
                                        <p:tgtEl>
                                          <p:spTgt spid="2">
                                            <p:txEl>
                                              <p:pRg st="3" end="3"/>
                                            </p:txEl>
                                          </p:spTgt>
                                        </p:tgtEl>
                                        <p:attrNameLst>
                                          <p:attrName>style.visibility</p:attrName>
                                        </p:attrNameLst>
                                      </p:cBhvr>
                                      <p:to>
                                        <p:strVal val="hidden"/>
                                      </p:to>
                                    </p:set>
                                  </p:childTnLst>
                                </p:cTn>
                              </p:par>
                              <p:par>
                                <p:cTn id="34" presetID="24" presetClass="exit" presetSubtype="0" fill="hold" nodeType="withEffect">
                                  <p:stCondLst>
                                    <p:cond delay="0"/>
                                  </p:stCondLst>
                                  <p:childTnLst>
                                    <p:anim to="" calcmode="lin" valueType="num">
                                      <p:cBhvr>
                                        <p:cTn id="35" dur="1"/>
                                        <p:tgtEl>
                                          <p:spTgt spid="2">
                                            <p:txEl>
                                              <p:pRg st="4" end="4"/>
                                            </p:txEl>
                                          </p:spTgt>
                                        </p:tgtEl>
                                        <p:attrNameLst>
                                          <p:attrName/>
                                        </p:attrNameLst>
                                      </p:cBhvr>
                                    </p:anim>
                                    <p:set>
                                      <p:cBhvr>
                                        <p:cTn id="36" dur="1" fill="hold">
                                          <p:stCondLst>
                                            <p:cond delay="0"/>
                                          </p:stCondLst>
                                        </p:cTn>
                                        <p:tgtEl>
                                          <p:spTgt spid="2">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533400"/>
            <a:ext cx="8534400" cy="5562600"/>
          </a:xfrm>
        </p:spPr>
        <p:txBody>
          <a:bodyPr/>
          <a:lstStyle/>
          <a:p>
            <a:pPr algn="just"/>
            <a:r>
              <a:rPr lang="fa-IR" dirty="0" smtClean="0">
                <a:cs typeface="B Zar" pitchFamily="2" charset="-78"/>
              </a:rPr>
              <a:t>پیشتر متذکر شدیم که سیستمها همواره به صورت کل در میان کل مطرح می شوند این نمادی از روابط حلقوی سیستمهااست </a:t>
            </a:r>
          </a:p>
          <a:p>
            <a:pPr algn="just"/>
            <a:r>
              <a:rPr lang="fa-IR" dirty="0" smtClean="0">
                <a:cs typeface="B Zar" pitchFamily="2" charset="-78"/>
              </a:rPr>
              <a:t>گسترش و تعمیق تجزیه معملا بر پیچیدگی تصویر کلی سازمان می افزاید اما در عین حال منافع یا فوایدی را نیز به دنبال دارد از آنجمله امکان باز شناسی شیوه هایی نو را برای حل مسایل و مشکلات فراهم میسازد زیرا هنگامیکه مشکلشی در هیئت دیگری ( به صورت حلقوی تو در تو ظاهر میشود فرصتهای جدیدتری هویدا می گردد </a:t>
            </a:r>
          </a:p>
          <a:p>
            <a:pPr algn="just"/>
            <a:r>
              <a:rPr lang="fa-IR" dirty="0" smtClean="0">
                <a:cs typeface="B Zar" pitchFamily="2" charset="-78"/>
              </a:rPr>
              <a:t>در سیستمهای دارای رابطه حلقوی و پیچیده میزان تداخل زیاد است وبطور معمول فرآیندهای مداخله کننده ی فراوان وجود دارندکه به مجموعه های معینی از اعمال و رفتارها شکل می بخشند  بنابر این لازم است که شناخت شناسی جدیدتری به ارزیابی مدیریت سیستمهای پیچیده پرداخته شودو معرفت گسترده تری درباره ی فرآیندهای متشکله حیات سازمانی حاصل گردد . هرچند ممکن است چنین معرفتی کامل و همه جانبه نباشد لیکن ابزار قدرتمندی برای هدایت تصمیمها به شمار میرود </a:t>
            </a:r>
          </a:p>
          <a:p>
            <a:pPr algn="just"/>
            <a:endParaRPr lang="en-US" dirty="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amond(in)">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amond(in)">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xit" presetSubtype="4" fill="hold" grpId="1" nodeType="clickEffect">
                                  <p:stCondLst>
                                    <p:cond delay="0"/>
                                  </p:stCondLst>
                                  <p:childTnLst>
                                    <p:anim calcmode="lin" valueType="num">
                                      <p:cBhvr additive="base">
                                        <p:cTn id="21" dur="500"/>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2" dur="500"/>
                                        <p:tgtEl>
                                          <p:spTgt spid="2">
                                            <p:txEl>
                                              <p:pRg st="0" end="0"/>
                                            </p:txEl>
                                          </p:spTgt>
                                        </p:tgtEl>
                                        <p:attrNameLst>
                                          <p:attrName>ppt_y</p:attrName>
                                        </p:attrNameLst>
                                      </p:cBhvr>
                                      <p:tavLst>
                                        <p:tav tm="0">
                                          <p:val>
                                            <p:strVal val="ppt_y"/>
                                          </p:val>
                                        </p:tav>
                                        <p:tav tm="100000">
                                          <p:val>
                                            <p:strVal val="1+ppt_h/2"/>
                                          </p:val>
                                        </p:tav>
                                      </p:tavLst>
                                    </p:anim>
                                    <p:set>
                                      <p:cBhvr>
                                        <p:cTn id="23" dur="1" fill="hold">
                                          <p:stCondLst>
                                            <p:cond delay="499"/>
                                          </p:stCondLst>
                                        </p:cTn>
                                        <p:tgtEl>
                                          <p:spTgt spid="2">
                                            <p:txEl>
                                              <p:pRg st="0" end="0"/>
                                            </p:txEl>
                                          </p:spTgt>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2" presetClass="exit" presetSubtype="4" fill="hold" grpId="1" nodeType="clickEffect">
                                  <p:stCondLst>
                                    <p:cond delay="0"/>
                                  </p:stCondLst>
                                  <p:childTnLst>
                                    <p:anim calcmode="lin" valueType="num">
                                      <p:cBhvr additive="base">
                                        <p:cTn id="27" dur="500"/>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8" dur="500"/>
                                        <p:tgtEl>
                                          <p:spTgt spid="2">
                                            <p:txEl>
                                              <p:pRg st="1" end="1"/>
                                            </p:txEl>
                                          </p:spTgt>
                                        </p:tgtEl>
                                        <p:attrNameLst>
                                          <p:attrName>ppt_y</p:attrName>
                                        </p:attrNameLst>
                                      </p:cBhvr>
                                      <p:tavLst>
                                        <p:tav tm="0">
                                          <p:val>
                                            <p:strVal val="ppt_y"/>
                                          </p:val>
                                        </p:tav>
                                        <p:tav tm="100000">
                                          <p:val>
                                            <p:strVal val="1+ppt_h/2"/>
                                          </p:val>
                                        </p:tav>
                                      </p:tavLst>
                                    </p:anim>
                                    <p:set>
                                      <p:cBhvr>
                                        <p:cTn id="29" dur="1" fill="hold">
                                          <p:stCondLst>
                                            <p:cond delay="499"/>
                                          </p:stCondLst>
                                        </p:cTn>
                                        <p:tgtEl>
                                          <p:spTgt spid="2">
                                            <p:txEl>
                                              <p:pRg st="1" end="1"/>
                                            </p:txEl>
                                          </p:spTgt>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2" presetClass="exit" presetSubtype="4" fill="hold" grpId="1" nodeType="clickEffect">
                                  <p:stCondLst>
                                    <p:cond delay="0"/>
                                  </p:stCondLst>
                                  <p:childTnLst>
                                    <p:anim calcmode="lin" valueType="num">
                                      <p:cBhvr additive="base">
                                        <p:cTn id="33" dur="500"/>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34" dur="500"/>
                                        <p:tgtEl>
                                          <p:spTgt spid="2">
                                            <p:txEl>
                                              <p:pRg st="2" end="2"/>
                                            </p:txEl>
                                          </p:spTgt>
                                        </p:tgtEl>
                                        <p:attrNameLst>
                                          <p:attrName>ppt_y</p:attrName>
                                        </p:attrNameLst>
                                      </p:cBhvr>
                                      <p:tavLst>
                                        <p:tav tm="0">
                                          <p:val>
                                            <p:strVal val="ppt_y"/>
                                          </p:val>
                                        </p:tav>
                                        <p:tav tm="100000">
                                          <p:val>
                                            <p:strVal val="1+ppt_h/2"/>
                                          </p:val>
                                        </p:tav>
                                      </p:tavLst>
                                    </p:anim>
                                    <p:set>
                                      <p:cBhvr>
                                        <p:cTn id="35" dur="1" fill="hold">
                                          <p:stCondLst>
                                            <p:cond delay="499"/>
                                          </p:stCondLst>
                                        </p:cTn>
                                        <p:tgtEl>
                                          <p:spTgt spid="2">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410200"/>
          </a:xfrm>
        </p:spPr>
        <p:txBody>
          <a:bodyPr/>
          <a:lstStyle/>
          <a:p>
            <a:r>
              <a:rPr lang="fa-IR" dirty="0" smtClean="0">
                <a:cs typeface="B Zar" pitchFamily="2" charset="-78"/>
              </a:rPr>
              <a:t>باید تلاش  که علتهای مصنوعی مستمسک و وسیله ی قاعده مندساختن فرآیندها نشوند در یک روش مطلوب به روش زیر عمل می شود : </a:t>
            </a:r>
          </a:p>
          <a:p>
            <a:r>
              <a:rPr lang="fa-IR" dirty="0" smtClean="0">
                <a:cs typeface="B Zar" pitchFamily="2" charset="-78"/>
              </a:rPr>
              <a:t>1- تلاش برای اینکه سیستم اصلی و خرده سیستمهایی که حلقه ها در آنها به یکدیگر متصل می شوندبه صورت مجزا و منفک شناسایی گردند . </a:t>
            </a:r>
          </a:p>
          <a:p>
            <a:r>
              <a:rPr lang="fa-IR" dirty="0" smtClean="0">
                <a:cs typeface="B Zar" pitchFamily="2" charset="-78"/>
              </a:rPr>
              <a:t>2- تصحیح روابط میان سیستمها با افزایش یا کاهش قدرت پیوندهای موجود و اضافه کردن یا برداشتن حلقه ها </a:t>
            </a:r>
          </a:p>
          <a:p>
            <a:r>
              <a:rPr lang="fa-IR" dirty="0" smtClean="0">
                <a:cs typeface="B Zar" pitchFamily="2" charset="-78"/>
              </a:rPr>
              <a:t>3- عطف و توجه خاص به حلقه هایی که خرده سیستمها را به یکدیگر اتصال می دهند </a:t>
            </a:r>
          </a:p>
          <a:p>
            <a:r>
              <a:rPr lang="fa-IR" dirty="0" smtClean="0">
                <a:cs typeface="B Zar" pitchFamily="2" charset="-78"/>
              </a:rPr>
              <a:t>پژوهش درباره نظام یافته ساختن و قاعده مند کردن سیستمها ، نعانی ضمنی مهمی برای مدیریت سیستمهای پیچیده در بردارد توسعه این سیستم عقلایی و کاربست آن مستلزم توانایی سازمان برای درک یادگیری وایجاد فرآیند خود ساماندهی است  </a:t>
            </a:r>
            <a:endParaRPr lang="en-US" dirty="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4)">
                                      <p:cBhvr>
                                        <p:cTn id="7" dur="2000"/>
                                        <p:tgtEl>
                                          <p:spTgt spid="2">
                                            <p:txEl>
                                              <p:pRg st="0" end="0"/>
                                            </p:txEl>
                                          </p:spTgt>
                                        </p:tgtEl>
                                      </p:cBhvr>
                                    </p:animEffect>
                                  </p:childTnLst>
                                </p:cTn>
                              </p:par>
                              <p:par>
                                <p:cTn id="8" presetID="21" presetClass="entr" presetSubtype="4"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heel(4)">
                                      <p:cBhvr>
                                        <p:cTn id="10" dur="2000"/>
                                        <p:tgtEl>
                                          <p:spTgt spid="2">
                                            <p:txEl>
                                              <p:pRg st="1" end="1"/>
                                            </p:txEl>
                                          </p:spTgt>
                                        </p:tgtEl>
                                      </p:cBhvr>
                                    </p:animEffect>
                                  </p:childTnLst>
                                </p:cTn>
                              </p:par>
                              <p:par>
                                <p:cTn id="11" presetID="21" presetClass="entr" presetSubtype="4"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heel(4)">
                                      <p:cBhvr>
                                        <p:cTn id="13" dur="2000"/>
                                        <p:tgtEl>
                                          <p:spTgt spid="2">
                                            <p:txEl>
                                              <p:pRg st="2" end="2"/>
                                            </p:txEl>
                                          </p:spTgt>
                                        </p:tgtEl>
                                      </p:cBhvr>
                                    </p:animEffect>
                                  </p:childTnLst>
                                </p:cTn>
                              </p:par>
                              <p:par>
                                <p:cTn id="14" presetID="21" presetClass="entr" presetSubtype="4"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wheel(4)">
                                      <p:cBhvr>
                                        <p:cTn id="16" dur="2000"/>
                                        <p:tgtEl>
                                          <p:spTgt spid="2">
                                            <p:txEl>
                                              <p:pRg st="3" end="3"/>
                                            </p:txEl>
                                          </p:spTgt>
                                        </p:tgtEl>
                                      </p:cBhvr>
                                    </p:animEffect>
                                  </p:childTnLst>
                                </p:cTn>
                              </p:par>
                              <p:par>
                                <p:cTn id="17" presetID="21" presetClass="entr" presetSubtype="4"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wheel(4)">
                                      <p:cBhvr>
                                        <p:cTn id="19" dur="2000"/>
                                        <p:tgtEl>
                                          <p:spTgt spid="2">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xit" presetSubtype="4" fill="hold" nodeType="clickEffect">
                                  <p:stCondLst>
                                    <p:cond delay="0"/>
                                  </p:stCondLst>
                                  <p:childTnLst>
                                    <p:animEffect transition="out" filter="wheel(4)">
                                      <p:cBhvr>
                                        <p:cTn id="23" dur="2000"/>
                                        <p:tgtEl>
                                          <p:spTgt spid="2">
                                            <p:txEl>
                                              <p:pRg st="0" end="0"/>
                                            </p:txEl>
                                          </p:spTgt>
                                        </p:tgtEl>
                                      </p:cBhvr>
                                    </p:animEffect>
                                    <p:set>
                                      <p:cBhvr>
                                        <p:cTn id="24" dur="1" fill="hold">
                                          <p:stCondLst>
                                            <p:cond delay="1999"/>
                                          </p:stCondLst>
                                        </p:cTn>
                                        <p:tgtEl>
                                          <p:spTgt spid="2">
                                            <p:txEl>
                                              <p:pRg st="0" end="0"/>
                                            </p:txEl>
                                          </p:spTgt>
                                        </p:tgtEl>
                                        <p:attrNameLst>
                                          <p:attrName>style.visibility</p:attrName>
                                        </p:attrNameLst>
                                      </p:cBhvr>
                                      <p:to>
                                        <p:strVal val="hidden"/>
                                      </p:to>
                                    </p:set>
                                  </p:childTnLst>
                                </p:cTn>
                              </p:par>
                              <p:par>
                                <p:cTn id="25" presetID="21" presetClass="exit" presetSubtype="4" fill="hold" nodeType="withEffect">
                                  <p:stCondLst>
                                    <p:cond delay="0"/>
                                  </p:stCondLst>
                                  <p:childTnLst>
                                    <p:animEffect transition="out" filter="wheel(4)">
                                      <p:cBhvr>
                                        <p:cTn id="26" dur="2000"/>
                                        <p:tgtEl>
                                          <p:spTgt spid="2">
                                            <p:txEl>
                                              <p:pRg st="1" end="1"/>
                                            </p:txEl>
                                          </p:spTgt>
                                        </p:tgtEl>
                                      </p:cBhvr>
                                    </p:animEffect>
                                    <p:set>
                                      <p:cBhvr>
                                        <p:cTn id="27" dur="1" fill="hold">
                                          <p:stCondLst>
                                            <p:cond delay="1999"/>
                                          </p:stCondLst>
                                        </p:cTn>
                                        <p:tgtEl>
                                          <p:spTgt spid="2">
                                            <p:txEl>
                                              <p:pRg st="1" end="1"/>
                                            </p:txEl>
                                          </p:spTgt>
                                        </p:tgtEl>
                                        <p:attrNameLst>
                                          <p:attrName>style.visibility</p:attrName>
                                        </p:attrNameLst>
                                      </p:cBhvr>
                                      <p:to>
                                        <p:strVal val="hidden"/>
                                      </p:to>
                                    </p:set>
                                  </p:childTnLst>
                                </p:cTn>
                              </p:par>
                              <p:par>
                                <p:cTn id="28" presetID="21" presetClass="exit" presetSubtype="4" fill="hold" nodeType="withEffect">
                                  <p:stCondLst>
                                    <p:cond delay="0"/>
                                  </p:stCondLst>
                                  <p:childTnLst>
                                    <p:animEffect transition="out" filter="wheel(4)">
                                      <p:cBhvr>
                                        <p:cTn id="29" dur="2000"/>
                                        <p:tgtEl>
                                          <p:spTgt spid="2">
                                            <p:txEl>
                                              <p:pRg st="2" end="2"/>
                                            </p:txEl>
                                          </p:spTgt>
                                        </p:tgtEl>
                                      </p:cBhvr>
                                    </p:animEffect>
                                    <p:set>
                                      <p:cBhvr>
                                        <p:cTn id="30" dur="1" fill="hold">
                                          <p:stCondLst>
                                            <p:cond delay="1999"/>
                                          </p:stCondLst>
                                        </p:cTn>
                                        <p:tgtEl>
                                          <p:spTgt spid="2">
                                            <p:txEl>
                                              <p:pRg st="2" end="2"/>
                                            </p:txEl>
                                          </p:spTgt>
                                        </p:tgtEl>
                                        <p:attrNameLst>
                                          <p:attrName>style.visibility</p:attrName>
                                        </p:attrNameLst>
                                      </p:cBhvr>
                                      <p:to>
                                        <p:strVal val="hidden"/>
                                      </p:to>
                                    </p:set>
                                  </p:childTnLst>
                                </p:cTn>
                              </p:par>
                              <p:par>
                                <p:cTn id="31" presetID="21" presetClass="exit" presetSubtype="4" fill="hold" nodeType="withEffect">
                                  <p:stCondLst>
                                    <p:cond delay="0"/>
                                  </p:stCondLst>
                                  <p:childTnLst>
                                    <p:animEffect transition="out" filter="wheel(4)">
                                      <p:cBhvr>
                                        <p:cTn id="32" dur="2000"/>
                                        <p:tgtEl>
                                          <p:spTgt spid="2">
                                            <p:txEl>
                                              <p:pRg st="3" end="3"/>
                                            </p:txEl>
                                          </p:spTgt>
                                        </p:tgtEl>
                                      </p:cBhvr>
                                    </p:animEffect>
                                    <p:set>
                                      <p:cBhvr>
                                        <p:cTn id="33" dur="1" fill="hold">
                                          <p:stCondLst>
                                            <p:cond delay="1999"/>
                                          </p:stCondLst>
                                        </p:cTn>
                                        <p:tgtEl>
                                          <p:spTgt spid="2">
                                            <p:txEl>
                                              <p:pRg st="3" end="3"/>
                                            </p:txEl>
                                          </p:spTgt>
                                        </p:tgtEl>
                                        <p:attrNameLst>
                                          <p:attrName>style.visibility</p:attrName>
                                        </p:attrNameLst>
                                      </p:cBhvr>
                                      <p:to>
                                        <p:strVal val="hidden"/>
                                      </p:to>
                                    </p:set>
                                  </p:childTnLst>
                                </p:cTn>
                              </p:par>
                              <p:par>
                                <p:cTn id="34" presetID="21" presetClass="exit" presetSubtype="4" fill="hold" nodeType="withEffect">
                                  <p:stCondLst>
                                    <p:cond delay="0"/>
                                  </p:stCondLst>
                                  <p:childTnLst>
                                    <p:animEffect transition="out" filter="wheel(4)">
                                      <p:cBhvr>
                                        <p:cTn id="35" dur="2000"/>
                                        <p:tgtEl>
                                          <p:spTgt spid="2">
                                            <p:txEl>
                                              <p:pRg st="4" end="4"/>
                                            </p:txEl>
                                          </p:spTgt>
                                        </p:tgtEl>
                                      </p:cBhvr>
                                    </p:animEffect>
                                    <p:set>
                                      <p:cBhvr>
                                        <p:cTn id="36" dur="1" fill="hold">
                                          <p:stCondLst>
                                            <p:cond delay="1999"/>
                                          </p:stCondLst>
                                        </p:cTn>
                                        <p:tgtEl>
                                          <p:spTgt spid="2">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fa-IR" sz="2400" dirty="0" smtClean="0">
                <a:cs typeface="B Zar" pitchFamily="2" charset="-78"/>
              </a:rPr>
              <a:t>هر پدیده ای هم مستلزم ضد خوداست و هم موجد آن خوب وبد ، مرگ و زندگی جفت هایی هستند که با متضادهای خود همراه هستند و وجود هرکدام از آنها مستلزم وجوددیگری است پی بردن معنی شب بدون دریافتن معنای روز بسیار مشکل است  متضادها در حالتی توام با تنش با یکدیگر آمیخته می شوند و نتیجه آن حالتی از یکپارچگی و یکنواختی خواهد بود </a:t>
            </a:r>
          </a:p>
          <a:p>
            <a:pPr algn="just"/>
            <a:endParaRPr lang="fa-IR" sz="2400" dirty="0" smtClean="0">
              <a:cs typeface="B Zar" pitchFamily="2" charset="-78"/>
            </a:endParaRPr>
          </a:p>
          <a:p>
            <a:pPr algn="just"/>
            <a:r>
              <a:rPr lang="fa-IR" sz="2400" dirty="0" smtClean="0">
                <a:cs typeface="B Zar" pitchFamily="2" charset="-78"/>
              </a:rPr>
              <a:t>طبق فلسفه تائو جابجایی هر تغییری را می توان این گونه درک کرد یعنی با توجه به مفهوم یین و یانگ آنرا درک کرد عقیده برآن است که بسیاری از موقعیتهای انسانی از طریق تاثیر گذاری برروابط میان ” عناصریا نیروهای  متخاصم ” تعادل پیدا می کنند و بهبود می یابندبرای مثال هنگام تنظیم رژِیم غذایی که به سلامتی انسان مربوط است تلاش می شود تا میان یین و یانگ توافقی حاصل شود . </a:t>
            </a:r>
          </a:p>
          <a:p>
            <a:pPr algn="just"/>
            <a:r>
              <a:rPr lang="fa-IR" sz="2400" dirty="0" smtClean="0">
                <a:cs typeface="B Zar" pitchFamily="2" charset="-78"/>
              </a:rPr>
              <a:t>طبق منطق دیالکتیک دنیا در نتیجه تضادهای درونی خود تکامل می یابد و پیشرفت می کند تضادهایی که میان نیروهای متضاددر درون شی به وجود می اید . </a:t>
            </a:r>
            <a:endParaRPr lang="en-US" sz="2400" dirty="0" smtClean="0">
              <a:cs typeface="B Zar" pitchFamily="2" charset="-78"/>
            </a:endParaRPr>
          </a:p>
          <a:p>
            <a:pPr algn="just"/>
            <a:endParaRPr lang="fa-IR" sz="2400" dirty="0" smtClean="0">
              <a:cs typeface="B Zar" pitchFamily="2" charset="-78"/>
            </a:endParaRPr>
          </a:p>
          <a:p>
            <a:pPr algn="just"/>
            <a:endParaRPr lang="en-US" sz="2400" dirty="0">
              <a:cs typeface="B Zar" pitchFamily="2" charset="-78"/>
            </a:endParaRPr>
          </a:p>
        </p:txBody>
      </p:sp>
      <p:sp>
        <p:nvSpPr>
          <p:cNvPr id="3" name="Title 2"/>
          <p:cNvSpPr>
            <a:spLocks noGrp="1"/>
          </p:cNvSpPr>
          <p:nvPr>
            <p:ph type="title"/>
          </p:nvPr>
        </p:nvSpPr>
        <p:spPr>
          <a:xfrm>
            <a:off x="457200" y="152400"/>
            <a:ext cx="8229600" cy="838200"/>
          </a:xfrm>
        </p:spPr>
        <p:txBody>
          <a:bodyPr>
            <a:normAutofit/>
          </a:bodyPr>
          <a:lstStyle/>
          <a:p>
            <a:pPr algn="just"/>
            <a:r>
              <a:rPr lang="fa-IR" sz="3600" dirty="0" smtClean="0">
                <a:cs typeface="B Titr" pitchFamily="2" charset="-78"/>
              </a:rPr>
              <a:t>تضاد و بحران  ، منطق تغییر دیالکتیکی </a:t>
            </a:r>
            <a:endParaRPr lang="en-US" sz="3600" dirty="0">
              <a:cs typeface="B Titr" pitchFamily="2" charset="-78"/>
            </a:endParaRPr>
          </a:p>
        </p:txBody>
      </p:sp>
      <p:sp>
        <p:nvSpPr>
          <p:cNvPr id="4" name="Footer Placeholder 3"/>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plus(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plus(in)">
                                      <p:cBhvr>
                                        <p:cTn id="12" dur="2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plus(in)">
                                      <p:cBhvr>
                                        <p:cTn id="17" dur="2000"/>
                                        <p:tgtEl>
                                          <p:spTgt spid="2">
                                            <p:txEl>
                                              <p:pRg st="3" end="3"/>
                                            </p:txEl>
                                          </p:spTgt>
                                        </p:tgtEl>
                                      </p:cBhvr>
                                    </p:animEffect>
                                  </p:childTnLst>
                                </p:cTn>
                              </p:par>
                              <p:par>
                                <p:cTn id="18" presetID="13" presetClass="entr" presetSubtype="16" fill="hold" grpId="0" nodeType="with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plus(in)">
                                      <p:cBhvr>
                                        <p:cTn id="20" dur="20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xit" presetSubtype="4" fill="hold" grpId="1" nodeType="clickEffect">
                                  <p:stCondLst>
                                    <p:cond delay="0"/>
                                  </p:stCondLst>
                                  <p:childTnLst>
                                    <p:animEffect transition="out" filter="wheel(4)">
                                      <p:cBhvr>
                                        <p:cTn id="24" dur="2000"/>
                                        <p:tgtEl>
                                          <p:spTgt spid="2">
                                            <p:txEl>
                                              <p:pRg st="0" end="0"/>
                                            </p:txEl>
                                          </p:spTgt>
                                        </p:tgtEl>
                                      </p:cBhvr>
                                    </p:animEffect>
                                    <p:set>
                                      <p:cBhvr>
                                        <p:cTn id="25" dur="1" fill="hold">
                                          <p:stCondLst>
                                            <p:cond delay="1999"/>
                                          </p:stCondLst>
                                        </p:cTn>
                                        <p:tgtEl>
                                          <p:spTgt spid="2">
                                            <p:txEl>
                                              <p:pRg st="0" end="0"/>
                                            </p:txEl>
                                          </p:spTgt>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1" presetClass="exit" presetSubtype="4" fill="hold" grpId="1" nodeType="clickEffect">
                                  <p:stCondLst>
                                    <p:cond delay="0"/>
                                  </p:stCondLst>
                                  <p:childTnLst>
                                    <p:animEffect transition="out" filter="wheel(4)">
                                      <p:cBhvr>
                                        <p:cTn id="29" dur="2000"/>
                                        <p:tgtEl>
                                          <p:spTgt spid="2">
                                            <p:txEl>
                                              <p:pRg st="2" end="2"/>
                                            </p:txEl>
                                          </p:spTgt>
                                        </p:tgtEl>
                                      </p:cBhvr>
                                    </p:animEffect>
                                    <p:set>
                                      <p:cBhvr>
                                        <p:cTn id="30" dur="1" fill="hold">
                                          <p:stCondLst>
                                            <p:cond delay="1999"/>
                                          </p:stCondLst>
                                        </p:cTn>
                                        <p:tgtEl>
                                          <p:spTgt spid="2">
                                            <p:txEl>
                                              <p:pRg st="2" end="2"/>
                                            </p:txEl>
                                          </p:spTgt>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21" presetClass="exit" presetSubtype="4" fill="hold" grpId="1" nodeType="clickEffect">
                                  <p:stCondLst>
                                    <p:cond delay="0"/>
                                  </p:stCondLst>
                                  <p:childTnLst>
                                    <p:animEffect transition="out" filter="wheel(4)">
                                      <p:cBhvr>
                                        <p:cTn id="34" dur="2000"/>
                                        <p:tgtEl>
                                          <p:spTgt spid="2">
                                            <p:txEl>
                                              <p:pRg st="3" end="3"/>
                                            </p:txEl>
                                          </p:spTgt>
                                        </p:tgtEl>
                                      </p:cBhvr>
                                    </p:animEffect>
                                    <p:set>
                                      <p:cBhvr>
                                        <p:cTn id="35" dur="1" fill="hold">
                                          <p:stCondLst>
                                            <p:cond delay="1999"/>
                                          </p:stCondLst>
                                        </p:cTn>
                                        <p:tgtEl>
                                          <p:spTgt spid="2">
                                            <p:txEl>
                                              <p:pRg st="3" end="3"/>
                                            </p:txEl>
                                          </p:spTgt>
                                        </p:tgtEl>
                                        <p:attrNameLst>
                                          <p:attrName>style.visibility</p:attrName>
                                        </p:attrNameLst>
                                      </p:cBhvr>
                                      <p:to>
                                        <p:strVal val="hidden"/>
                                      </p:to>
                                    </p:set>
                                  </p:childTnLst>
                                </p:cTn>
                              </p:par>
                              <p:par>
                                <p:cTn id="36" presetID="21" presetClass="exit" presetSubtype="4" fill="hold" grpId="1" nodeType="withEffect">
                                  <p:stCondLst>
                                    <p:cond delay="0"/>
                                  </p:stCondLst>
                                  <p:childTnLst>
                                    <p:animEffect transition="out" filter="wheel(4)">
                                      <p:cBhvr>
                                        <p:cTn id="37" dur="2000"/>
                                        <p:tgtEl>
                                          <p:spTgt spid="3"/>
                                        </p:tgtEl>
                                      </p:cBhvr>
                                    </p:animEffect>
                                    <p:set>
                                      <p:cBhvr>
                                        <p:cTn id="38" dur="1" fill="hold">
                                          <p:stCondLst>
                                            <p:cond delay="1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P spid="3" grpId="0"/>
      <p:bldP spid="3"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04800" y="533400"/>
            <a:ext cx="8610600" cy="5562600"/>
          </a:xfrm>
        </p:spPr>
        <p:txBody>
          <a:bodyPr/>
          <a:lstStyle/>
          <a:p>
            <a:pPr algn="just"/>
            <a:r>
              <a:rPr lang="fa-IR" dirty="0" smtClean="0">
                <a:cs typeface="B Zar" pitchFamily="2" charset="-78"/>
              </a:rPr>
              <a:t>در حدود 50 سال پیش  از میلاد مسیح ( ع ) هراکلیتوس فیلسوف یونانی چنین اظهار داشت که شما نمیتوانید دوبار در رودخانه ای واحد پا بگذارید و در آن شنا کنید زیرا آب رودخانه به صورت مداوم و منظم در جریان است . </a:t>
            </a:r>
          </a:p>
          <a:p>
            <a:pPr algn="just"/>
            <a:r>
              <a:rPr lang="fa-IR" dirty="0" smtClean="0">
                <a:cs typeface="B Zar" pitchFamily="2" charset="-78"/>
              </a:rPr>
              <a:t>هراکلیتوس یکی ازاولین فیلسوفان غربی است که بیان انشیشه تغییرپذیری و دگرگونی  جهان پرداخت آنچنانکه اواظهار داشت همه چیز در حال تغییر است وهیچ چیز حالت سکون ندارد اشیای سرد گرم میشوند و اشیای گرم سرد میشوند همه اجرای حیات با تغییربه ثبات مجدد می رسند .</a:t>
            </a:r>
          </a:p>
          <a:p>
            <a:pPr algn="just"/>
            <a:r>
              <a:rPr lang="fa-IR" dirty="0" smtClean="0">
                <a:cs typeface="B Zar" pitchFamily="2" charset="-78"/>
              </a:rPr>
              <a:t>هراکلتیوس  رمز و راز دنیا براین بوده است که تنش های پنهان و ارتباطات موجود بین آنها به طور همزمان باعث خلق الگوهایی از تغییر همراه با وحدت می شود .</a:t>
            </a:r>
          </a:p>
          <a:p>
            <a:pPr algn="just"/>
            <a:endParaRPr lang="fa-IR" dirty="0" smtClean="0">
              <a:cs typeface="B Zar" pitchFamily="2" charset="-78"/>
            </a:endParaRPr>
          </a:p>
          <a:p>
            <a:pPr algn="just"/>
            <a:r>
              <a:rPr lang="fa-IR" dirty="0" smtClean="0">
                <a:cs typeface="B Zar" pitchFamily="2" charset="-78"/>
              </a:rPr>
              <a:t> در دوران ماهم دیویدبوهم(استاد فیزیک نظری دانشگاه لندن) نظریه جدیدی طراحی کردکه درآن دنیا به منزله ی کلیتی درحال تغییر و ناگسسته ویکپارچه تصویر میشود وی همانند فیلسوف یونانی عقیده دارد که فراگردها و جریانهای تغییر زا از قوانین بنیادی سر چشمه می گیرند .</a:t>
            </a:r>
          </a:p>
          <a:p>
            <a:pPr algn="just">
              <a:buNone/>
            </a:pPr>
            <a:r>
              <a:rPr lang="fa-IR" dirty="0" smtClean="0">
                <a:cs typeface="B Zar" pitchFamily="2" charset="-78"/>
              </a:rPr>
              <a:t> </a:t>
            </a:r>
          </a:p>
          <a:p>
            <a:pPr algn="just"/>
            <a:endParaRPr lang="en-US" dirty="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advClick="0" advTm="1000">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20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2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905000"/>
            <a:ext cx="8534400" cy="4191000"/>
          </a:xfrm>
        </p:spPr>
        <p:txBody>
          <a:bodyPr/>
          <a:lstStyle/>
          <a:p>
            <a:r>
              <a:rPr lang="fa-IR" dirty="0" smtClean="0">
                <a:cs typeface="B Zar" pitchFamily="2" charset="-78"/>
              </a:rPr>
              <a:t>یکی از نظریه های ارائه شده درباره دیالکتیک نظریه فردریک انگلس درباره دیالکتیک طبیعت است این نظریه علیرغم گرایش جبر گرایانه ای که  دارد تصویر مفید وجالبی از نظریه مارکس درباره تغییر و تحول اجتماعی در قالب سه اصل به طور خلاصه ارئه کرده است : </a:t>
            </a:r>
          </a:p>
          <a:p>
            <a:r>
              <a:rPr lang="fa-IR" dirty="0" smtClean="0">
                <a:cs typeface="B Zar" pitchFamily="2" charset="-78"/>
              </a:rPr>
              <a:t>1- تاثیر متقابل عوامل متضاد ( نبرد و وحدت آن دو )</a:t>
            </a:r>
          </a:p>
          <a:p>
            <a:r>
              <a:rPr lang="fa-IR" dirty="0" smtClean="0">
                <a:cs typeface="B Zar" pitchFamily="2" charset="-78"/>
              </a:rPr>
              <a:t>2- نفی در نفی </a:t>
            </a:r>
          </a:p>
          <a:p>
            <a:r>
              <a:rPr lang="fa-IR" dirty="0" smtClean="0">
                <a:cs typeface="B Zar" pitchFamily="2" charset="-78"/>
              </a:rPr>
              <a:t>3- تبدیل کمیت به کیفیت </a:t>
            </a:r>
          </a:p>
          <a:p>
            <a:r>
              <a:rPr lang="fa-IR" dirty="0" smtClean="0">
                <a:cs typeface="B Zar" pitchFamily="2" charset="-78"/>
              </a:rPr>
              <a:t> </a:t>
            </a:r>
            <a:endParaRPr lang="en-US" dirty="0">
              <a:cs typeface="B Zar" pitchFamily="2" charset="-78"/>
            </a:endParaRPr>
          </a:p>
        </p:txBody>
      </p:sp>
      <p:sp>
        <p:nvSpPr>
          <p:cNvPr id="3" name="Title 2"/>
          <p:cNvSpPr>
            <a:spLocks noGrp="1"/>
          </p:cNvSpPr>
          <p:nvPr>
            <p:ph type="title"/>
          </p:nvPr>
        </p:nvSpPr>
        <p:spPr>
          <a:xfrm>
            <a:off x="457200" y="152400"/>
            <a:ext cx="8229600" cy="1524000"/>
          </a:xfrm>
        </p:spPr>
        <p:txBody>
          <a:bodyPr>
            <a:normAutofit/>
          </a:bodyPr>
          <a:lstStyle/>
          <a:p>
            <a:pPr algn="r"/>
            <a:r>
              <a:rPr lang="fa-IR" sz="3200" dirty="0" smtClean="0">
                <a:cs typeface="B Titr" pitchFamily="2" charset="-78"/>
              </a:rPr>
              <a:t>تجزیه و تحلیل دیالکتیکی </a:t>
            </a:r>
            <a:br>
              <a:rPr lang="fa-IR" sz="3200" dirty="0" smtClean="0">
                <a:cs typeface="B Titr" pitchFamily="2" charset="-78"/>
              </a:rPr>
            </a:br>
            <a:r>
              <a:rPr lang="fa-IR" sz="3200" dirty="0" smtClean="0">
                <a:cs typeface="B Titr" pitchFamily="2" charset="-78"/>
              </a:rPr>
              <a:t/>
            </a:r>
            <a:br>
              <a:rPr lang="fa-IR" sz="3200" dirty="0" smtClean="0">
                <a:cs typeface="B Titr" pitchFamily="2" charset="-78"/>
              </a:rPr>
            </a:br>
            <a:r>
              <a:rPr lang="fa-IR" sz="2400" dirty="0" smtClean="0">
                <a:cs typeface="B Titr" pitchFamily="2" charset="-78"/>
              </a:rPr>
              <a:t>شناخت چگونگی تغییر جوامع </a:t>
            </a:r>
            <a:endParaRPr lang="en-US" sz="3200" dirty="0">
              <a:cs typeface="B Titr" pitchFamily="2" charset="-78"/>
            </a:endParaRPr>
          </a:p>
        </p:txBody>
      </p:sp>
      <p:sp>
        <p:nvSpPr>
          <p:cNvPr id="4" name="Footer Placeholder 3"/>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amond(in)">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amond(in)">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diamond(in)">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diamond(in)">
                                      <p:cBhvr>
                                        <p:cTn id="27" dur="2000"/>
                                        <p:tgtEl>
                                          <p:spTgt spid="2">
                                            <p:txEl>
                                              <p:pRg st="4" end="4"/>
                                            </p:txEl>
                                          </p:spTgt>
                                        </p:tgtEl>
                                      </p:cBhvr>
                                    </p:animEffect>
                                  </p:childTnLst>
                                </p:cTn>
                              </p:par>
                              <p:par>
                                <p:cTn id="28" presetID="8" presetClass="entr" presetSubtype="16" fill="hold" grpId="0" nodeType="with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diamond(in)">
                                      <p:cBhvr>
                                        <p:cTn id="30" dur="2000"/>
                                        <p:tgtEl>
                                          <p:spTgt spid="3"/>
                                        </p:tgtEl>
                                      </p:cBhvr>
                                    </p:animEffect>
                                  </p:childTnLst>
                                </p:cTn>
                              </p:par>
                            </p:childTnLst>
                          </p:cTn>
                        </p:par>
                      </p:childTnLst>
                    </p:cTn>
                  </p:par>
                  <p:par>
                    <p:cTn id="31" fill="hold">
                      <p:stCondLst>
                        <p:cond delay="indefinite"/>
                      </p:stCondLst>
                      <p:childTnLst>
                        <p:par>
                          <p:cTn id="32" fill="hold">
                            <p:stCondLst>
                              <p:cond delay="0"/>
                            </p:stCondLst>
                            <p:childTnLst>
                              <p:par>
                                <p:cTn id="33" presetID="51" presetClass="exit" presetSubtype="0" fill="hold" grpId="1" nodeType="clickEffect">
                                  <p:stCondLst>
                                    <p:cond delay="0"/>
                                  </p:stCondLst>
                                  <p:childTnLst>
                                    <p:animEffect transition="out" filter="fade">
                                      <p:cBhvr>
                                        <p:cTn id="34" dur="770" accel="100000">
                                          <p:stCondLst>
                                            <p:cond delay="1230"/>
                                          </p:stCondLst>
                                        </p:cTn>
                                        <p:tgtEl>
                                          <p:spTgt spid="2">
                                            <p:txEl>
                                              <p:pRg st="0" end="0"/>
                                            </p:txEl>
                                          </p:spTgt>
                                        </p:tgtEl>
                                      </p:cBhvr>
                                    </p:animEffect>
                                    <p:animScale>
                                      <p:cBhvr>
                                        <p:cTn id="35" dur="770" accel="100000">
                                          <p:stCondLst>
                                            <p:cond delay="1230"/>
                                          </p:stCondLst>
                                        </p:cTn>
                                        <p:tgtEl>
                                          <p:spTgt spid="2">
                                            <p:txEl>
                                              <p:pRg st="0" end="0"/>
                                            </p:txEl>
                                          </p:spTgt>
                                        </p:tgtEl>
                                      </p:cBhvr>
                                      <p:from x="200000" y="450000"/>
                                      <p:to x="10000" y="10000"/>
                                    </p:animScale>
                                    <p:animScale>
                                      <p:cBhvr>
                                        <p:cTn id="36" dur="1230" decel="100000"/>
                                        <p:tgtEl>
                                          <p:spTgt spid="2">
                                            <p:txEl>
                                              <p:pRg st="0" end="0"/>
                                            </p:txEl>
                                          </p:spTgt>
                                        </p:tgtEl>
                                      </p:cBhvr>
                                      <p:from x="100000" y="100000"/>
                                      <p:to x="200000" y="450000"/>
                                    </p:animScale>
                                    <p:anim from="(ppt_x)" to="(0.5)" calcmode="lin" valueType="num">
                                      <p:cBhvr>
                                        <p:cTn id="37" dur="1230" decel="100000"/>
                                        <p:tgtEl>
                                          <p:spTgt spid="2">
                                            <p:txEl>
                                              <p:pRg st="0" end="0"/>
                                            </p:txEl>
                                          </p:spTgt>
                                        </p:tgtEl>
                                        <p:attrNameLst>
                                          <p:attrName>ppt_x</p:attrName>
                                        </p:attrNameLst>
                                      </p:cBhvr>
                                    </p:anim>
                                    <p:anim from="(0.5)" to="(0.5)" calcmode="lin" valueType="num">
                                      <p:cBhvr>
                                        <p:cTn id="38" dur="770">
                                          <p:stCondLst>
                                            <p:cond delay="1230"/>
                                          </p:stCondLst>
                                        </p:cTn>
                                        <p:tgtEl>
                                          <p:spTgt spid="2">
                                            <p:txEl>
                                              <p:pRg st="0" end="0"/>
                                            </p:txEl>
                                          </p:spTgt>
                                        </p:tgtEl>
                                        <p:attrNameLst>
                                          <p:attrName>ppt_x</p:attrName>
                                        </p:attrNameLst>
                                      </p:cBhvr>
                                    </p:anim>
                                    <p:anim from="(ppt_y)" to="(ppt_y+0.4)" calcmode="lin" valueType="num">
                                      <p:cBhvr>
                                        <p:cTn id="39" dur="1230" decel="100000"/>
                                        <p:tgtEl>
                                          <p:spTgt spid="2">
                                            <p:txEl>
                                              <p:pRg st="0" end="0"/>
                                            </p:txEl>
                                          </p:spTgt>
                                        </p:tgtEl>
                                        <p:attrNameLst>
                                          <p:attrName>ppt_y</p:attrName>
                                        </p:attrNameLst>
                                      </p:cBhvr>
                                    </p:anim>
                                    <p:anim from="(ppt_y)" to="(ppt_y)" calcmode="lin" valueType="num">
                                      <p:cBhvr>
                                        <p:cTn id="40" dur="770">
                                          <p:stCondLst>
                                            <p:cond delay="1230"/>
                                          </p:stCondLst>
                                        </p:cTn>
                                        <p:tgtEl>
                                          <p:spTgt spid="2">
                                            <p:txEl>
                                              <p:pRg st="0" end="0"/>
                                            </p:txEl>
                                          </p:spTgt>
                                        </p:tgtEl>
                                        <p:attrNameLst>
                                          <p:attrName>ppt_y</p:attrName>
                                        </p:attrNameLst>
                                      </p:cBhvr>
                                    </p:anim>
                                    <p:set>
                                      <p:cBhvr>
                                        <p:cTn id="41" dur="1" fill="hold">
                                          <p:stCondLst>
                                            <p:cond delay="1999"/>
                                          </p:stCondLst>
                                        </p:cTn>
                                        <p:tgtEl>
                                          <p:spTgt spid="2">
                                            <p:txEl>
                                              <p:pRg st="0" end="0"/>
                                            </p:txEl>
                                          </p:spTgt>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51" presetClass="exit" presetSubtype="0" fill="hold" grpId="1" nodeType="clickEffect">
                                  <p:stCondLst>
                                    <p:cond delay="0"/>
                                  </p:stCondLst>
                                  <p:childTnLst>
                                    <p:animEffect transition="out" filter="fade">
                                      <p:cBhvr>
                                        <p:cTn id="45" dur="770" accel="100000">
                                          <p:stCondLst>
                                            <p:cond delay="1230"/>
                                          </p:stCondLst>
                                        </p:cTn>
                                        <p:tgtEl>
                                          <p:spTgt spid="2">
                                            <p:txEl>
                                              <p:pRg st="1" end="1"/>
                                            </p:txEl>
                                          </p:spTgt>
                                        </p:tgtEl>
                                      </p:cBhvr>
                                    </p:animEffect>
                                    <p:animScale>
                                      <p:cBhvr>
                                        <p:cTn id="46" dur="770" accel="100000">
                                          <p:stCondLst>
                                            <p:cond delay="1230"/>
                                          </p:stCondLst>
                                        </p:cTn>
                                        <p:tgtEl>
                                          <p:spTgt spid="2">
                                            <p:txEl>
                                              <p:pRg st="1" end="1"/>
                                            </p:txEl>
                                          </p:spTgt>
                                        </p:tgtEl>
                                      </p:cBhvr>
                                      <p:from x="200000" y="450000"/>
                                      <p:to x="10000" y="10000"/>
                                    </p:animScale>
                                    <p:animScale>
                                      <p:cBhvr>
                                        <p:cTn id="47" dur="1230" decel="100000"/>
                                        <p:tgtEl>
                                          <p:spTgt spid="2">
                                            <p:txEl>
                                              <p:pRg st="1" end="1"/>
                                            </p:txEl>
                                          </p:spTgt>
                                        </p:tgtEl>
                                      </p:cBhvr>
                                      <p:from x="100000" y="100000"/>
                                      <p:to x="200000" y="450000"/>
                                    </p:animScale>
                                    <p:anim from="(ppt_x)" to="(0.5)" calcmode="lin" valueType="num">
                                      <p:cBhvr>
                                        <p:cTn id="48" dur="1230" decel="100000"/>
                                        <p:tgtEl>
                                          <p:spTgt spid="2">
                                            <p:txEl>
                                              <p:pRg st="1" end="1"/>
                                            </p:txEl>
                                          </p:spTgt>
                                        </p:tgtEl>
                                        <p:attrNameLst>
                                          <p:attrName>ppt_x</p:attrName>
                                        </p:attrNameLst>
                                      </p:cBhvr>
                                    </p:anim>
                                    <p:anim from="(0.5)" to="(0.5)" calcmode="lin" valueType="num">
                                      <p:cBhvr>
                                        <p:cTn id="49" dur="770">
                                          <p:stCondLst>
                                            <p:cond delay="1230"/>
                                          </p:stCondLst>
                                        </p:cTn>
                                        <p:tgtEl>
                                          <p:spTgt spid="2">
                                            <p:txEl>
                                              <p:pRg st="1" end="1"/>
                                            </p:txEl>
                                          </p:spTgt>
                                        </p:tgtEl>
                                        <p:attrNameLst>
                                          <p:attrName>ppt_x</p:attrName>
                                        </p:attrNameLst>
                                      </p:cBhvr>
                                    </p:anim>
                                    <p:anim from="(ppt_y)" to="(ppt_y+0.4)" calcmode="lin" valueType="num">
                                      <p:cBhvr>
                                        <p:cTn id="50" dur="1230" decel="100000"/>
                                        <p:tgtEl>
                                          <p:spTgt spid="2">
                                            <p:txEl>
                                              <p:pRg st="1" end="1"/>
                                            </p:txEl>
                                          </p:spTgt>
                                        </p:tgtEl>
                                        <p:attrNameLst>
                                          <p:attrName>ppt_y</p:attrName>
                                        </p:attrNameLst>
                                      </p:cBhvr>
                                    </p:anim>
                                    <p:anim from="(ppt_y)" to="(ppt_y)" calcmode="lin" valueType="num">
                                      <p:cBhvr>
                                        <p:cTn id="51" dur="770">
                                          <p:stCondLst>
                                            <p:cond delay="1230"/>
                                          </p:stCondLst>
                                        </p:cTn>
                                        <p:tgtEl>
                                          <p:spTgt spid="2">
                                            <p:txEl>
                                              <p:pRg st="1" end="1"/>
                                            </p:txEl>
                                          </p:spTgt>
                                        </p:tgtEl>
                                        <p:attrNameLst>
                                          <p:attrName>ppt_y</p:attrName>
                                        </p:attrNameLst>
                                      </p:cBhvr>
                                    </p:anim>
                                    <p:set>
                                      <p:cBhvr>
                                        <p:cTn id="52" dur="1" fill="hold">
                                          <p:stCondLst>
                                            <p:cond delay="1999"/>
                                          </p:stCondLst>
                                        </p:cTn>
                                        <p:tgtEl>
                                          <p:spTgt spid="2">
                                            <p:txEl>
                                              <p:pRg st="1" end="1"/>
                                            </p:txEl>
                                          </p:spTgt>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51" presetClass="exit" presetSubtype="0" fill="hold" grpId="1" nodeType="clickEffect">
                                  <p:stCondLst>
                                    <p:cond delay="0"/>
                                  </p:stCondLst>
                                  <p:childTnLst>
                                    <p:animEffect transition="out" filter="fade">
                                      <p:cBhvr>
                                        <p:cTn id="56" dur="770" accel="100000">
                                          <p:stCondLst>
                                            <p:cond delay="1230"/>
                                          </p:stCondLst>
                                        </p:cTn>
                                        <p:tgtEl>
                                          <p:spTgt spid="2">
                                            <p:txEl>
                                              <p:pRg st="2" end="2"/>
                                            </p:txEl>
                                          </p:spTgt>
                                        </p:tgtEl>
                                      </p:cBhvr>
                                    </p:animEffect>
                                    <p:animScale>
                                      <p:cBhvr>
                                        <p:cTn id="57" dur="770" accel="100000">
                                          <p:stCondLst>
                                            <p:cond delay="1230"/>
                                          </p:stCondLst>
                                        </p:cTn>
                                        <p:tgtEl>
                                          <p:spTgt spid="2">
                                            <p:txEl>
                                              <p:pRg st="2" end="2"/>
                                            </p:txEl>
                                          </p:spTgt>
                                        </p:tgtEl>
                                      </p:cBhvr>
                                      <p:from x="200000" y="450000"/>
                                      <p:to x="10000" y="10000"/>
                                    </p:animScale>
                                    <p:animScale>
                                      <p:cBhvr>
                                        <p:cTn id="58" dur="1230" decel="100000"/>
                                        <p:tgtEl>
                                          <p:spTgt spid="2">
                                            <p:txEl>
                                              <p:pRg st="2" end="2"/>
                                            </p:txEl>
                                          </p:spTgt>
                                        </p:tgtEl>
                                      </p:cBhvr>
                                      <p:from x="100000" y="100000"/>
                                      <p:to x="200000" y="450000"/>
                                    </p:animScale>
                                    <p:anim from="(ppt_x)" to="(0.5)" calcmode="lin" valueType="num">
                                      <p:cBhvr>
                                        <p:cTn id="59" dur="1230" decel="100000"/>
                                        <p:tgtEl>
                                          <p:spTgt spid="2">
                                            <p:txEl>
                                              <p:pRg st="2" end="2"/>
                                            </p:txEl>
                                          </p:spTgt>
                                        </p:tgtEl>
                                        <p:attrNameLst>
                                          <p:attrName>ppt_x</p:attrName>
                                        </p:attrNameLst>
                                      </p:cBhvr>
                                    </p:anim>
                                    <p:anim from="(0.5)" to="(0.5)" calcmode="lin" valueType="num">
                                      <p:cBhvr>
                                        <p:cTn id="60" dur="770">
                                          <p:stCondLst>
                                            <p:cond delay="1230"/>
                                          </p:stCondLst>
                                        </p:cTn>
                                        <p:tgtEl>
                                          <p:spTgt spid="2">
                                            <p:txEl>
                                              <p:pRg st="2" end="2"/>
                                            </p:txEl>
                                          </p:spTgt>
                                        </p:tgtEl>
                                        <p:attrNameLst>
                                          <p:attrName>ppt_x</p:attrName>
                                        </p:attrNameLst>
                                      </p:cBhvr>
                                    </p:anim>
                                    <p:anim from="(ppt_y)" to="(ppt_y+0.4)" calcmode="lin" valueType="num">
                                      <p:cBhvr>
                                        <p:cTn id="61" dur="1230" decel="100000"/>
                                        <p:tgtEl>
                                          <p:spTgt spid="2">
                                            <p:txEl>
                                              <p:pRg st="2" end="2"/>
                                            </p:txEl>
                                          </p:spTgt>
                                        </p:tgtEl>
                                        <p:attrNameLst>
                                          <p:attrName>ppt_y</p:attrName>
                                        </p:attrNameLst>
                                      </p:cBhvr>
                                    </p:anim>
                                    <p:anim from="(ppt_y)" to="(ppt_y)" calcmode="lin" valueType="num">
                                      <p:cBhvr>
                                        <p:cTn id="62" dur="770">
                                          <p:stCondLst>
                                            <p:cond delay="1230"/>
                                          </p:stCondLst>
                                        </p:cTn>
                                        <p:tgtEl>
                                          <p:spTgt spid="2">
                                            <p:txEl>
                                              <p:pRg st="2" end="2"/>
                                            </p:txEl>
                                          </p:spTgt>
                                        </p:tgtEl>
                                        <p:attrNameLst>
                                          <p:attrName>ppt_y</p:attrName>
                                        </p:attrNameLst>
                                      </p:cBhvr>
                                    </p:anim>
                                    <p:set>
                                      <p:cBhvr>
                                        <p:cTn id="63" dur="1" fill="hold">
                                          <p:stCondLst>
                                            <p:cond delay="1999"/>
                                          </p:stCondLst>
                                        </p:cTn>
                                        <p:tgtEl>
                                          <p:spTgt spid="2">
                                            <p:txEl>
                                              <p:pRg st="2" end="2"/>
                                            </p:txEl>
                                          </p:spTgt>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51" presetClass="exit" presetSubtype="0" fill="hold" grpId="1" nodeType="clickEffect">
                                  <p:stCondLst>
                                    <p:cond delay="0"/>
                                  </p:stCondLst>
                                  <p:childTnLst>
                                    <p:animEffect transition="out" filter="fade">
                                      <p:cBhvr>
                                        <p:cTn id="67" dur="770" accel="100000">
                                          <p:stCondLst>
                                            <p:cond delay="1230"/>
                                          </p:stCondLst>
                                        </p:cTn>
                                        <p:tgtEl>
                                          <p:spTgt spid="2">
                                            <p:txEl>
                                              <p:pRg st="3" end="3"/>
                                            </p:txEl>
                                          </p:spTgt>
                                        </p:tgtEl>
                                      </p:cBhvr>
                                    </p:animEffect>
                                    <p:animScale>
                                      <p:cBhvr>
                                        <p:cTn id="68" dur="770" accel="100000">
                                          <p:stCondLst>
                                            <p:cond delay="1230"/>
                                          </p:stCondLst>
                                        </p:cTn>
                                        <p:tgtEl>
                                          <p:spTgt spid="2">
                                            <p:txEl>
                                              <p:pRg st="3" end="3"/>
                                            </p:txEl>
                                          </p:spTgt>
                                        </p:tgtEl>
                                      </p:cBhvr>
                                      <p:from x="200000" y="450000"/>
                                      <p:to x="10000" y="10000"/>
                                    </p:animScale>
                                    <p:animScale>
                                      <p:cBhvr>
                                        <p:cTn id="69" dur="1230" decel="100000"/>
                                        <p:tgtEl>
                                          <p:spTgt spid="2">
                                            <p:txEl>
                                              <p:pRg st="3" end="3"/>
                                            </p:txEl>
                                          </p:spTgt>
                                        </p:tgtEl>
                                      </p:cBhvr>
                                      <p:from x="100000" y="100000"/>
                                      <p:to x="200000" y="450000"/>
                                    </p:animScale>
                                    <p:anim from="(ppt_x)" to="(0.5)" calcmode="lin" valueType="num">
                                      <p:cBhvr>
                                        <p:cTn id="70" dur="1230" decel="100000"/>
                                        <p:tgtEl>
                                          <p:spTgt spid="2">
                                            <p:txEl>
                                              <p:pRg st="3" end="3"/>
                                            </p:txEl>
                                          </p:spTgt>
                                        </p:tgtEl>
                                        <p:attrNameLst>
                                          <p:attrName>ppt_x</p:attrName>
                                        </p:attrNameLst>
                                      </p:cBhvr>
                                    </p:anim>
                                    <p:anim from="(0.5)" to="(0.5)" calcmode="lin" valueType="num">
                                      <p:cBhvr>
                                        <p:cTn id="71" dur="770">
                                          <p:stCondLst>
                                            <p:cond delay="1230"/>
                                          </p:stCondLst>
                                        </p:cTn>
                                        <p:tgtEl>
                                          <p:spTgt spid="2">
                                            <p:txEl>
                                              <p:pRg st="3" end="3"/>
                                            </p:txEl>
                                          </p:spTgt>
                                        </p:tgtEl>
                                        <p:attrNameLst>
                                          <p:attrName>ppt_x</p:attrName>
                                        </p:attrNameLst>
                                      </p:cBhvr>
                                    </p:anim>
                                    <p:anim from="(ppt_y)" to="(ppt_y+0.4)" calcmode="lin" valueType="num">
                                      <p:cBhvr>
                                        <p:cTn id="72" dur="1230" decel="100000"/>
                                        <p:tgtEl>
                                          <p:spTgt spid="2">
                                            <p:txEl>
                                              <p:pRg st="3" end="3"/>
                                            </p:txEl>
                                          </p:spTgt>
                                        </p:tgtEl>
                                        <p:attrNameLst>
                                          <p:attrName>ppt_y</p:attrName>
                                        </p:attrNameLst>
                                      </p:cBhvr>
                                    </p:anim>
                                    <p:anim from="(ppt_y)" to="(ppt_y)" calcmode="lin" valueType="num">
                                      <p:cBhvr>
                                        <p:cTn id="73" dur="770">
                                          <p:stCondLst>
                                            <p:cond delay="1230"/>
                                          </p:stCondLst>
                                        </p:cTn>
                                        <p:tgtEl>
                                          <p:spTgt spid="2">
                                            <p:txEl>
                                              <p:pRg st="3" end="3"/>
                                            </p:txEl>
                                          </p:spTgt>
                                        </p:tgtEl>
                                        <p:attrNameLst>
                                          <p:attrName>ppt_y</p:attrName>
                                        </p:attrNameLst>
                                      </p:cBhvr>
                                    </p:anim>
                                    <p:set>
                                      <p:cBhvr>
                                        <p:cTn id="74" dur="1" fill="hold">
                                          <p:stCondLst>
                                            <p:cond delay="1999"/>
                                          </p:stCondLst>
                                        </p:cTn>
                                        <p:tgtEl>
                                          <p:spTgt spid="2">
                                            <p:txEl>
                                              <p:pRg st="3" end="3"/>
                                            </p:txEl>
                                          </p:spTgt>
                                        </p:tgtEl>
                                        <p:attrNameLst>
                                          <p:attrName>style.visibility</p:attrName>
                                        </p:attrNameLst>
                                      </p:cBhvr>
                                      <p:to>
                                        <p:strVal val="hidden"/>
                                      </p:to>
                                    </p:set>
                                  </p:childTnLst>
                                </p:cTn>
                              </p:par>
                            </p:childTnLst>
                          </p:cTn>
                        </p:par>
                      </p:childTnLst>
                    </p:cTn>
                  </p:par>
                  <p:par>
                    <p:cTn id="75" fill="hold">
                      <p:stCondLst>
                        <p:cond delay="indefinite"/>
                      </p:stCondLst>
                      <p:childTnLst>
                        <p:par>
                          <p:cTn id="76" fill="hold">
                            <p:stCondLst>
                              <p:cond delay="0"/>
                            </p:stCondLst>
                            <p:childTnLst>
                              <p:par>
                                <p:cTn id="77" presetID="51" presetClass="exit" presetSubtype="0" fill="hold" grpId="1" nodeType="clickEffect">
                                  <p:stCondLst>
                                    <p:cond delay="0"/>
                                  </p:stCondLst>
                                  <p:childTnLst>
                                    <p:animEffect transition="out" filter="fade">
                                      <p:cBhvr>
                                        <p:cTn id="78" dur="770" accel="100000">
                                          <p:stCondLst>
                                            <p:cond delay="1230"/>
                                          </p:stCondLst>
                                        </p:cTn>
                                        <p:tgtEl>
                                          <p:spTgt spid="2">
                                            <p:txEl>
                                              <p:pRg st="4" end="4"/>
                                            </p:txEl>
                                          </p:spTgt>
                                        </p:tgtEl>
                                      </p:cBhvr>
                                    </p:animEffect>
                                    <p:animScale>
                                      <p:cBhvr>
                                        <p:cTn id="79" dur="770" accel="100000">
                                          <p:stCondLst>
                                            <p:cond delay="1230"/>
                                          </p:stCondLst>
                                        </p:cTn>
                                        <p:tgtEl>
                                          <p:spTgt spid="2">
                                            <p:txEl>
                                              <p:pRg st="4" end="4"/>
                                            </p:txEl>
                                          </p:spTgt>
                                        </p:tgtEl>
                                      </p:cBhvr>
                                      <p:from x="200000" y="450000"/>
                                      <p:to x="10000" y="10000"/>
                                    </p:animScale>
                                    <p:animScale>
                                      <p:cBhvr>
                                        <p:cTn id="80" dur="1230" decel="100000"/>
                                        <p:tgtEl>
                                          <p:spTgt spid="2">
                                            <p:txEl>
                                              <p:pRg st="4" end="4"/>
                                            </p:txEl>
                                          </p:spTgt>
                                        </p:tgtEl>
                                      </p:cBhvr>
                                      <p:from x="100000" y="100000"/>
                                      <p:to x="200000" y="450000"/>
                                    </p:animScale>
                                    <p:anim from="(ppt_x)" to="(0.5)" calcmode="lin" valueType="num">
                                      <p:cBhvr>
                                        <p:cTn id="81" dur="1230" decel="100000"/>
                                        <p:tgtEl>
                                          <p:spTgt spid="2">
                                            <p:txEl>
                                              <p:pRg st="4" end="4"/>
                                            </p:txEl>
                                          </p:spTgt>
                                        </p:tgtEl>
                                        <p:attrNameLst>
                                          <p:attrName>ppt_x</p:attrName>
                                        </p:attrNameLst>
                                      </p:cBhvr>
                                    </p:anim>
                                    <p:anim from="(0.5)" to="(0.5)" calcmode="lin" valueType="num">
                                      <p:cBhvr>
                                        <p:cTn id="82" dur="770">
                                          <p:stCondLst>
                                            <p:cond delay="1230"/>
                                          </p:stCondLst>
                                        </p:cTn>
                                        <p:tgtEl>
                                          <p:spTgt spid="2">
                                            <p:txEl>
                                              <p:pRg st="4" end="4"/>
                                            </p:txEl>
                                          </p:spTgt>
                                        </p:tgtEl>
                                        <p:attrNameLst>
                                          <p:attrName>ppt_x</p:attrName>
                                        </p:attrNameLst>
                                      </p:cBhvr>
                                    </p:anim>
                                    <p:anim from="(ppt_y)" to="(ppt_y+0.4)" calcmode="lin" valueType="num">
                                      <p:cBhvr>
                                        <p:cTn id="83" dur="1230" decel="100000"/>
                                        <p:tgtEl>
                                          <p:spTgt spid="2">
                                            <p:txEl>
                                              <p:pRg st="4" end="4"/>
                                            </p:txEl>
                                          </p:spTgt>
                                        </p:tgtEl>
                                        <p:attrNameLst>
                                          <p:attrName>ppt_y</p:attrName>
                                        </p:attrNameLst>
                                      </p:cBhvr>
                                    </p:anim>
                                    <p:anim from="(ppt_y)" to="(ppt_y)" calcmode="lin" valueType="num">
                                      <p:cBhvr>
                                        <p:cTn id="84" dur="770">
                                          <p:stCondLst>
                                            <p:cond delay="1230"/>
                                          </p:stCondLst>
                                        </p:cTn>
                                        <p:tgtEl>
                                          <p:spTgt spid="2">
                                            <p:txEl>
                                              <p:pRg st="4" end="4"/>
                                            </p:txEl>
                                          </p:spTgt>
                                        </p:tgtEl>
                                        <p:attrNameLst>
                                          <p:attrName>ppt_y</p:attrName>
                                        </p:attrNameLst>
                                      </p:cBhvr>
                                    </p:anim>
                                    <p:set>
                                      <p:cBhvr>
                                        <p:cTn id="85" dur="1" fill="hold">
                                          <p:stCondLst>
                                            <p:cond delay="1999"/>
                                          </p:stCondLst>
                                        </p:cTn>
                                        <p:tgtEl>
                                          <p:spTgt spid="2">
                                            <p:txEl>
                                              <p:pRg st="4" end="4"/>
                                            </p:txEl>
                                          </p:spTgt>
                                        </p:tgtEl>
                                        <p:attrNameLst>
                                          <p:attrName>style.visibility</p:attrName>
                                        </p:attrNameLst>
                                      </p:cBhvr>
                                      <p:to>
                                        <p:strVal val="hidden"/>
                                      </p:to>
                                    </p:set>
                                  </p:childTnLst>
                                </p:cTn>
                              </p:par>
                              <p:par>
                                <p:cTn id="86" presetID="51" presetClass="exit" presetSubtype="0" fill="hold" grpId="1" nodeType="withEffect">
                                  <p:stCondLst>
                                    <p:cond delay="0"/>
                                  </p:stCondLst>
                                  <p:childTnLst>
                                    <p:animEffect transition="out" filter="fade">
                                      <p:cBhvr>
                                        <p:cTn id="87" dur="770" accel="100000">
                                          <p:stCondLst>
                                            <p:cond delay="1230"/>
                                          </p:stCondLst>
                                        </p:cTn>
                                        <p:tgtEl>
                                          <p:spTgt spid="3"/>
                                        </p:tgtEl>
                                      </p:cBhvr>
                                    </p:animEffect>
                                    <p:animScale>
                                      <p:cBhvr>
                                        <p:cTn id="88" dur="770" accel="100000">
                                          <p:stCondLst>
                                            <p:cond delay="1230"/>
                                          </p:stCondLst>
                                        </p:cTn>
                                        <p:tgtEl>
                                          <p:spTgt spid="3"/>
                                        </p:tgtEl>
                                      </p:cBhvr>
                                      <p:from x="200000" y="450000"/>
                                      <p:to x="10000" y="10000"/>
                                    </p:animScale>
                                    <p:animScale>
                                      <p:cBhvr>
                                        <p:cTn id="89" dur="1230" decel="100000"/>
                                        <p:tgtEl>
                                          <p:spTgt spid="3"/>
                                        </p:tgtEl>
                                      </p:cBhvr>
                                      <p:from x="100000" y="100000"/>
                                      <p:to x="200000" y="450000"/>
                                    </p:animScale>
                                    <p:anim from="(ppt_x)" to="(0.5)" calcmode="lin" valueType="num">
                                      <p:cBhvr>
                                        <p:cTn id="90" dur="1230" decel="100000"/>
                                        <p:tgtEl>
                                          <p:spTgt spid="3"/>
                                        </p:tgtEl>
                                        <p:attrNameLst>
                                          <p:attrName>ppt_x</p:attrName>
                                        </p:attrNameLst>
                                      </p:cBhvr>
                                    </p:anim>
                                    <p:anim from="(0.5)" to="(0.5)" calcmode="lin" valueType="num">
                                      <p:cBhvr>
                                        <p:cTn id="91" dur="770">
                                          <p:stCondLst>
                                            <p:cond delay="1230"/>
                                          </p:stCondLst>
                                        </p:cTn>
                                        <p:tgtEl>
                                          <p:spTgt spid="3"/>
                                        </p:tgtEl>
                                        <p:attrNameLst>
                                          <p:attrName>ppt_x</p:attrName>
                                        </p:attrNameLst>
                                      </p:cBhvr>
                                    </p:anim>
                                    <p:anim from="(ppt_y)" to="(ppt_y+0.4)" calcmode="lin" valueType="num">
                                      <p:cBhvr>
                                        <p:cTn id="92" dur="1230" decel="100000"/>
                                        <p:tgtEl>
                                          <p:spTgt spid="3"/>
                                        </p:tgtEl>
                                        <p:attrNameLst>
                                          <p:attrName>ppt_y</p:attrName>
                                        </p:attrNameLst>
                                      </p:cBhvr>
                                    </p:anim>
                                    <p:anim from="(ppt_y)" to="(ppt_y)" calcmode="lin" valueType="num">
                                      <p:cBhvr>
                                        <p:cTn id="93" dur="770">
                                          <p:stCondLst>
                                            <p:cond delay="1230"/>
                                          </p:stCondLst>
                                        </p:cTn>
                                        <p:tgtEl>
                                          <p:spTgt spid="3"/>
                                        </p:tgtEl>
                                        <p:attrNameLst>
                                          <p:attrName>ppt_y</p:attrName>
                                        </p:attrNameLst>
                                      </p:cBhvr>
                                    </p:anim>
                                    <p:set>
                                      <p:cBhvr>
                                        <p:cTn id="94" dur="1" fill="hold">
                                          <p:stCondLst>
                                            <p:cond delay="1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P spid="3" grpId="0"/>
      <p:bldP spid="3" grpId="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381000"/>
            <a:ext cx="8610600" cy="5715000"/>
          </a:xfrm>
        </p:spPr>
        <p:txBody>
          <a:bodyPr/>
          <a:lstStyle/>
          <a:p>
            <a:pPr marL="11113" indent="-11113"/>
            <a:r>
              <a:rPr lang="fa-IR" sz="2000" dirty="0" smtClean="0">
                <a:cs typeface="B Titr" pitchFamily="2" charset="-78"/>
              </a:rPr>
              <a:t>1- تاثیر متقابل عوامل متضاد ( نبرد و وحدت آن دو )</a:t>
            </a:r>
          </a:p>
          <a:p>
            <a:pPr marL="11113" indent="-11113">
              <a:buNone/>
            </a:pPr>
            <a:endParaRPr lang="fa-IR" sz="1400" dirty="0" smtClean="0">
              <a:cs typeface="B Zar" pitchFamily="2" charset="-78"/>
            </a:endParaRPr>
          </a:p>
          <a:p>
            <a:pPr marL="11113" indent="-11113">
              <a:buNone/>
            </a:pPr>
            <a:r>
              <a:rPr lang="fa-IR" sz="2400" dirty="0" smtClean="0">
                <a:cs typeface="B Zar" pitchFamily="2" charset="-78"/>
              </a:rPr>
              <a:t>این اصل به تبیین فرآیندی می پردازد که از آن با عنوان تغییر یا تحول خودزا یاد میشود براساس این اصل پدیده ها ، خودشان را در اثر تضاد با یکدیگر تغییر میدهند و متحول می شوند </a:t>
            </a:r>
          </a:p>
          <a:p>
            <a:pPr marL="11113" indent="-11113">
              <a:buNone/>
            </a:pPr>
            <a:r>
              <a:rPr lang="fa-IR" sz="2400" dirty="0" smtClean="0">
                <a:cs typeface="B Zar" pitchFamily="2" charset="-78"/>
              </a:rPr>
              <a:t>برای مثال تلاشی که یک نفر جهت اعمال کنترل بردیگری انجام میدهد،موجب ایجادفرآیندی</a:t>
            </a:r>
            <a:endParaRPr lang="en-US" sz="2400" dirty="0" smtClean="0">
              <a:cs typeface="B Zar" pitchFamily="2" charset="-78"/>
            </a:endParaRPr>
          </a:p>
          <a:p>
            <a:pPr marL="11113" indent="-11113">
              <a:buNone/>
            </a:pPr>
            <a:r>
              <a:rPr lang="fa-IR" sz="2400" dirty="0" smtClean="0">
                <a:cs typeface="B Zar" pitchFamily="2" charset="-78"/>
              </a:rPr>
              <a:t>از مقاومت یا ضدیت توسط طرف  مقابل می شود تا کنترل را کاهش دهند یعی عمل کنترل فی نفسه پیامدهایی دارد که علیه خود عمل می کند و موجب کاهش اثر بخشی کنترل می شود . </a:t>
            </a:r>
          </a:p>
          <a:p>
            <a:pPr marL="11113" indent="-11113">
              <a:buNone/>
            </a:pPr>
            <a:r>
              <a:rPr lang="fa-IR" sz="2400" dirty="0" smtClean="0">
                <a:cs typeface="B Zar" pitchFamily="2" charset="-78"/>
              </a:rPr>
              <a:t> </a:t>
            </a:r>
          </a:p>
          <a:p>
            <a:pPr marL="11113" indent="-11113">
              <a:buNone/>
            </a:pPr>
            <a:r>
              <a:rPr lang="fa-IR" sz="2400" b="1" dirty="0" smtClean="0">
                <a:cs typeface="B Zar" pitchFamily="2" charset="-78"/>
              </a:rPr>
              <a:t>2- نفی در نفی :</a:t>
            </a:r>
          </a:p>
          <a:p>
            <a:pPr marL="11113" indent="-11113">
              <a:buNone/>
            </a:pPr>
            <a:r>
              <a:rPr lang="fa-IR" sz="2400" dirty="0" smtClean="0">
                <a:cs typeface="B Zar" pitchFamily="2" charset="-78"/>
              </a:rPr>
              <a:t>چگونه تغییر ممکن است به سمت رشد و کمال جلو رود زیرا هر نفی ، شکل پیشین را رد می کند برای مثال نفی یک عمل ضد کنترلی منجر به کنترل می شود </a:t>
            </a:r>
          </a:p>
          <a:p>
            <a:pPr marL="11113" indent="-11113">
              <a:buNone/>
            </a:pPr>
            <a:endParaRPr lang="fa-IR" sz="1400" b="1" dirty="0" smtClean="0">
              <a:cs typeface="B Zar" pitchFamily="2" charset="-78"/>
            </a:endParaRPr>
          </a:p>
          <a:p>
            <a:pPr marL="11113" indent="-11113">
              <a:buNone/>
            </a:pPr>
            <a:r>
              <a:rPr lang="fa-IR" sz="2400" b="1" dirty="0" smtClean="0">
                <a:cs typeface="B Zar" pitchFamily="2" charset="-78"/>
              </a:rPr>
              <a:t>3- تبدیل کمیت به کیفیت : </a:t>
            </a:r>
          </a:p>
          <a:p>
            <a:pPr marL="11113" indent="-11113">
              <a:buNone/>
            </a:pPr>
            <a:r>
              <a:rPr lang="fa-IR" sz="2400" dirty="0" smtClean="0">
                <a:cs typeface="B Zar" pitchFamily="2" charset="-78"/>
              </a:rPr>
              <a:t>تبیین فرآیند تغییر انقلابی می پردازد . مارکسیستها این تغییر و تحول را تغییرات  ” کل گرایانه می نامند .  </a:t>
            </a:r>
            <a:endParaRPr lang="en-US" sz="2000" dirty="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box(in)">
                                      <p:cBhvr>
                                        <p:cTn id="10" dur="500"/>
                                        <p:tgtEl>
                                          <p:spTgt spid="2">
                                            <p:txEl>
                                              <p:pRg st="2" end="2"/>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box(in)">
                                      <p:cBhvr>
                                        <p:cTn id="13" dur="500"/>
                                        <p:tgtEl>
                                          <p:spTgt spid="2">
                                            <p:txEl>
                                              <p:pRg st="3" end="3"/>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2">
                                            <p:txEl>
                                              <p:pRg st="4" end="4"/>
                                            </p:txEl>
                                          </p:spTgt>
                                        </p:tgtEl>
                                        <p:attrNameLst>
                                          <p:attrName>style.visibility</p:attrName>
                                        </p:attrNameLst>
                                      </p:cBhvr>
                                      <p:to>
                                        <p:strVal val="visible"/>
                                      </p:to>
                                    </p:set>
                                    <p:animEffect transition="in" filter="box(in)">
                                      <p:cBhvr>
                                        <p:cTn id="16" dur="500"/>
                                        <p:tgtEl>
                                          <p:spTgt spid="2">
                                            <p:txEl>
                                              <p:pRg st="4" end="4"/>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Effect transition="in" filter="box(in)">
                                      <p:cBhvr>
                                        <p:cTn id="19" dur="500"/>
                                        <p:tgtEl>
                                          <p:spTgt spid="2">
                                            <p:txEl>
                                              <p:pRg st="5" end="5"/>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box(in)">
                                      <p:cBhvr>
                                        <p:cTn id="22" dur="500"/>
                                        <p:tgtEl>
                                          <p:spTgt spid="2">
                                            <p:txEl>
                                              <p:pRg st="6" end="6"/>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Effect transition="in" filter="box(in)">
                                      <p:cBhvr>
                                        <p:cTn id="25" dur="500"/>
                                        <p:tgtEl>
                                          <p:spTgt spid="2">
                                            <p:txEl>
                                              <p:pRg st="7" end="7"/>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2">
                                            <p:txEl>
                                              <p:pRg st="9" end="9"/>
                                            </p:txEl>
                                          </p:spTgt>
                                        </p:tgtEl>
                                        <p:attrNameLst>
                                          <p:attrName>style.visibility</p:attrName>
                                        </p:attrNameLst>
                                      </p:cBhvr>
                                      <p:to>
                                        <p:strVal val="visible"/>
                                      </p:to>
                                    </p:set>
                                    <p:animEffect transition="in" filter="box(in)">
                                      <p:cBhvr>
                                        <p:cTn id="28" dur="500"/>
                                        <p:tgtEl>
                                          <p:spTgt spid="2">
                                            <p:txEl>
                                              <p:pRg st="9" end="9"/>
                                            </p:txEl>
                                          </p:spTgt>
                                        </p:tgtEl>
                                      </p:cBhvr>
                                    </p:animEffect>
                                  </p:childTnLst>
                                </p:cTn>
                              </p:par>
                              <p:par>
                                <p:cTn id="29" presetID="4" presetClass="entr" presetSubtype="16" fill="hold" nodeType="withEffect">
                                  <p:stCondLst>
                                    <p:cond delay="0"/>
                                  </p:stCondLst>
                                  <p:childTnLst>
                                    <p:set>
                                      <p:cBhvr>
                                        <p:cTn id="30" dur="1" fill="hold">
                                          <p:stCondLst>
                                            <p:cond delay="0"/>
                                          </p:stCondLst>
                                        </p:cTn>
                                        <p:tgtEl>
                                          <p:spTgt spid="2">
                                            <p:txEl>
                                              <p:pRg st="10" end="10"/>
                                            </p:txEl>
                                          </p:spTgt>
                                        </p:tgtEl>
                                        <p:attrNameLst>
                                          <p:attrName>style.visibility</p:attrName>
                                        </p:attrNameLst>
                                      </p:cBhvr>
                                      <p:to>
                                        <p:strVal val="visible"/>
                                      </p:to>
                                    </p:set>
                                    <p:animEffect transition="in" filter="box(in)">
                                      <p:cBhvr>
                                        <p:cTn id="31" dur="500"/>
                                        <p:tgtEl>
                                          <p:spTgt spid="2">
                                            <p:txEl>
                                              <p:pRg st="10" end="1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xit" presetSubtype="16" fill="hold" nodeType="clickEffect">
                                  <p:stCondLst>
                                    <p:cond delay="0"/>
                                  </p:stCondLst>
                                  <p:childTnLst>
                                    <p:animEffect transition="out" filter="box(in)">
                                      <p:cBhvr>
                                        <p:cTn id="35" dur="500"/>
                                        <p:tgtEl>
                                          <p:spTgt spid="2">
                                            <p:txEl>
                                              <p:pRg st="0" end="0"/>
                                            </p:txEl>
                                          </p:spTgt>
                                        </p:tgtEl>
                                      </p:cBhvr>
                                    </p:animEffect>
                                    <p:set>
                                      <p:cBhvr>
                                        <p:cTn id="36" dur="1" fill="hold">
                                          <p:stCondLst>
                                            <p:cond delay="499"/>
                                          </p:stCondLst>
                                        </p:cTn>
                                        <p:tgtEl>
                                          <p:spTgt spid="2">
                                            <p:txEl>
                                              <p:pRg st="0" end="0"/>
                                            </p:txEl>
                                          </p:spTgt>
                                        </p:tgtEl>
                                        <p:attrNameLst>
                                          <p:attrName>style.visibility</p:attrName>
                                        </p:attrNameLst>
                                      </p:cBhvr>
                                      <p:to>
                                        <p:strVal val="hidden"/>
                                      </p:to>
                                    </p:set>
                                  </p:childTnLst>
                                </p:cTn>
                              </p:par>
                              <p:par>
                                <p:cTn id="37" presetID="4" presetClass="exit" presetSubtype="16" fill="hold" nodeType="withEffect">
                                  <p:stCondLst>
                                    <p:cond delay="0"/>
                                  </p:stCondLst>
                                  <p:childTnLst>
                                    <p:animEffect transition="out" filter="box(in)">
                                      <p:cBhvr>
                                        <p:cTn id="38" dur="500"/>
                                        <p:tgtEl>
                                          <p:spTgt spid="2">
                                            <p:txEl>
                                              <p:pRg st="2" end="2"/>
                                            </p:txEl>
                                          </p:spTgt>
                                        </p:tgtEl>
                                      </p:cBhvr>
                                    </p:animEffect>
                                    <p:set>
                                      <p:cBhvr>
                                        <p:cTn id="39" dur="1" fill="hold">
                                          <p:stCondLst>
                                            <p:cond delay="499"/>
                                          </p:stCondLst>
                                        </p:cTn>
                                        <p:tgtEl>
                                          <p:spTgt spid="2">
                                            <p:txEl>
                                              <p:pRg st="2" end="2"/>
                                            </p:txEl>
                                          </p:spTgt>
                                        </p:tgtEl>
                                        <p:attrNameLst>
                                          <p:attrName>style.visibility</p:attrName>
                                        </p:attrNameLst>
                                      </p:cBhvr>
                                      <p:to>
                                        <p:strVal val="hidden"/>
                                      </p:to>
                                    </p:set>
                                  </p:childTnLst>
                                </p:cTn>
                              </p:par>
                              <p:par>
                                <p:cTn id="40" presetID="4" presetClass="exit" presetSubtype="16" fill="hold" nodeType="withEffect">
                                  <p:stCondLst>
                                    <p:cond delay="0"/>
                                  </p:stCondLst>
                                  <p:childTnLst>
                                    <p:animEffect transition="out" filter="box(in)">
                                      <p:cBhvr>
                                        <p:cTn id="41" dur="500"/>
                                        <p:tgtEl>
                                          <p:spTgt spid="2">
                                            <p:txEl>
                                              <p:pRg st="3" end="3"/>
                                            </p:txEl>
                                          </p:spTgt>
                                        </p:tgtEl>
                                      </p:cBhvr>
                                    </p:animEffect>
                                    <p:set>
                                      <p:cBhvr>
                                        <p:cTn id="42" dur="1" fill="hold">
                                          <p:stCondLst>
                                            <p:cond delay="499"/>
                                          </p:stCondLst>
                                        </p:cTn>
                                        <p:tgtEl>
                                          <p:spTgt spid="2">
                                            <p:txEl>
                                              <p:pRg st="3" end="3"/>
                                            </p:txEl>
                                          </p:spTgt>
                                        </p:tgtEl>
                                        <p:attrNameLst>
                                          <p:attrName>style.visibility</p:attrName>
                                        </p:attrNameLst>
                                      </p:cBhvr>
                                      <p:to>
                                        <p:strVal val="hidden"/>
                                      </p:to>
                                    </p:set>
                                  </p:childTnLst>
                                </p:cTn>
                              </p:par>
                              <p:par>
                                <p:cTn id="43" presetID="4" presetClass="exit" presetSubtype="16" fill="hold" nodeType="withEffect">
                                  <p:stCondLst>
                                    <p:cond delay="0"/>
                                  </p:stCondLst>
                                  <p:childTnLst>
                                    <p:animEffect transition="out" filter="box(in)">
                                      <p:cBhvr>
                                        <p:cTn id="44" dur="500"/>
                                        <p:tgtEl>
                                          <p:spTgt spid="2">
                                            <p:txEl>
                                              <p:pRg st="4" end="4"/>
                                            </p:txEl>
                                          </p:spTgt>
                                        </p:tgtEl>
                                      </p:cBhvr>
                                    </p:animEffect>
                                    <p:set>
                                      <p:cBhvr>
                                        <p:cTn id="45" dur="1" fill="hold">
                                          <p:stCondLst>
                                            <p:cond delay="499"/>
                                          </p:stCondLst>
                                        </p:cTn>
                                        <p:tgtEl>
                                          <p:spTgt spid="2">
                                            <p:txEl>
                                              <p:pRg st="4" end="4"/>
                                            </p:txEl>
                                          </p:spTgt>
                                        </p:tgtEl>
                                        <p:attrNameLst>
                                          <p:attrName>style.visibility</p:attrName>
                                        </p:attrNameLst>
                                      </p:cBhvr>
                                      <p:to>
                                        <p:strVal val="hidden"/>
                                      </p:to>
                                    </p:set>
                                  </p:childTnLst>
                                </p:cTn>
                              </p:par>
                              <p:par>
                                <p:cTn id="46" presetID="4" presetClass="exit" presetSubtype="16" fill="hold" nodeType="withEffect">
                                  <p:stCondLst>
                                    <p:cond delay="0"/>
                                  </p:stCondLst>
                                  <p:childTnLst>
                                    <p:animEffect transition="out" filter="box(in)">
                                      <p:cBhvr>
                                        <p:cTn id="47" dur="500"/>
                                        <p:tgtEl>
                                          <p:spTgt spid="2">
                                            <p:txEl>
                                              <p:pRg st="5" end="5"/>
                                            </p:txEl>
                                          </p:spTgt>
                                        </p:tgtEl>
                                      </p:cBhvr>
                                    </p:animEffect>
                                    <p:set>
                                      <p:cBhvr>
                                        <p:cTn id="48" dur="1" fill="hold">
                                          <p:stCondLst>
                                            <p:cond delay="499"/>
                                          </p:stCondLst>
                                        </p:cTn>
                                        <p:tgtEl>
                                          <p:spTgt spid="2">
                                            <p:txEl>
                                              <p:pRg st="5" end="5"/>
                                            </p:txEl>
                                          </p:spTgt>
                                        </p:tgtEl>
                                        <p:attrNameLst>
                                          <p:attrName>style.visibility</p:attrName>
                                        </p:attrNameLst>
                                      </p:cBhvr>
                                      <p:to>
                                        <p:strVal val="hidden"/>
                                      </p:to>
                                    </p:set>
                                  </p:childTnLst>
                                </p:cTn>
                              </p:par>
                              <p:par>
                                <p:cTn id="49" presetID="4" presetClass="exit" presetSubtype="16" fill="hold" nodeType="withEffect">
                                  <p:stCondLst>
                                    <p:cond delay="0"/>
                                  </p:stCondLst>
                                  <p:childTnLst>
                                    <p:animEffect transition="out" filter="box(in)">
                                      <p:cBhvr>
                                        <p:cTn id="50" dur="500"/>
                                        <p:tgtEl>
                                          <p:spTgt spid="2">
                                            <p:txEl>
                                              <p:pRg st="6" end="6"/>
                                            </p:txEl>
                                          </p:spTgt>
                                        </p:tgtEl>
                                      </p:cBhvr>
                                    </p:animEffect>
                                    <p:set>
                                      <p:cBhvr>
                                        <p:cTn id="51" dur="1" fill="hold">
                                          <p:stCondLst>
                                            <p:cond delay="499"/>
                                          </p:stCondLst>
                                        </p:cTn>
                                        <p:tgtEl>
                                          <p:spTgt spid="2">
                                            <p:txEl>
                                              <p:pRg st="6" end="6"/>
                                            </p:txEl>
                                          </p:spTgt>
                                        </p:tgtEl>
                                        <p:attrNameLst>
                                          <p:attrName>style.visibility</p:attrName>
                                        </p:attrNameLst>
                                      </p:cBhvr>
                                      <p:to>
                                        <p:strVal val="hidden"/>
                                      </p:to>
                                    </p:set>
                                  </p:childTnLst>
                                </p:cTn>
                              </p:par>
                              <p:par>
                                <p:cTn id="52" presetID="4" presetClass="exit" presetSubtype="16" fill="hold" nodeType="withEffect">
                                  <p:stCondLst>
                                    <p:cond delay="0"/>
                                  </p:stCondLst>
                                  <p:childTnLst>
                                    <p:animEffect transition="out" filter="box(in)">
                                      <p:cBhvr>
                                        <p:cTn id="53" dur="500"/>
                                        <p:tgtEl>
                                          <p:spTgt spid="2">
                                            <p:txEl>
                                              <p:pRg st="7" end="7"/>
                                            </p:txEl>
                                          </p:spTgt>
                                        </p:tgtEl>
                                      </p:cBhvr>
                                    </p:animEffect>
                                    <p:set>
                                      <p:cBhvr>
                                        <p:cTn id="54" dur="1" fill="hold">
                                          <p:stCondLst>
                                            <p:cond delay="499"/>
                                          </p:stCondLst>
                                        </p:cTn>
                                        <p:tgtEl>
                                          <p:spTgt spid="2">
                                            <p:txEl>
                                              <p:pRg st="7" end="7"/>
                                            </p:txEl>
                                          </p:spTgt>
                                        </p:tgtEl>
                                        <p:attrNameLst>
                                          <p:attrName>style.visibility</p:attrName>
                                        </p:attrNameLst>
                                      </p:cBhvr>
                                      <p:to>
                                        <p:strVal val="hidden"/>
                                      </p:to>
                                    </p:set>
                                  </p:childTnLst>
                                </p:cTn>
                              </p:par>
                              <p:par>
                                <p:cTn id="55" presetID="4" presetClass="exit" presetSubtype="16" fill="hold" nodeType="withEffect">
                                  <p:stCondLst>
                                    <p:cond delay="0"/>
                                  </p:stCondLst>
                                  <p:childTnLst>
                                    <p:animEffect transition="out" filter="box(in)">
                                      <p:cBhvr>
                                        <p:cTn id="56" dur="500"/>
                                        <p:tgtEl>
                                          <p:spTgt spid="2">
                                            <p:txEl>
                                              <p:pRg st="9" end="9"/>
                                            </p:txEl>
                                          </p:spTgt>
                                        </p:tgtEl>
                                      </p:cBhvr>
                                    </p:animEffect>
                                    <p:set>
                                      <p:cBhvr>
                                        <p:cTn id="57" dur="1" fill="hold">
                                          <p:stCondLst>
                                            <p:cond delay="499"/>
                                          </p:stCondLst>
                                        </p:cTn>
                                        <p:tgtEl>
                                          <p:spTgt spid="2">
                                            <p:txEl>
                                              <p:pRg st="9" end="9"/>
                                            </p:txEl>
                                          </p:spTgt>
                                        </p:tgtEl>
                                        <p:attrNameLst>
                                          <p:attrName>style.visibility</p:attrName>
                                        </p:attrNameLst>
                                      </p:cBhvr>
                                      <p:to>
                                        <p:strVal val="hidden"/>
                                      </p:to>
                                    </p:set>
                                  </p:childTnLst>
                                </p:cTn>
                              </p:par>
                              <p:par>
                                <p:cTn id="58" presetID="4" presetClass="exit" presetSubtype="16" fill="hold" nodeType="withEffect">
                                  <p:stCondLst>
                                    <p:cond delay="0"/>
                                  </p:stCondLst>
                                  <p:childTnLst>
                                    <p:animEffect transition="out" filter="box(in)">
                                      <p:cBhvr>
                                        <p:cTn id="59" dur="500"/>
                                        <p:tgtEl>
                                          <p:spTgt spid="2">
                                            <p:txEl>
                                              <p:pRg st="10" end="10"/>
                                            </p:txEl>
                                          </p:spTgt>
                                        </p:tgtEl>
                                      </p:cBhvr>
                                    </p:animEffect>
                                    <p:set>
                                      <p:cBhvr>
                                        <p:cTn id="60" dur="1" fill="hold">
                                          <p:stCondLst>
                                            <p:cond delay="499"/>
                                          </p:stCondLst>
                                        </p:cTn>
                                        <p:tgtEl>
                                          <p:spTgt spid="2">
                                            <p:txEl>
                                              <p:pRg st="10" end="1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81000"/>
            <a:ext cx="8534400" cy="5715000"/>
          </a:xfrm>
        </p:spPr>
        <p:txBody>
          <a:bodyPr/>
          <a:lstStyle/>
          <a:p>
            <a:pPr algn="just"/>
            <a:r>
              <a:rPr lang="fa-IR" dirty="0" smtClean="0">
                <a:cs typeface="B Zar" pitchFamily="2" charset="-78"/>
              </a:rPr>
              <a:t>در طبیعت فرآیندهایی وجود دارد که تغییر در کمیت آنها نهایتا منجر به رویدادهای غیر قابل پیش بینیو گاهی فاجعه آمیز میشود  که به تغییر در کیفیت  می انجامند آب می تواند درجه حرارت بیشتری را بپذیرد تازمانی که به نقطه جوش برسد و در آن نقطه به بخار تبدیل شود . </a:t>
            </a:r>
          </a:p>
          <a:p>
            <a:pPr algn="just"/>
            <a:r>
              <a:rPr lang="fa-IR" dirty="0" smtClean="0">
                <a:cs typeface="B Zar" pitchFamily="2" charset="-78"/>
              </a:rPr>
              <a:t>این گونه فرآیندهادر الگوهایی از سازمانهای اجتماعی نیز قابل مشاهده اند فرآیندی از کنترل و ضد کنترل ممکن است تا حدی که دیگر اعمال کنترل میسر نباشد ادامه یابد و به مرحله ی جدیدی از فعالیت ( همکارانه یا ویرانگر ) منجر شود استمرار تغییرات فزاینده در جامعه ممکن است سکویی شودبرای تحقق یک انقلاب اجتماعی</a:t>
            </a:r>
          </a:p>
          <a:p>
            <a:pPr algn="just"/>
            <a:r>
              <a:rPr lang="fa-IR" dirty="0" smtClean="0">
                <a:cs typeface="B Zar" pitchFamily="2" charset="-78"/>
              </a:rPr>
              <a:t>هرگاه این سه اصل با یکدیگر ترکیب شوند تصویر کامل وپیچیده ای از ماهیت تغییرات به دست می  آید این سه اصل به ما کمک می کنند تا ماهیت تغییر در سیستمهای اجتماعی را تبیین کنیم </a:t>
            </a:r>
          </a:p>
          <a:p>
            <a:pPr algn="just"/>
            <a:r>
              <a:rPr lang="fa-IR" dirty="0" smtClean="0">
                <a:cs typeface="B Zar" pitchFamily="2" charset="-78"/>
              </a:rPr>
              <a:t>هنگام رونق اقتصادی نیز توسعه و رشد و بهبود وضعیت نیروی کاراز میان تضادهای دیالکتیکی ایجاد می شود از جمله نیروهای متضاد بین کار وسرمایه </a:t>
            </a:r>
          </a:p>
          <a:p>
            <a:pPr algn="just"/>
            <a:r>
              <a:rPr lang="fa-IR" dirty="0" smtClean="0">
                <a:cs typeface="B Zar" pitchFamily="2" charset="-78"/>
              </a:rPr>
              <a:t>بهبود انعطاف پذیری   سیستم سرمایه داری تا حد زیادی نتیجه رشد دیالکتیکی است </a:t>
            </a:r>
            <a:endParaRPr lang="en-US" dirty="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Effect transition="in" filter="wipe(down)">
                                      <p:cBhvr>
                                        <p:cTn id="23" dur="580">
                                          <p:stCondLst>
                                            <p:cond delay="0"/>
                                          </p:stCondLst>
                                        </p:cTn>
                                        <p:tgtEl>
                                          <p:spTgt spid="2">
                                            <p:txEl>
                                              <p:pRg st="1" end="1"/>
                                            </p:txEl>
                                          </p:spTgt>
                                        </p:tgtEl>
                                      </p:cBhvr>
                                    </p:animEffect>
                                    <p:anim calcmode="lin" valueType="num">
                                      <p:cBhvr>
                                        <p:cTn id="24"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2">
                                            <p:txEl>
                                              <p:pRg st="1" end="1"/>
                                            </p:txEl>
                                          </p:spTgt>
                                        </p:tgtEl>
                                      </p:cBhvr>
                                      <p:to x="100000" y="60000"/>
                                    </p:animScale>
                                    <p:animScale>
                                      <p:cBhvr>
                                        <p:cTn id="30" dur="166" decel="50000">
                                          <p:stCondLst>
                                            <p:cond delay="676"/>
                                          </p:stCondLst>
                                        </p:cTn>
                                        <p:tgtEl>
                                          <p:spTgt spid="2">
                                            <p:txEl>
                                              <p:pRg st="1" end="1"/>
                                            </p:txEl>
                                          </p:spTgt>
                                        </p:tgtEl>
                                      </p:cBhvr>
                                      <p:to x="100000" y="100000"/>
                                    </p:animScale>
                                    <p:animScale>
                                      <p:cBhvr>
                                        <p:cTn id="31" dur="26">
                                          <p:stCondLst>
                                            <p:cond delay="1312"/>
                                          </p:stCondLst>
                                        </p:cTn>
                                        <p:tgtEl>
                                          <p:spTgt spid="2">
                                            <p:txEl>
                                              <p:pRg st="1" end="1"/>
                                            </p:txEl>
                                          </p:spTgt>
                                        </p:tgtEl>
                                      </p:cBhvr>
                                      <p:to x="100000" y="80000"/>
                                    </p:animScale>
                                    <p:animScale>
                                      <p:cBhvr>
                                        <p:cTn id="32" dur="166" decel="50000">
                                          <p:stCondLst>
                                            <p:cond delay="1338"/>
                                          </p:stCondLst>
                                        </p:cTn>
                                        <p:tgtEl>
                                          <p:spTgt spid="2">
                                            <p:txEl>
                                              <p:pRg st="1" end="1"/>
                                            </p:txEl>
                                          </p:spTgt>
                                        </p:tgtEl>
                                      </p:cBhvr>
                                      <p:to x="100000" y="100000"/>
                                    </p:animScale>
                                    <p:animScale>
                                      <p:cBhvr>
                                        <p:cTn id="33" dur="26">
                                          <p:stCondLst>
                                            <p:cond delay="1642"/>
                                          </p:stCondLst>
                                        </p:cTn>
                                        <p:tgtEl>
                                          <p:spTgt spid="2">
                                            <p:txEl>
                                              <p:pRg st="1" end="1"/>
                                            </p:txEl>
                                          </p:spTgt>
                                        </p:tgtEl>
                                      </p:cBhvr>
                                      <p:to x="100000" y="90000"/>
                                    </p:animScale>
                                    <p:animScale>
                                      <p:cBhvr>
                                        <p:cTn id="34" dur="166" decel="50000">
                                          <p:stCondLst>
                                            <p:cond delay="1668"/>
                                          </p:stCondLst>
                                        </p:cTn>
                                        <p:tgtEl>
                                          <p:spTgt spid="2">
                                            <p:txEl>
                                              <p:pRg st="1" end="1"/>
                                            </p:txEl>
                                          </p:spTgt>
                                        </p:tgtEl>
                                      </p:cBhvr>
                                      <p:to x="100000" y="100000"/>
                                    </p:animScale>
                                    <p:animScale>
                                      <p:cBhvr>
                                        <p:cTn id="35" dur="26">
                                          <p:stCondLst>
                                            <p:cond delay="1808"/>
                                          </p:stCondLst>
                                        </p:cTn>
                                        <p:tgtEl>
                                          <p:spTgt spid="2">
                                            <p:txEl>
                                              <p:pRg st="1" end="1"/>
                                            </p:txEl>
                                          </p:spTgt>
                                        </p:tgtEl>
                                      </p:cBhvr>
                                      <p:to x="100000" y="95000"/>
                                    </p:animScale>
                                    <p:animScale>
                                      <p:cBhvr>
                                        <p:cTn id="36" dur="166" decel="50000">
                                          <p:stCondLst>
                                            <p:cond delay="1834"/>
                                          </p:stCondLst>
                                        </p:cTn>
                                        <p:tgtEl>
                                          <p:spTgt spid="2">
                                            <p:txEl>
                                              <p:pRg st="1" end="1"/>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2">
                                            <p:txEl>
                                              <p:pRg st="2" end="2"/>
                                            </p:txEl>
                                          </p:spTgt>
                                        </p:tgtEl>
                                        <p:attrNameLst>
                                          <p:attrName>style.visibility</p:attrName>
                                        </p:attrNameLst>
                                      </p:cBhvr>
                                      <p:to>
                                        <p:strVal val="visible"/>
                                      </p:to>
                                    </p:set>
                                    <p:animEffect transition="in" filter="wipe(down)">
                                      <p:cBhvr>
                                        <p:cTn id="39" dur="580">
                                          <p:stCondLst>
                                            <p:cond delay="0"/>
                                          </p:stCondLst>
                                        </p:cTn>
                                        <p:tgtEl>
                                          <p:spTgt spid="2">
                                            <p:txEl>
                                              <p:pRg st="2" end="2"/>
                                            </p:txEl>
                                          </p:spTgt>
                                        </p:tgtEl>
                                      </p:cBhvr>
                                    </p:animEffect>
                                    <p:anim calcmode="lin" valueType="num">
                                      <p:cBhvr>
                                        <p:cTn id="40"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2">
                                            <p:txEl>
                                              <p:pRg st="2" end="2"/>
                                            </p:txEl>
                                          </p:spTgt>
                                        </p:tgtEl>
                                      </p:cBhvr>
                                      <p:to x="100000" y="60000"/>
                                    </p:animScale>
                                    <p:animScale>
                                      <p:cBhvr>
                                        <p:cTn id="46" dur="166" decel="50000">
                                          <p:stCondLst>
                                            <p:cond delay="676"/>
                                          </p:stCondLst>
                                        </p:cTn>
                                        <p:tgtEl>
                                          <p:spTgt spid="2">
                                            <p:txEl>
                                              <p:pRg st="2" end="2"/>
                                            </p:txEl>
                                          </p:spTgt>
                                        </p:tgtEl>
                                      </p:cBhvr>
                                      <p:to x="100000" y="100000"/>
                                    </p:animScale>
                                    <p:animScale>
                                      <p:cBhvr>
                                        <p:cTn id="47" dur="26">
                                          <p:stCondLst>
                                            <p:cond delay="1312"/>
                                          </p:stCondLst>
                                        </p:cTn>
                                        <p:tgtEl>
                                          <p:spTgt spid="2">
                                            <p:txEl>
                                              <p:pRg st="2" end="2"/>
                                            </p:txEl>
                                          </p:spTgt>
                                        </p:tgtEl>
                                      </p:cBhvr>
                                      <p:to x="100000" y="80000"/>
                                    </p:animScale>
                                    <p:animScale>
                                      <p:cBhvr>
                                        <p:cTn id="48" dur="166" decel="50000">
                                          <p:stCondLst>
                                            <p:cond delay="1338"/>
                                          </p:stCondLst>
                                        </p:cTn>
                                        <p:tgtEl>
                                          <p:spTgt spid="2">
                                            <p:txEl>
                                              <p:pRg st="2" end="2"/>
                                            </p:txEl>
                                          </p:spTgt>
                                        </p:tgtEl>
                                      </p:cBhvr>
                                      <p:to x="100000" y="100000"/>
                                    </p:animScale>
                                    <p:animScale>
                                      <p:cBhvr>
                                        <p:cTn id="49" dur="26">
                                          <p:stCondLst>
                                            <p:cond delay="1642"/>
                                          </p:stCondLst>
                                        </p:cTn>
                                        <p:tgtEl>
                                          <p:spTgt spid="2">
                                            <p:txEl>
                                              <p:pRg st="2" end="2"/>
                                            </p:txEl>
                                          </p:spTgt>
                                        </p:tgtEl>
                                      </p:cBhvr>
                                      <p:to x="100000" y="90000"/>
                                    </p:animScale>
                                    <p:animScale>
                                      <p:cBhvr>
                                        <p:cTn id="50" dur="166" decel="50000">
                                          <p:stCondLst>
                                            <p:cond delay="1668"/>
                                          </p:stCondLst>
                                        </p:cTn>
                                        <p:tgtEl>
                                          <p:spTgt spid="2">
                                            <p:txEl>
                                              <p:pRg st="2" end="2"/>
                                            </p:txEl>
                                          </p:spTgt>
                                        </p:tgtEl>
                                      </p:cBhvr>
                                      <p:to x="100000" y="100000"/>
                                    </p:animScale>
                                    <p:animScale>
                                      <p:cBhvr>
                                        <p:cTn id="51" dur="26">
                                          <p:stCondLst>
                                            <p:cond delay="1808"/>
                                          </p:stCondLst>
                                        </p:cTn>
                                        <p:tgtEl>
                                          <p:spTgt spid="2">
                                            <p:txEl>
                                              <p:pRg st="2" end="2"/>
                                            </p:txEl>
                                          </p:spTgt>
                                        </p:tgtEl>
                                      </p:cBhvr>
                                      <p:to x="100000" y="95000"/>
                                    </p:animScale>
                                    <p:animScale>
                                      <p:cBhvr>
                                        <p:cTn id="52" dur="166" decel="50000">
                                          <p:stCondLst>
                                            <p:cond delay="1834"/>
                                          </p:stCondLst>
                                        </p:cTn>
                                        <p:tgtEl>
                                          <p:spTgt spid="2">
                                            <p:txEl>
                                              <p:pRg st="2" end="2"/>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2">
                                            <p:txEl>
                                              <p:pRg st="3" end="3"/>
                                            </p:txEl>
                                          </p:spTgt>
                                        </p:tgtEl>
                                        <p:attrNameLst>
                                          <p:attrName>style.visibility</p:attrName>
                                        </p:attrNameLst>
                                      </p:cBhvr>
                                      <p:to>
                                        <p:strVal val="visible"/>
                                      </p:to>
                                    </p:set>
                                    <p:animEffect transition="in" filter="wipe(down)">
                                      <p:cBhvr>
                                        <p:cTn id="55" dur="580">
                                          <p:stCondLst>
                                            <p:cond delay="0"/>
                                          </p:stCondLst>
                                        </p:cTn>
                                        <p:tgtEl>
                                          <p:spTgt spid="2">
                                            <p:txEl>
                                              <p:pRg st="3" end="3"/>
                                            </p:txEl>
                                          </p:spTgt>
                                        </p:tgtEl>
                                      </p:cBhvr>
                                    </p:animEffect>
                                    <p:anim calcmode="lin" valueType="num">
                                      <p:cBhvr>
                                        <p:cTn id="56"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2">
                                            <p:txEl>
                                              <p:pRg st="3" end="3"/>
                                            </p:txEl>
                                          </p:spTgt>
                                        </p:tgtEl>
                                      </p:cBhvr>
                                      <p:to x="100000" y="60000"/>
                                    </p:animScale>
                                    <p:animScale>
                                      <p:cBhvr>
                                        <p:cTn id="62" dur="166" decel="50000">
                                          <p:stCondLst>
                                            <p:cond delay="676"/>
                                          </p:stCondLst>
                                        </p:cTn>
                                        <p:tgtEl>
                                          <p:spTgt spid="2">
                                            <p:txEl>
                                              <p:pRg st="3" end="3"/>
                                            </p:txEl>
                                          </p:spTgt>
                                        </p:tgtEl>
                                      </p:cBhvr>
                                      <p:to x="100000" y="100000"/>
                                    </p:animScale>
                                    <p:animScale>
                                      <p:cBhvr>
                                        <p:cTn id="63" dur="26">
                                          <p:stCondLst>
                                            <p:cond delay="1312"/>
                                          </p:stCondLst>
                                        </p:cTn>
                                        <p:tgtEl>
                                          <p:spTgt spid="2">
                                            <p:txEl>
                                              <p:pRg st="3" end="3"/>
                                            </p:txEl>
                                          </p:spTgt>
                                        </p:tgtEl>
                                      </p:cBhvr>
                                      <p:to x="100000" y="80000"/>
                                    </p:animScale>
                                    <p:animScale>
                                      <p:cBhvr>
                                        <p:cTn id="64" dur="166" decel="50000">
                                          <p:stCondLst>
                                            <p:cond delay="1338"/>
                                          </p:stCondLst>
                                        </p:cTn>
                                        <p:tgtEl>
                                          <p:spTgt spid="2">
                                            <p:txEl>
                                              <p:pRg st="3" end="3"/>
                                            </p:txEl>
                                          </p:spTgt>
                                        </p:tgtEl>
                                      </p:cBhvr>
                                      <p:to x="100000" y="100000"/>
                                    </p:animScale>
                                    <p:animScale>
                                      <p:cBhvr>
                                        <p:cTn id="65" dur="26">
                                          <p:stCondLst>
                                            <p:cond delay="1642"/>
                                          </p:stCondLst>
                                        </p:cTn>
                                        <p:tgtEl>
                                          <p:spTgt spid="2">
                                            <p:txEl>
                                              <p:pRg st="3" end="3"/>
                                            </p:txEl>
                                          </p:spTgt>
                                        </p:tgtEl>
                                      </p:cBhvr>
                                      <p:to x="100000" y="90000"/>
                                    </p:animScale>
                                    <p:animScale>
                                      <p:cBhvr>
                                        <p:cTn id="66" dur="166" decel="50000">
                                          <p:stCondLst>
                                            <p:cond delay="1668"/>
                                          </p:stCondLst>
                                        </p:cTn>
                                        <p:tgtEl>
                                          <p:spTgt spid="2">
                                            <p:txEl>
                                              <p:pRg st="3" end="3"/>
                                            </p:txEl>
                                          </p:spTgt>
                                        </p:tgtEl>
                                      </p:cBhvr>
                                      <p:to x="100000" y="100000"/>
                                    </p:animScale>
                                    <p:animScale>
                                      <p:cBhvr>
                                        <p:cTn id="67" dur="26">
                                          <p:stCondLst>
                                            <p:cond delay="1808"/>
                                          </p:stCondLst>
                                        </p:cTn>
                                        <p:tgtEl>
                                          <p:spTgt spid="2">
                                            <p:txEl>
                                              <p:pRg st="3" end="3"/>
                                            </p:txEl>
                                          </p:spTgt>
                                        </p:tgtEl>
                                      </p:cBhvr>
                                      <p:to x="100000" y="95000"/>
                                    </p:animScale>
                                    <p:animScale>
                                      <p:cBhvr>
                                        <p:cTn id="68" dur="166" decel="50000">
                                          <p:stCondLst>
                                            <p:cond delay="1834"/>
                                          </p:stCondLst>
                                        </p:cTn>
                                        <p:tgtEl>
                                          <p:spTgt spid="2">
                                            <p:txEl>
                                              <p:pRg st="3" end="3"/>
                                            </p:txEl>
                                          </p:spTgt>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2">
                                            <p:txEl>
                                              <p:pRg st="4" end="4"/>
                                            </p:txEl>
                                          </p:spTgt>
                                        </p:tgtEl>
                                        <p:attrNameLst>
                                          <p:attrName>style.visibility</p:attrName>
                                        </p:attrNameLst>
                                      </p:cBhvr>
                                      <p:to>
                                        <p:strVal val="visible"/>
                                      </p:to>
                                    </p:set>
                                    <p:animEffect transition="in" filter="wipe(down)">
                                      <p:cBhvr>
                                        <p:cTn id="71" dur="580">
                                          <p:stCondLst>
                                            <p:cond delay="0"/>
                                          </p:stCondLst>
                                        </p:cTn>
                                        <p:tgtEl>
                                          <p:spTgt spid="2">
                                            <p:txEl>
                                              <p:pRg st="4" end="4"/>
                                            </p:txEl>
                                          </p:spTgt>
                                        </p:tgtEl>
                                      </p:cBhvr>
                                    </p:animEffect>
                                    <p:anim calcmode="lin" valueType="num">
                                      <p:cBhvr>
                                        <p:cTn id="72"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2">
                                            <p:txEl>
                                              <p:pRg st="4" end="4"/>
                                            </p:txEl>
                                          </p:spTgt>
                                        </p:tgtEl>
                                      </p:cBhvr>
                                      <p:to x="100000" y="60000"/>
                                    </p:animScale>
                                    <p:animScale>
                                      <p:cBhvr>
                                        <p:cTn id="78" dur="166" decel="50000">
                                          <p:stCondLst>
                                            <p:cond delay="676"/>
                                          </p:stCondLst>
                                        </p:cTn>
                                        <p:tgtEl>
                                          <p:spTgt spid="2">
                                            <p:txEl>
                                              <p:pRg st="4" end="4"/>
                                            </p:txEl>
                                          </p:spTgt>
                                        </p:tgtEl>
                                      </p:cBhvr>
                                      <p:to x="100000" y="100000"/>
                                    </p:animScale>
                                    <p:animScale>
                                      <p:cBhvr>
                                        <p:cTn id="79" dur="26">
                                          <p:stCondLst>
                                            <p:cond delay="1312"/>
                                          </p:stCondLst>
                                        </p:cTn>
                                        <p:tgtEl>
                                          <p:spTgt spid="2">
                                            <p:txEl>
                                              <p:pRg st="4" end="4"/>
                                            </p:txEl>
                                          </p:spTgt>
                                        </p:tgtEl>
                                      </p:cBhvr>
                                      <p:to x="100000" y="80000"/>
                                    </p:animScale>
                                    <p:animScale>
                                      <p:cBhvr>
                                        <p:cTn id="80" dur="166" decel="50000">
                                          <p:stCondLst>
                                            <p:cond delay="1338"/>
                                          </p:stCondLst>
                                        </p:cTn>
                                        <p:tgtEl>
                                          <p:spTgt spid="2">
                                            <p:txEl>
                                              <p:pRg st="4" end="4"/>
                                            </p:txEl>
                                          </p:spTgt>
                                        </p:tgtEl>
                                      </p:cBhvr>
                                      <p:to x="100000" y="100000"/>
                                    </p:animScale>
                                    <p:animScale>
                                      <p:cBhvr>
                                        <p:cTn id="81" dur="26">
                                          <p:stCondLst>
                                            <p:cond delay="1642"/>
                                          </p:stCondLst>
                                        </p:cTn>
                                        <p:tgtEl>
                                          <p:spTgt spid="2">
                                            <p:txEl>
                                              <p:pRg st="4" end="4"/>
                                            </p:txEl>
                                          </p:spTgt>
                                        </p:tgtEl>
                                      </p:cBhvr>
                                      <p:to x="100000" y="90000"/>
                                    </p:animScale>
                                    <p:animScale>
                                      <p:cBhvr>
                                        <p:cTn id="82" dur="166" decel="50000">
                                          <p:stCondLst>
                                            <p:cond delay="1668"/>
                                          </p:stCondLst>
                                        </p:cTn>
                                        <p:tgtEl>
                                          <p:spTgt spid="2">
                                            <p:txEl>
                                              <p:pRg st="4" end="4"/>
                                            </p:txEl>
                                          </p:spTgt>
                                        </p:tgtEl>
                                      </p:cBhvr>
                                      <p:to x="100000" y="100000"/>
                                    </p:animScale>
                                    <p:animScale>
                                      <p:cBhvr>
                                        <p:cTn id="83" dur="26">
                                          <p:stCondLst>
                                            <p:cond delay="1808"/>
                                          </p:stCondLst>
                                        </p:cTn>
                                        <p:tgtEl>
                                          <p:spTgt spid="2">
                                            <p:txEl>
                                              <p:pRg st="4" end="4"/>
                                            </p:txEl>
                                          </p:spTgt>
                                        </p:tgtEl>
                                      </p:cBhvr>
                                      <p:to x="100000" y="95000"/>
                                    </p:animScale>
                                    <p:animScale>
                                      <p:cBhvr>
                                        <p:cTn id="84" dur="166" decel="50000">
                                          <p:stCondLst>
                                            <p:cond delay="1834"/>
                                          </p:stCondLst>
                                        </p:cTn>
                                        <p:tgtEl>
                                          <p:spTgt spid="2">
                                            <p:txEl>
                                              <p:pRg st="4" end="4"/>
                                            </p:txEl>
                                          </p:spTgt>
                                        </p:tgtEl>
                                      </p:cBhvr>
                                      <p:to x="100000" y="100000"/>
                                    </p:animScale>
                                  </p:childTnLst>
                                </p:cTn>
                              </p:par>
                            </p:childTnLst>
                          </p:cTn>
                        </p:par>
                      </p:childTnLst>
                    </p:cTn>
                  </p:par>
                  <p:par>
                    <p:cTn id="85" fill="hold">
                      <p:stCondLst>
                        <p:cond delay="indefinite"/>
                      </p:stCondLst>
                      <p:childTnLst>
                        <p:par>
                          <p:cTn id="86" fill="hold">
                            <p:stCondLst>
                              <p:cond delay="0"/>
                            </p:stCondLst>
                            <p:childTnLst>
                              <p:par>
                                <p:cTn id="87" presetID="21" presetClass="exit" presetSubtype="4" fill="hold" nodeType="clickEffect">
                                  <p:stCondLst>
                                    <p:cond delay="0"/>
                                  </p:stCondLst>
                                  <p:childTnLst>
                                    <p:animEffect transition="out" filter="wheel(4)">
                                      <p:cBhvr>
                                        <p:cTn id="88" dur="2000"/>
                                        <p:tgtEl>
                                          <p:spTgt spid="2">
                                            <p:txEl>
                                              <p:pRg st="0" end="0"/>
                                            </p:txEl>
                                          </p:spTgt>
                                        </p:tgtEl>
                                      </p:cBhvr>
                                    </p:animEffect>
                                    <p:set>
                                      <p:cBhvr>
                                        <p:cTn id="89" dur="1" fill="hold">
                                          <p:stCondLst>
                                            <p:cond delay="1999"/>
                                          </p:stCondLst>
                                        </p:cTn>
                                        <p:tgtEl>
                                          <p:spTgt spid="2">
                                            <p:txEl>
                                              <p:pRg st="0" end="0"/>
                                            </p:txEl>
                                          </p:spTgt>
                                        </p:tgtEl>
                                        <p:attrNameLst>
                                          <p:attrName>style.visibility</p:attrName>
                                        </p:attrNameLst>
                                      </p:cBhvr>
                                      <p:to>
                                        <p:strVal val="hidden"/>
                                      </p:to>
                                    </p:set>
                                  </p:childTnLst>
                                </p:cTn>
                              </p:par>
                              <p:par>
                                <p:cTn id="90" presetID="21" presetClass="exit" presetSubtype="4" fill="hold" nodeType="withEffect">
                                  <p:stCondLst>
                                    <p:cond delay="0"/>
                                  </p:stCondLst>
                                  <p:childTnLst>
                                    <p:animEffect transition="out" filter="wheel(4)">
                                      <p:cBhvr>
                                        <p:cTn id="91" dur="2000"/>
                                        <p:tgtEl>
                                          <p:spTgt spid="2">
                                            <p:txEl>
                                              <p:pRg st="1" end="1"/>
                                            </p:txEl>
                                          </p:spTgt>
                                        </p:tgtEl>
                                      </p:cBhvr>
                                    </p:animEffect>
                                    <p:set>
                                      <p:cBhvr>
                                        <p:cTn id="92" dur="1" fill="hold">
                                          <p:stCondLst>
                                            <p:cond delay="1999"/>
                                          </p:stCondLst>
                                        </p:cTn>
                                        <p:tgtEl>
                                          <p:spTgt spid="2">
                                            <p:txEl>
                                              <p:pRg st="1" end="1"/>
                                            </p:txEl>
                                          </p:spTgt>
                                        </p:tgtEl>
                                        <p:attrNameLst>
                                          <p:attrName>style.visibility</p:attrName>
                                        </p:attrNameLst>
                                      </p:cBhvr>
                                      <p:to>
                                        <p:strVal val="hidden"/>
                                      </p:to>
                                    </p:set>
                                  </p:childTnLst>
                                </p:cTn>
                              </p:par>
                              <p:par>
                                <p:cTn id="93" presetID="21" presetClass="exit" presetSubtype="4" fill="hold" nodeType="withEffect">
                                  <p:stCondLst>
                                    <p:cond delay="0"/>
                                  </p:stCondLst>
                                  <p:childTnLst>
                                    <p:animEffect transition="out" filter="wheel(4)">
                                      <p:cBhvr>
                                        <p:cTn id="94" dur="2000"/>
                                        <p:tgtEl>
                                          <p:spTgt spid="2">
                                            <p:txEl>
                                              <p:pRg st="2" end="2"/>
                                            </p:txEl>
                                          </p:spTgt>
                                        </p:tgtEl>
                                      </p:cBhvr>
                                    </p:animEffect>
                                    <p:set>
                                      <p:cBhvr>
                                        <p:cTn id="95" dur="1" fill="hold">
                                          <p:stCondLst>
                                            <p:cond delay="1999"/>
                                          </p:stCondLst>
                                        </p:cTn>
                                        <p:tgtEl>
                                          <p:spTgt spid="2">
                                            <p:txEl>
                                              <p:pRg st="2" end="2"/>
                                            </p:txEl>
                                          </p:spTgt>
                                        </p:tgtEl>
                                        <p:attrNameLst>
                                          <p:attrName>style.visibility</p:attrName>
                                        </p:attrNameLst>
                                      </p:cBhvr>
                                      <p:to>
                                        <p:strVal val="hidden"/>
                                      </p:to>
                                    </p:set>
                                  </p:childTnLst>
                                </p:cTn>
                              </p:par>
                              <p:par>
                                <p:cTn id="96" presetID="21" presetClass="exit" presetSubtype="4" fill="hold" nodeType="withEffect">
                                  <p:stCondLst>
                                    <p:cond delay="0"/>
                                  </p:stCondLst>
                                  <p:childTnLst>
                                    <p:animEffect transition="out" filter="wheel(4)">
                                      <p:cBhvr>
                                        <p:cTn id="97" dur="2000"/>
                                        <p:tgtEl>
                                          <p:spTgt spid="2">
                                            <p:txEl>
                                              <p:pRg st="3" end="3"/>
                                            </p:txEl>
                                          </p:spTgt>
                                        </p:tgtEl>
                                      </p:cBhvr>
                                    </p:animEffect>
                                    <p:set>
                                      <p:cBhvr>
                                        <p:cTn id="98" dur="1" fill="hold">
                                          <p:stCondLst>
                                            <p:cond delay="1999"/>
                                          </p:stCondLst>
                                        </p:cTn>
                                        <p:tgtEl>
                                          <p:spTgt spid="2">
                                            <p:txEl>
                                              <p:pRg st="3" end="3"/>
                                            </p:txEl>
                                          </p:spTgt>
                                        </p:tgtEl>
                                        <p:attrNameLst>
                                          <p:attrName>style.visibility</p:attrName>
                                        </p:attrNameLst>
                                      </p:cBhvr>
                                      <p:to>
                                        <p:strVal val="hidden"/>
                                      </p:to>
                                    </p:set>
                                  </p:childTnLst>
                                </p:cTn>
                              </p:par>
                              <p:par>
                                <p:cTn id="99" presetID="21" presetClass="exit" presetSubtype="4" fill="hold" nodeType="withEffect">
                                  <p:stCondLst>
                                    <p:cond delay="0"/>
                                  </p:stCondLst>
                                  <p:childTnLst>
                                    <p:animEffect transition="out" filter="wheel(4)">
                                      <p:cBhvr>
                                        <p:cTn id="100" dur="2000"/>
                                        <p:tgtEl>
                                          <p:spTgt spid="2">
                                            <p:txEl>
                                              <p:pRg st="4" end="4"/>
                                            </p:txEl>
                                          </p:spTgt>
                                        </p:tgtEl>
                                      </p:cBhvr>
                                    </p:animEffect>
                                    <p:set>
                                      <p:cBhvr>
                                        <p:cTn id="101" dur="1" fill="hold">
                                          <p:stCondLst>
                                            <p:cond delay="1999"/>
                                          </p:stCondLst>
                                        </p:cTn>
                                        <p:tgtEl>
                                          <p:spTgt spid="2">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cs typeface="B Zar" pitchFamily="2" charset="-78"/>
              </a:rPr>
              <a:t>جوامع انسانی همچنان از طریق فرآیندهای دیالکتیکی تکامل می یابندو روش دیالکتیکی هنوز به مثابه یکی از مهمترین روشهای تحلیل مد نظر قرار دارد . </a:t>
            </a:r>
          </a:p>
          <a:p>
            <a:r>
              <a:rPr lang="fa-IR" dirty="0" smtClean="0">
                <a:cs typeface="B Zar" pitchFamily="2" charset="-78"/>
              </a:rPr>
              <a:t>طرح ها و تصورات دیالکتیکی توجه مارا به تضاد دائمی به مثابه ویژگی های تعیین کننده ی واقعیت جلب می کنند </a:t>
            </a:r>
          </a:p>
          <a:p>
            <a:r>
              <a:rPr lang="fa-IR" dirty="0" smtClean="0">
                <a:cs typeface="B Zar" pitchFamily="2" charset="-78"/>
              </a:rPr>
              <a:t>پذیرش چنین دیدگاهی پیامدهی مهمی دارد و ممکن است برروشی که ما حوزه زندگی خودرا سازمان می دهیم تاثیر داشته باشد برای مثال کنترل همواره موجب ایجاد نیروهایی می شود که در جهت مخالف آن ( یعنی عدم کنترل ) کارکرد دارند همچنین هر موفقیتی پایه ای بالقوه برای سقوط بعدی است </a:t>
            </a:r>
          </a:p>
          <a:p>
            <a:r>
              <a:rPr lang="fa-IR" dirty="0" smtClean="0">
                <a:cs typeface="B Zar" pitchFamily="2" charset="-78"/>
              </a:rPr>
              <a:t>تنشها و تضادهای عمده و اساسی از تنشها و تضادهای فرعی باز شناخته شوند  </a:t>
            </a:r>
            <a:endParaRPr lang="en-US" dirty="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nodeType="clickEffect">
                                  <p:stCondLst>
                                    <p:cond delay="0"/>
                                  </p:stCondLst>
                                  <p:childTnLst>
                                    <p:anim calcmode="lin" valueType="num">
                                      <p:cBhvr additive="base">
                                        <p:cTn id="24" dur="500"/>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5" dur="500"/>
                                        <p:tgtEl>
                                          <p:spTgt spid="2">
                                            <p:txEl>
                                              <p:pRg st="0" end="0"/>
                                            </p:txEl>
                                          </p:spTgt>
                                        </p:tgtEl>
                                        <p:attrNameLst>
                                          <p:attrName>ppt_y</p:attrName>
                                        </p:attrNameLst>
                                      </p:cBhvr>
                                      <p:tavLst>
                                        <p:tav tm="0">
                                          <p:val>
                                            <p:strVal val="ppt_y"/>
                                          </p:val>
                                        </p:tav>
                                        <p:tav tm="100000">
                                          <p:val>
                                            <p:strVal val="1+ppt_h/2"/>
                                          </p:val>
                                        </p:tav>
                                      </p:tavLst>
                                    </p:anim>
                                    <p:set>
                                      <p:cBhvr>
                                        <p:cTn id="26" dur="1" fill="hold">
                                          <p:stCondLst>
                                            <p:cond delay="499"/>
                                          </p:stCondLst>
                                        </p:cTn>
                                        <p:tgtEl>
                                          <p:spTgt spid="2">
                                            <p:txEl>
                                              <p:pRg st="0" end="0"/>
                                            </p:txEl>
                                          </p:spTgt>
                                        </p:tgtEl>
                                        <p:attrNameLst>
                                          <p:attrName>style.visibility</p:attrName>
                                        </p:attrNameLst>
                                      </p:cBhvr>
                                      <p:to>
                                        <p:strVal val="hidden"/>
                                      </p:to>
                                    </p:set>
                                  </p:childTnLst>
                                </p:cTn>
                              </p:par>
                              <p:par>
                                <p:cTn id="27" presetID="2" presetClass="exit" presetSubtype="4" fill="hold" nodeType="withEffect">
                                  <p:stCondLst>
                                    <p:cond delay="0"/>
                                  </p:stCondLst>
                                  <p:childTnLst>
                                    <p:anim calcmode="lin" valueType="num">
                                      <p:cBhvr additive="base">
                                        <p:cTn id="28" dur="500"/>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9" dur="500"/>
                                        <p:tgtEl>
                                          <p:spTgt spid="2">
                                            <p:txEl>
                                              <p:pRg st="1" end="1"/>
                                            </p:txEl>
                                          </p:spTgt>
                                        </p:tgtEl>
                                        <p:attrNameLst>
                                          <p:attrName>ppt_y</p:attrName>
                                        </p:attrNameLst>
                                      </p:cBhvr>
                                      <p:tavLst>
                                        <p:tav tm="0">
                                          <p:val>
                                            <p:strVal val="ppt_y"/>
                                          </p:val>
                                        </p:tav>
                                        <p:tav tm="100000">
                                          <p:val>
                                            <p:strVal val="1+ppt_h/2"/>
                                          </p:val>
                                        </p:tav>
                                      </p:tavLst>
                                    </p:anim>
                                    <p:set>
                                      <p:cBhvr>
                                        <p:cTn id="30" dur="1" fill="hold">
                                          <p:stCondLst>
                                            <p:cond delay="499"/>
                                          </p:stCondLst>
                                        </p:cTn>
                                        <p:tgtEl>
                                          <p:spTgt spid="2">
                                            <p:txEl>
                                              <p:pRg st="1" end="1"/>
                                            </p:txEl>
                                          </p:spTgt>
                                        </p:tgtEl>
                                        <p:attrNameLst>
                                          <p:attrName>style.visibility</p:attrName>
                                        </p:attrNameLst>
                                      </p:cBhvr>
                                      <p:to>
                                        <p:strVal val="hidden"/>
                                      </p:to>
                                    </p:set>
                                  </p:childTnLst>
                                </p:cTn>
                              </p:par>
                              <p:par>
                                <p:cTn id="31" presetID="2" presetClass="exit" presetSubtype="4" fill="hold" nodeType="withEffect">
                                  <p:stCondLst>
                                    <p:cond delay="0"/>
                                  </p:stCondLst>
                                  <p:childTnLst>
                                    <p:anim calcmode="lin" valueType="num">
                                      <p:cBhvr additive="base">
                                        <p:cTn id="32" dur="500"/>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33" dur="500"/>
                                        <p:tgtEl>
                                          <p:spTgt spid="2">
                                            <p:txEl>
                                              <p:pRg st="2" end="2"/>
                                            </p:txEl>
                                          </p:spTgt>
                                        </p:tgtEl>
                                        <p:attrNameLst>
                                          <p:attrName>ppt_y</p:attrName>
                                        </p:attrNameLst>
                                      </p:cBhvr>
                                      <p:tavLst>
                                        <p:tav tm="0">
                                          <p:val>
                                            <p:strVal val="ppt_y"/>
                                          </p:val>
                                        </p:tav>
                                        <p:tav tm="100000">
                                          <p:val>
                                            <p:strVal val="1+ppt_h/2"/>
                                          </p:val>
                                        </p:tav>
                                      </p:tavLst>
                                    </p:anim>
                                    <p:set>
                                      <p:cBhvr>
                                        <p:cTn id="34" dur="1" fill="hold">
                                          <p:stCondLst>
                                            <p:cond delay="499"/>
                                          </p:stCondLst>
                                        </p:cTn>
                                        <p:tgtEl>
                                          <p:spTgt spid="2">
                                            <p:txEl>
                                              <p:pRg st="2" end="2"/>
                                            </p:txEl>
                                          </p:spTgt>
                                        </p:tgtEl>
                                        <p:attrNameLst>
                                          <p:attrName>style.visibility</p:attrName>
                                        </p:attrNameLst>
                                      </p:cBhvr>
                                      <p:to>
                                        <p:strVal val="hidden"/>
                                      </p:to>
                                    </p:set>
                                  </p:childTnLst>
                                </p:cTn>
                              </p:par>
                              <p:par>
                                <p:cTn id="35" presetID="2" presetClass="exit" presetSubtype="4" fill="hold" nodeType="withEffect">
                                  <p:stCondLst>
                                    <p:cond delay="0"/>
                                  </p:stCondLst>
                                  <p:childTnLst>
                                    <p:anim calcmode="lin" valueType="num">
                                      <p:cBhvr additive="base">
                                        <p:cTn id="36" dur="500"/>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7" dur="500"/>
                                        <p:tgtEl>
                                          <p:spTgt spid="2">
                                            <p:txEl>
                                              <p:pRg st="3" end="3"/>
                                            </p:txEl>
                                          </p:spTgt>
                                        </p:tgtEl>
                                        <p:attrNameLst>
                                          <p:attrName>ppt_y</p:attrName>
                                        </p:attrNameLst>
                                      </p:cBhvr>
                                      <p:tavLst>
                                        <p:tav tm="0">
                                          <p:val>
                                            <p:strVal val="ppt_y"/>
                                          </p:val>
                                        </p:tav>
                                        <p:tav tm="100000">
                                          <p:val>
                                            <p:strVal val="1+ppt_h/2"/>
                                          </p:val>
                                        </p:tav>
                                      </p:tavLst>
                                    </p:anim>
                                    <p:set>
                                      <p:cBhvr>
                                        <p:cTn id="38" dur="1" fill="hold">
                                          <p:stCondLst>
                                            <p:cond delay="499"/>
                                          </p:stCondLst>
                                        </p:cTn>
                                        <p:tgtEl>
                                          <p:spTgt spid="2">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562600"/>
          </a:xfrm>
        </p:spPr>
        <p:txBody>
          <a:bodyPr/>
          <a:lstStyle/>
          <a:p>
            <a:r>
              <a:rPr lang="fa-IR" dirty="0" smtClean="0">
                <a:cs typeface="B Zar" pitchFamily="2" charset="-78"/>
              </a:rPr>
              <a:t>بررسی دیالکتیکی نتایج عملی مهمی در تفاسیر اجتماعی و سازمانی به دنبال دارد این نوع تجزیه و تحلیل ما را وامی دارد که در باره ی شیوه هایی بیاندیشیم که بوسیله آنها نیروهای متخاصم میان سرمایه و کار اشتغال و بیکاری سرمایه داری و کمونیسم تولید و فروش مجددا تنظیم می شوند</a:t>
            </a:r>
          </a:p>
          <a:p>
            <a:endParaRPr lang="fa-IR" dirty="0" smtClean="0">
              <a:cs typeface="B Zar" pitchFamily="2" charset="-78"/>
            </a:endParaRPr>
          </a:p>
          <a:p>
            <a:r>
              <a:rPr lang="fa-IR" dirty="0" smtClean="0">
                <a:cs typeface="B Zar" pitchFamily="2" charset="-78"/>
              </a:rPr>
              <a:t>تجزیه و تحلیل دیالکتیکی همچنین به ما نشان می دهد که مدیریت جامعه سازمان و زندگی شخصی مستلزم ادامه وجود همین تضادها ست . </a:t>
            </a:r>
            <a:endParaRPr lang="en-US" dirty="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2000"/>
                                        <p:tgtEl>
                                          <p:spTgt spid="2">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2">
                                            <p:txEl>
                                              <p:pRg st="2" end="2"/>
                                            </p:txEl>
                                          </p:spTgt>
                                        </p:tgtEl>
                                        <p:attrNameLst>
                                          <p:attrName>style.visibility</p:attrName>
                                        </p:attrNameLst>
                                      </p:cBhvr>
                                      <p:to>
                                        <p:strVal val="visible"/>
                                      </p:to>
                                    </p:set>
                                    <p:animEffect transition="in" filter="diamond(in)">
                                      <p:cBhvr>
                                        <p:cTn id="10" dur="2000"/>
                                        <p:tgtEl>
                                          <p:spTgt spid="2">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4" presetClass="exit" presetSubtype="0" fill="hold" nodeType="clickEffect">
                                  <p:stCondLst>
                                    <p:cond delay="0"/>
                                  </p:stCondLst>
                                  <p:childTnLst>
                                    <p:anim to="" calcmode="lin" valueType="num">
                                      <p:cBhvr>
                                        <p:cTn id="14" dur="1"/>
                                        <p:tgtEl>
                                          <p:spTgt spid="2">
                                            <p:txEl>
                                              <p:pRg st="0" end="0"/>
                                            </p:txEl>
                                          </p:spTgt>
                                        </p:tgtEl>
                                        <p:attrNameLst>
                                          <p:attrName/>
                                        </p:attrNameLst>
                                      </p:cBhvr>
                                    </p:anim>
                                    <p:set>
                                      <p:cBhvr>
                                        <p:cTn id="15" dur="1" fill="hold">
                                          <p:stCondLst>
                                            <p:cond delay="0"/>
                                          </p:stCondLst>
                                        </p:cTn>
                                        <p:tgtEl>
                                          <p:spTgt spid="2">
                                            <p:txEl>
                                              <p:pRg st="0" end="0"/>
                                            </p:txEl>
                                          </p:spTgt>
                                        </p:tgtEl>
                                        <p:attrNameLst>
                                          <p:attrName>style.visibility</p:attrName>
                                        </p:attrNameLst>
                                      </p:cBhvr>
                                      <p:to>
                                        <p:strVal val="hidden"/>
                                      </p:to>
                                    </p:set>
                                  </p:childTnLst>
                                </p:cTn>
                              </p:par>
                              <p:par>
                                <p:cTn id="16" presetID="24" presetClass="exit" presetSubtype="0" fill="hold" nodeType="withEffect">
                                  <p:stCondLst>
                                    <p:cond delay="0"/>
                                  </p:stCondLst>
                                  <p:childTnLst>
                                    <p:anim to="" calcmode="lin" valueType="num">
                                      <p:cBhvr>
                                        <p:cTn id="17" dur="1"/>
                                        <p:tgtEl>
                                          <p:spTgt spid="2">
                                            <p:txEl>
                                              <p:pRg st="2" end="2"/>
                                            </p:txEl>
                                          </p:spTgt>
                                        </p:tgtEl>
                                        <p:attrNameLst>
                                          <p:attrName/>
                                        </p:attrNameLst>
                                      </p:cBhvr>
                                    </p:anim>
                                    <p:set>
                                      <p:cBhvr>
                                        <p:cTn id="18" dur="1" fill="hold">
                                          <p:stCondLst>
                                            <p:cond delay="0"/>
                                          </p:stCondLst>
                                        </p:cTn>
                                        <p:tgtEl>
                                          <p:spTgt spid="2">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fa-IR" dirty="0" smtClean="0">
                <a:cs typeface="B Zar" pitchFamily="2" charset="-78"/>
              </a:rPr>
              <a:t>امروزه تغییر امری بدیهی فرض می شود که می توان منشا آنرا خارجی یا دخلی دانست اگر منطق تغییراتی که به دنیای ما شکل میبخشند درونی باشد  فهم واداره ی تغییر با سهولت بیشتری امکان پذیر است .</a:t>
            </a:r>
          </a:p>
          <a:p>
            <a:pPr algn="just"/>
            <a:endParaRPr lang="fa-IR" dirty="0" smtClean="0">
              <a:cs typeface="B Zar" pitchFamily="2" charset="-78"/>
            </a:endParaRPr>
          </a:p>
          <a:p>
            <a:pPr algn="just"/>
            <a:r>
              <a:rPr lang="fa-IR" dirty="0" smtClean="0">
                <a:cs typeface="B Zar" pitchFamily="2" charset="-78"/>
              </a:rPr>
              <a:t>اندیشه های جدیددرباره مدیریت  تغییر به تفسیر تغییر  در دوسطح پرداخته اند .</a:t>
            </a:r>
          </a:p>
          <a:p>
            <a:pPr algn="just"/>
            <a:r>
              <a:rPr lang="fa-IR" dirty="0" smtClean="0">
                <a:cs typeface="B Zar" pitchFamily="2" charset="-78"/>
              </a:rPr>
              <a:t>در سطح اول که توصیفی است تلاش می شود که نشانههای تغییر فهرست گرددر این کار برحسب رویدادهای مجزا که بر ماهیت فضا جهت و فناوری بازار و سایر نوسانات اجتماعی انجام می شود </a:t>
            </a:r>
          </a:p>
          <a:p>
            <a:pPr algn="just"/>
            <a:r>
              <a:rPr lang="fa-IR" dirty="0" smtClean="0">
                <a:cs typeface="B Zar" pitchFamily="2" charset="-78"/>
              </a:rPr>
              <a:t>در سطح دوم که تحلیلی تر است سعی می شود که ویژگی های هر تغییر برحسب مفاهیم انتزاعی تر مانند میزان عدم اطمینان و یا اغتشاش بررسی شود </a:t>
            </a:r>
          </a:p>
          <a:p>
            <a:pPr algn="just"/>
            <a:r>
              <a:rPr lang="fa-IR" dirty="0" smtClean="0">
                <a:cs typeface="B Zar" pitchFamily="2" charset="-78"/>
              </a:rPr>
              <a:t> </a:t>
            </a:r>
            <a:endParaRPr lang="en-US" dirty="0">
              <a:cs typeface="B Zar" pitchFamily="2" charset="-78"/>
            </a:endParaRPr>
          </a:p>
        </p:txBody>
      </p:sp>
      <p:sp>
        <p:nvSpPr>
          <p:cNvPr id="3" name="Title 2"/>
          <p:cNvSpPr>
            <a:spLocks noGrp="1"/>
          </p:cNvSpPr>
          <p:nvPr>
            <p:ph type="title"/>
          </p:nvPr>
        </p:nvSpPr>
        <p:spPr/>
        <p:txBody>
          <a:bodyPr>
            <a:normAutofit/>
          </a:bodyPr>
          <a:lstStyle/>
          <a:p>
            <a:pPr algn="r"/>
            <a:r>
              <a:rPr lang="fa-IR" sz="4000" dirty="0" smtClean="0">
                <a:cs typeface="B Titr" pitchFamily="2" charset="-78"/>
              </a:rPr>
              <a:t>نقاط قوت و نقاط ضعف استعاره تغییر و تحول</a:t>
            </a:r>
            <a:endParaRPr lang="en-US" sz="4000" dirty="0">
              <a:cs typeface="B Titr" pitchFamily="2" charset="-78"/>
            </a:endParaRPr>
          </a:p>
        </p:txBody>
      </p:sp>
      <p:sp>
        <p:nvSpPr>
          <p:cNvPr id="4" name="Footer Placeholder 3"/>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checkerboard(across)">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checkerboard(across)">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checkerboard(across)">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checkerboard(across)">
                                      <p:cBhvr>
                                        <p:cTn id="27" dur="500"/>
                                        <p:tgtEl>
                                          <p:spTgt spid="2">
                                            <p:txEl>
                                              <p:pRg st="5" end="5"/>
                                            </p:txEl>
                                          </p:spTgt>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checkerboard(across)">
                                      <p:cBhvr>
                                        <p:cTn id="30" dur="500"/>
                                        <p:tgtEl>
                                          <p:spTgt spid="3"/>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xit" presetSubtype="4" fill="hold" grpId="1" nodeType="clickEffect">
                                  <p:stCondLst>
                                    <p:cond delay="0"/>
                                  </p:stCondLst>
                                  <p:childTnLst>
                                    <p:anim calcmode="lin" valueType="num">
                                      <p:cBhvr additive="base">
                                        <p:cTn id="34" dur="500"/>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35" dur="500"/>
                                        <p:tgtEl>
                                          <p:spTgt spid="2">
                                            <p:txEl>
                                              <p:pRg st="0" end="0"/>
                                            </p:txEl>
                                          </p:spTgt>
                                        </p:tgtEl>
                                        <p:attrNameLst>
                                          <p:attrName>ppt_y</p:attrName>
                                        </p:attrNameLst>
                                      </p:cBhvr>
                                      <p:tavLst>
                                        <p:tav tm="0">
                                          <p:val>
                                            <p:strVal val="ppt_y"/>
                                          </p:val>
                                        </p:tav>
                                        <p:tav tm="100000">
                                          <p:val>
                                            <p:strVal val="1+ppt_h/2"/>
                                          </p:val>
                                        </p:tav>
                                      </p:tavLst>
                                    </p:anim>
                                    <p:set>
                                      <p:cBhvr>
                                        <p:cTn id="36" dur="1" fill="hold">
                                          <p:stCondLst>
                                            <p:cond delay="499"/>
                                          </p:stCondLst>
                                        </p:cTn>
                                        <p:tgtEl>
                                          <p:spTgt spid="2">
                                            <p:txEl>
                                              <p:pRg st="0" end="0"/>
                                            </p:txEl>
                                          </p:spTgt>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2" presetClass="exit" presetSubtype="4" fill="hold" grpId="1" nodeType="clickEffect">
                                  <p:stCondLst>
                                    <p:cond delay="0"/>
                                  </p:stCondLst>
                                  <p:childTnLst>
                                    <p:anim calcmode="lin" valueType="num">
                                      <p:cBhvr additive="base">
                                        <p:cTn id="40" dur="500"/>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41" dur="500"/>
                                        <p:tgtEl>
                                          <p:spTgt spid="2">
                                            <p:txEl>
                                              <p:pRg st="2" end="2"/>
                                            </p:txEl>
                                          </p:spTgt>
                                        </p:tgtEl>
                                        <p:attrNameLst>
                                          <p:attrName>ppt_y</p:attrName>
                                        </p:attrNameLst>
                                      </p:cBhvr>
                                      <p:tavLst>
                                        <p:tav tm="0">
                                          <p:val>
                                            <p:strVal val="ppt_y"/>
                                          </p:val>
                                        </p:tav>
                                        <p:tav tm="100000">
                                          <p:val>
                                            <p:strVal val="1+ppt_h/2"/>
                                          </p:val>
                                        </p:tav>
                                      </p:tavLst>
                                    </p:anim>
                                    <p:set>
                                      <p:cBhvr>
                                        <p:cTn id="42" dur="1" fill="hold">
                                          <p:stCondLst>
                                            <p:cond delay="499"/>
                                          </p:stCondLst>
                                        </p:cTn>
                                        <p:tgtEl>
                                          <p:spTgt spid="2">
                                            <p:txEl>
                                              <p:pRg st="2" end="2"/>
                                            </p:txEl>
                                          </p:spTgt>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2" presetClass="exit" presetSubtype="4" fill="hold" grpId="1" nodeType="clickEffect">
                                  <p:stCondLst>
                                    <p:cond delay="0"/>
                                  </p:stCondLst>
                                  <p:childTnLst>
                                    <p:anim calcmode="lin" valueType="num">
                                      <p:cBhvr additive="base">
                                        <p:cTn id="46" dur="500"/>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47" dur="500"/>
                                        <p:tgtEl>
                                          <p:spTgt spid="2">
                                            <p:txEl>
                                              <p:pRg st="3" end="3"/>
                                            </p:txEl>
                                          </p:spTgt>
                                        </p:tgtEl>
                                        <p:attrNameLst>
                                          <p:attrName>ppt_y</p:attrName>
                                        </p:attrNameLst>
                                      </p:cBhvr>
                                      <p:tavLst>
                                        <p:tav tm="0">
                                          <p:val>
                                            <p:strVal val="ppt_y"/>
                                          </p:val>
                                        </p:tav>
                                        <p:tav tm="100000">
                                          <p:val>
                                            <p:strVal val="1+ppt_h/2"/>
                                          </p:val>
                                        </p:tav>
                                      </p:tavLst>
                                    </p:anim>
                                    <p:set>
                                      <p:cBhvr>
                                        <p:cTn id="48" dur="1" fill="hold">
                                          <p:stCondLst>
                                            <p:cond delay="499"/>
                                          </p:stCondLst>
                                        </p:cTn>
                                        <p:tgtEl>
                                          <p:spTgt spid="2">
                                            <p:txEl>
                                              <p:pRg st="3" end="3"/>
                                            </p:txEl>
                                          </p:spTgt>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2" presetClass="exit" presetSubtype="4" fill="hold" grpId="1" nodeType="clickEffect">
                                  <p:stCondLst>
                                    <p:cond delay="0"/>
                                  </p:stCondLst>
                                  <p:childTnLst>
                                    <p:anim calcmode="lin" valueType="num">
                                      <p:cBhvr additive="base">
                                        <p:cTn id="52" dur="500"/>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53" dur="500"/>
                                        <p:tgtEl>
                                          <p:spTgt spid="2">
                                            <p:txEl>
                                              <p:pRg st="4" end="4"/>
                                            </p:txEl>
                                          </p:spTgt>
                                        </p:tgtEl>
                                        <p:attrNameLst>
                                          <p:attrName>ppt_y</p:attrName>
                                        </p:attrNameLst>
                                      </p:cBhvr>
                                      <p:tavLst>
                                        <p:tav tm="0">
                                          <p:val>
                                            <p:strVal val="ppt_y"/>
                                          </p:val>
                                        </p:tav>
                                        <p:tav tm="100000">
                                          <p:val>
                                            <p:strVal val="1+ppt_h/2"/>
                                          </p:val>
                                        </p:tav>
                                      </p:tavLst>
                                    </p:anim>
                                    <p:set>
                                      <p:cBhvr>
                                        <p:cTn id="54" dur="1" fill="hold">
                                          <p:stCondLst>
                                            <p:cond delay="499"/>
                                          </p:stCondLst>
                                        </p:cTn>
                                        <p:tgtEl>
                                          <p:spTgt spid="2">
                                            <p:txEl>
                                              <p:pRg st="4" end="4"/>
                                            </p:txEl>
                                          </p:spTgt>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2" presetClass="exit" presetSubtype="4" fill="hold" grpId="1" nodeType="clickEffect">
                                  <p:stCondLst>
                                    <p:cond delay="0"/>
                                  </p:stCondLst>
                                  <p:childTnLst>
                                    <p:anim calcmode="lin" valueType="num">
                                      <p:cBhvr additive="base">
                                        <p:cTn id="58" dur="500"/>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59" dur="500"/>
                                        <p:tgtEl>
                                          <p:spTgt spid="2">
                                            <p:txEl>
                                              <p:pRg st="5" end="5"/>
                                            </p:txEl>
                                          </p:spTgt>
                                        </p:tgtEl>
                                        <p:attrNameLst>
                                          <p:attrName>ppt_y</p:attrName>
                                        </p:attrNameLst>
                                      </p:cBhvr>
                                      <p:tavLst>
                                        <p:tav tm="0">
                                          <p:val>
                                            <p:strVal val="ppt_y"/>
                                          </p:val>
                                        </p:tav>
                                        <p:tav tm="100000">
                                          <p:val>
                                            <p:strVal val="1+ppt_h/2"/>
                                          </p:val>
                                        </p:tav>
                                      </p:tavLst>
                                    </p:anim>
                                    <p:set>
                                      <p:cBhvr>
                                        <p:cTn id="60" dur="1" fill="hold">
                                          <p:stCondLst>
                                            <p:cond delay="499"/>
                                          </p:stCondLst>
                                        </p:cTn>
                                        <p:tgtEl>
                                          <p:spTgt spid="2">
                                            <p:txEl>
                                              <p:pRg st="5" end="5"/>
                                            </p:txEl>
                                          </p:spTgt>
                                        </p:tgtEl>
                                        <p:attrNameLst>
                                          <p:attrName>style.visibility</p:attrName>
                                        </p:attrNameLst>
                                      </p:cBhvr>
                                      <p:to>
                                        <p:strVal val="hidden"/>
                                      </p:to>
                                    </p:set>
                                  </p:childTnLst>
                                </p:cTn>
                              </p:par>
                              <p:par>
                                <p:cTn id="61" presetID="2" presetClass="exit" presetSubtype="4" fill="hold" grpId="1" nodeType="withEffect">
                                  <p:stCondLst>
                                    <p:cond delay="0"/>
                                  </p:stCondLst>
                                  <p:childTnLst>
                                    <p:anim calcmode="lin" valueType="num">
                                      <p:cBhvr additive="base">
                                        <p:cTn id="62" dur="500"/>
                                        <p:tgtEl>
                                          <p:spTgt spid="3"/>
                                        </p:tgtEl>
                                        <p:attrNameLst>
                                          <p:attrName>ppt_x</p:attrName>
                                        </p:attrNameLst>
                                      </p:cBhvr>
                                      <p:tavLst>
                                        <p:tav tm="0">
                                          <p:val>
                                            <p:strVal val="ppt_x"/>
                                          </p:val>
                                        </p:tav>
                                        <p:tav tm="100000">
                                          <p:val>
                                            <p:strVal val="ppt_x"/>
                                          </p:val>
                                        </p:tav>
                                      </p:tavLst>
                                    </p:anim>
                                    <p:anim calcmode="lin" valueType="num">
                                      <p:cBhvr additive="base">
                                        <p:cTn id="63" dur="500"/>
                                        <p:tgtEl>
                                          <p:spTgt spid="3"/>
                                        </p:tgtEl>
                                        <p:attrNameLst>
                                          <p:attrName>ppt_y</p:attrName>
                                        </p:attrNameLst>
                                      </p:cBhvr>
                                      <p:tavLst>
                                        <p:tav tm="0">
                                          <p:val>
                                            <p:strVal val="ppt_y"/>
                                          </p:val>
                                        </p:tav>
                                        <p:tav tm="100000">
                                          <p:val>
                                            <p:strVal val="1+ppt_h/2"/>
                                          </p:val>
                                        </p:tav>
                                      </p:tavLst>
                                    </p:anim>
                                    <p:set>
                                      <p:cBhvr>
                                        <p:cTn id="64"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P spid="3" grpId="0"/>
      <p:bldP spid="3" grpId="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943600"/>
          </a:xfrm>
        </p:spPr>
        <p:txBody>
          <a:bodyPr/>
          <a:lstStyle/>
          <a:p>
            <a:r>
              <a:rPr lang="fa-IR" dirty="0" smtClean="0">
                <a:cs typeface="B Zar" pitchFamily="2" charset="-78"/>
              </a:rPr>
              <a:t>طرح علیت متقابل مارا ترغیب می کند که توجه خاصی به ماهیت روابط و همبستگی هاداشته باشیم و به روابطی که می توانند برالگوهای ثبات و تغییر تاثیر بگذارند دوباره شکل بخشیده آنهارا اداره کنیم .</a:t>
            </a:r>
          </a:p>
          <a:p>
            <a:r>
              <a:rPr lang="fa-IR" dirty="0" smtClean="0">
                <a:cs typeface="B Zar" pitchFamily="2" charset="-78"/>
              </a:rPr>
              <a:t>نظریه دیالکتیکی ما را تشویق می کند که تضادهای خودزایی که دنیای مارا شکل می دهند را درک کنیم و با تنظیم مجدد این تضادها تغییر را اداره کنیم علی رغم تفاوتهای موجود در راهبردهای مذکور آنها ویژگی های مکملی دارند و می توانند در مجموعه ای واحد و منسجم قرار گیرند تا ابزارفوق العاده نیرومندی برای تاثیر گذاردن  برمنطق تغییر که ما از طریق آن دنیای خود را پدید می آوریم و مجددا می سازیم فراهم گردد </a:t>
            </a:r>
          </a:p>
          <a:p>
            <a:r>
              <a:rPr lang="fa-IR" dirty="0" smtClean="0">
                <a:cs typeface="B Zar" pitchFamily="2" charset="-78"/>
              </a:rPr>
              <a:t>تصاویر و دیدگاههای  مطرح شده ابزار وسایلی را فراهم می آورند که بوسیله آنها بتوان ژرف ساخت و واقعیت زندگی روزمره را توصیف کرد </a:t>
            </a:r>
          </a:p>
          <a:p>
            <a:r>
              <a:rPr lang="fa-IR" dirty="0" smtClean="0">
                <a:cs typeface="B Zar" pitchFamily="2" charset="-78"/>
              </a:rPr>
              <a:t>این تصاویر مارا چنین رهنمون می کند که دنیای پیرامون خودرا به مثابه جلوه ای ازفرایندی عمیقتر و خودزاتر درک کنیم بنابراین دنیای روز مره ما ممکن است به مثابه جلوه ای از ناخودآگاه ما تلقی شود </a:t>
            </a:r>
          </a:p>
          <a:p>
            <a:r>
              <a:rPr lang="fa-IR" dirty="0" smtClean="0">
                <a:cs typeface="B Zar" pitchFamily="2" charset="-78"/>
              </a:rPr>
              <a:t> </a:t>
            </a:r>
            <a:endParaRPr lang="en-US" dirty="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ircle(in)">
                                      <p:cBhvr>
                                        <p:cTn id="10" dur="2000"/>
                                        <p:tgtEl>
                                          <p:spTgt spid="2">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circle(in)">
                                      <p:cBhvr>
                                        <p:cTn id="13" dur="2000"/>
                                        <p:tgtEl>
                                          <p:spTgt spid="2">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circle(in)">
                                      <p:cBhvr>
                                        <p:cTn id="16" dur="2000"/>
                                        <p:tgtEl>
                                          <p:spTgt spid="2">
                                            <p:txEl>
                                              <p:pRg st="3" end="3"/>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circle(in)">
                                      <p:cBhvr>
                                        <p:cTn id="19" dur="2000"/>
                                        <p:tgtEl>
                                          <p:spTgt spid="2">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8" presetClass="exit" presetSubtype="16" fill="hold" nodeType="clickEffect">
                                  <p:stCondLst>
                                    <p:cond delay="0"/>
                                  </p:stCondLst>
                                  <p:childTnLst>
                                    <p:animEffect transition="out" filter="diamond(in)">
                                      <p:cBhvr>
                                        <p:cTn id="23" dur="2000"/>
                                        <p:tgtEl>
                                          <p:spTgt spid="2">
                                            <p:txEl>
                                              <p:pRg st="0" end="0"/>
                                            </p:txEl>
                                          </p:spTgt>
                                        </p:tgtEl>
                                      </p:cBhvr>
                                    </p:animEffect>
                                    <p:set>
                                      <p:cBhvr>
                                        <p:cTn id="24" dur="1" fill="hold">
                                          <p:stCondLst>
                                            <p:cond delay="1999"/>
                                          </p:stCondLst>
                                        </p:cTn>
                                        <p:tgtEl>
                                          <p:spTgt spid="2">
                                            <p:txEl>
                                              <p:pRg st="0" end="0"/>
                                            </p:txEl>
                                          </p:spTgt>
                                        </p:tgtEl>
                                        <p:attrNameLst>
                                          <p:attrName>style.visibility</p:attrName>
                                        </p:attrNameLst>
                                      </p:cBhvr>
                                      <p:to>
                                        <p:strVal val="hidden"/>
                                      </p:to>
                                    </p:set>
                                  </p:childTnLst>
                                </p:cTn>
                              </p:par>
                              <p:par>
                                <p:cTn id="25" presetID="8" presetClass="exit" presetSubtype="16" fill="hold" nodeType="withEffect">
                                  <p:stCondLst>
                                    <p:cond delay="0"/>
                                  </p:stCondLst>
                                  <p:childTnLst>
                                    <p:animEffect transition="out" filter="diamond(in)">
                                      <p:cBhvr>
                                        <p:cTn id="26" dur="2000"/>
                                        <p:tgtEl>
                                          <p:spTgt spid="2">
                                            <p:txEl>
                                              <p:pRg st="1" end="1"/>
                                            </p:txEl>
                                          </p:spTgt>
                                        </p:tgtEl>
                                      </p:cBhvr>
                                    </p:animEffect>
                                    <p:set>
                                      <p:cBhvr>
                                        <p:cTn id="27" dur="1" fill="hold">
                                          <p:stCondLst>
                                            <p:cond delay="1999"/>
                                          </p:stCondLst>
                                        </p:cTn>
                                        <p:tgtEl>
                                          <p:spTgt spid="2">
                                            <p:txEl>
                                              <p:pRg st="1" end="1"/>
                                            </p:txEl>
                                          </p:spTgt>
                                        </p:tgtEl>
                                        <p:attrNameLst>
                                          <p:attrName>style.visibility</p:attrName>
                                        </p:attrNameLst>
                                      </p:cBhvr>
                                      <p:to>
                                        <p:strVal val="hidden"/>
                                      </p:to>
                                    </p:set>
                                  </p:childTnLst>
                                </p:cTn>
                              </p:par>
                              <p:par>
                                <p:cTn id="28" presetID="8" presetClass="exit" presetSubtype="16" fill="hold" nodeType="withEffect">
                                  <p:stCondLst>
                                    <p:cond delay="0"/>
                                  </p:stCondLst>
                                  <p:childTnLst>
                                    <p:animEffect transition="out" filter="diamond(in)">
                                      <p:cBhvr>
                                        <p:cTn id="29" dur="2000"/>
                                        <p:tgtEl>
                                          <p:spTgt spid="2">
                                            <p:txEl>
                                              <p:pRg st="2" end="2"/>
                                            </p:txEl>
                                          </p:spTgt>
                                        </p:tgtEl>
                                      </p:cBhvr>
                                    </p:animEffect>
                                    <p:set>
                                      <p:cBhvr>
                                        <p:cTn id="30" dur="1" fill="hold">
                                          <p:stCondLst>
                                            <p:cond delay="1999"/>
                                          </p:stCondLst>
                                        </p:cTn>
                                        <p:tgtEl>
                                          <p:spTgt spid="2">
                                            <p:txEl>
                                              <p:pRg st="2" end="2"/>
                                            </p:txEl>
                                          </p:spTgt>
                                        </p:tgtEl>
                                        <p:attrNameLst>
                                          <p:attrName>style.visibility</p:attrName>
                                        </p:attrNameLst>
                                      </p:cBhvr>
                                      <p:to>
                                        <p:strVal val="hidden"/>
                                      </p:to>
                                    </p:set>
                                  </p:childTnLst>
                                </p:cTn>
                              </p:par>
                              <p:par>
                                <p:cTn id="31" presetID="8" presetClass="exit" presetSubtype="16" fill="hold" nodeType="withEffect">
                                  <p:stCondLst>
                                    <p:cond delay="0"/>
                                  </p:stCondLst>
                                  <p:childTnLst>
                                    <p:animEffect transition="out" filter="diamond(in)">
                                      <p:cBhvr>
                                        <p:cTn id="32" dur="2000"/>
                                        <p:tgtEl>
                                          <p:spTgt spid="2">
                                            <p:txEl>
                                              <p:pRg st="3" end="3"/>
                                            </p:txEl>
                                          </p:spTgt>
                                        </p:tgtEl>
                                      </p:cBhvr>
                                    </p:animEffect>
                                    <p:set>
                                      <p:cBhvr>
                                        <p:cTn id="33" dur="1" fill="hold">
                                          <p:stCondLst>
                                            <p:cond delay="1999"/>
                                          </p:stCondLst>
                                        </p:cTn>
                                        <p:tgtEl>
                                          <p:spTgt spid="2">
                                            <p:txEl>
                                              <p:pRg st="3" end="3"/>
                                            </p:txEl>
                                          </p:spTgt>
                                        </p:tgtEl>
                                        <p:attrNameLst>
                                          <p:attrName>style.visibility</p:attrName>
                                        </p:attrNameLst>
                                      </p:cBhvr>
                                      <p:to>
                                        <p:strVal val="hidden"/>
                                      </p:to>
                                    </p:set>
                                  </p:childTnLst>
                                </p:cTn>
                              </p:par>
                              <p:par>
                                <p:cTn id="34" presetID="8" presetClass="exit" presetSubtype="16" fill="hold" nodeType="withEffect">
                                  <p:stCondLst>
                                    <p:cond delay="0"/>
                                  </p:stCondLst>
                                  <p:childTnLst>
                                    <p:animEffect transition="out" filter="diamond(in)">
                                      <p:cBhvr>
                                        <p:cTn id="35" dur="2000"/>
                                        <p:tgtEl>
                                          <p:spTgt spid="2">
                                            <p:txEl>
                                              <p:pRg st="4" end="4"/>
                                            </p:txEl>
                                          </p:spTgt>
                                        </p:tgtEl>
                                      </p:cBhvr>
                                    </p:animEffect>
                                    <p:set>
                                      <p:cBhvr>
                                        <p:cTn id="36" dur="1" fill="hold">
                                          <p:stCondLst>
                                            <p:cond delay="1999"/>
                                          </p:stCondLst>
                                        </p:cTn>
                                        <p:tgtEl>
                                          <p:spTgt spid="2">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09600"/>
            <a:ext cx="8610600" cy="5486400"/>
          </a:xfrm>
        </p:spPr>
        <p:txBody>
          <a:bodyPr/>
          <a:lstStyle/>
          <a:p>
            <a:r>
              <a:rPr lang="fa-IR" dirty="0" smtClean="0">
                <a:cs typeface="B Zar" pitchFamily="2" charset="-78"/>
              </a:rPr>
              <a:t>پیام مهم این واقعیت است که فرآیندهایی پنهانی که نهایتا واقعیت را می سازند در منطق تغییراتی جایگزین می شوند که کلیت یک موجود را پدید می آورند در حالیکه چنین گزاره ای تا حدی متافیزیکی به نظر می رسد . </a:t>
            </a:r>
          </a:p>
          <a:p>
            <a:r>
              <a:rPr lang="fa-IR" dirty="0" smtClean="0">
                <a:cs typeface="B Zar" pitchFamily="2" charset="-78"/>
              </a:rPr>
              <a:t>شرکتی که کارخانه خودرا تعطیل می کند جامعه و دولت را با مساله مواجه میسازد .</a:t>
            </a:r>
          </a:p>
          <a:p>
            <a:r>
              <a:rPr lang="fa-IR" dirty="0" smtClean="0">
                <a:cs typeface="B Zar" pitchFamily="2" charset="-78"/>
              </a:rPr>
              <a:t>قانونمند کردن حل بحران باید از نقطه ای خاص آغاز شودممکن است مشکلات خاصی که حل آن مدنظر است ناشی از مشکلات و مسائل گسترده تری باشند و حل این مسائل گسترده تر نیز ممکن است مستلزم توجه به مجموعه ای از مسائل باشد .</a:t>
            </a:r>
          </a:p>
          <a:p>
            <a:r>
              <a:rPr lang="fa-IR" dirty="0" smtClean="0">
                <a:cs typeface="B Zar" pitchFamily="2" charset="-78"/>
              </a:rPr>
              <a:t>ایده هایی که مورد بررسی قرار گرفته اند حکایت ازآن دارند که ژرف ساخت های ایدئولوژیهای گوناگون ،بطور ضمنی مستلزم و مؤید منطقهای گوناگون تغییر و تحول هستند و میتوان آنها را به روشی نظام یافته و دقیق تجزیه و تحلیل کرد </a:t>
            </a:r>
          </a:p>
          <a:p>
            <a:r>
              <a:rPr lang="fa-IR" dirty="0" smtClean="0">
                <a:cs typeface="B Zar" pitchFamily="2" charset="-78"/>
              </a:rPr>
              <a:t>نهایتا در مجموع تاکیدات این مبحث مارا به آن جهت هدایت میکنندکه ببینیم بسیاری از مشکلات اجتماعی و سازمانی را نمی توان با شیو های تدریجی حل کرد </a:t>
            </a:r>
          </a:p>
          <a:p>
            <a:endParaRPr lang="fa-IR" dirty="0" smtClean="0">
              <a:cs typeface="B Zar" pitchFamily="2" charset="-78"/>
            </a:endParaRPr>
          </a:p>
          <a:p>
            <a:endParaRPr lang="fa-IR" dirty="0" smtClean="0">
              <a:cs typeface="B Zar" pitchFamily="2" charset="-78"/>
            </a:endParaRPr>
          </a:p>
          <a:p>
            <a:endParaRPr lang="fa-IR" dirty="0" smtClean="0">
              <a:cs typeface="B Zar" pitchFamily="2" charset="-78"/>
            </a:endParaRPr>
          </a:p>
          <a:p>
            <a:endParaRPr lang="en-US" dirty="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2000"/>
                                        <p:tgtEl>
                                          <p:spTgt spid="2">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diamond(in)">
                                      <p:cBhvr>
                                        <p:cTn id="10" dur="2000"/>
                                        <p:tgtEl>
                                          <p:spTgt spid="2">
                                            <p:txEl>
                                              <p:pRg st="1" end="1"/>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diamond(in)">
                                      <p:cBhvr>
                                        <p:cTn id="13" dur="2000"/>
                                        <p:tgtEl>
                                          <p:spTgt spid="2">
                                            <p:txEl>
                                              <p:pRg st="2" end="2"/>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diamond(in)">
                                      <p:cBhvr>
                                        <p:cTn id="16" dur="2000"/>
                                        <p:tgtEl>
                                          <p:spTgt spid="2">
                                            <p:txEl>
                                              <p:pRg st="3" end="3"/>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diamond(in)">
                                      <p:cBhvr>
                                        <p:cTn id="19" dur="2000"/>
                                        <p:tgtEl>
                                          <p:spTgt spid="2">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8" presetClass="exit" presetSubtype="16" fill="hold" nodeType="clickEffect">
                                  <p:stCondLst>
                                    <p:cond delay="0"/>
                                  </p:stCondLst>
                                  <p:childTnLst>
                                    <p:animEffect transition="out" filter="diamond(in)">
                                      <p:cBhvr>
                                        <p:cTn id="23" dur="2000"/>
                                        <p:tgtEl>
                                          <p:spTgt spid="2">
                                            <p:txEl>
                                              <p:pRg st="0" end="0"/>
                                            </p:txEl>
                                          </p:spTgt>
                                        </p:tgtEl>
                                      </p:cBhvr>
                                    </p:animEffect>
                                    <p:set>
                                      <p:cBhvr>
                                        <p:cTn id="24" dur="1" fill="hold">
                                          <p:stCondLst>
                                            <p:cond delay="1999"/>
                                          </p:stCondLst>
                                        </p:cTn>
                                        <p:tgtEl>
                                          <p:spTgt spid="2">
                                            <p:txEl>
                                              <p:pRg st="0" end="0"/>
                                            </p:txEl>
                                          </p:spTgt>
                                        </p:tgtEl>
                                        <p:attrNameLst>
                                          <p:attrName>style.visibility</p:attrName>
                                        </p:attrNameLst>
                                      </p:cBhvr>
                                      <p:to>
                                        <p:strVal val="hidden"/>
                                      </p:to>
                                    </p:set>
                                  </p:childTnLst>
                                </p:cTn>
                              </p:par>
                              <p:par>
                                <p:cTn id="25" presetID="8" presetClass="exit" presetSubtype="16" fill="hold" nodeType="withEffect">
                                  <p:stCondLst>
                                    <p:cond delay="0"/>
                                  </p:stCondLst>
                                  <p:childTnLst>
                                    <p:animEffect transition="out" filter="diamond(in)">
                                      <p:cBhvr>
                                        <p:cTn id="26" dur="2000"/>
                                        <p:tgtEl>
                                          <p:spTgt spid="2">
                                            <p:txEl>
                                              <p:pRg st="1" end="1"/>
                                            </p:txEl>
                                          </p:spTgt>
                                        </p:tgtEl>
                                      </p:cBhvr>
                                    </p:animEffect>
                                    <p:set>
                                      <p:cBhvr>
                                        <p:cTn id="27" dur="1" fill="hold">
                                          <p:stCondLst>
                                            <p:cond delay="1999"/>
                                          </p:stCondLst>
                                        </p:cTn>
                                        <p:tgtEl>
                                          <p:spTgt spid="2">
                                            <p:txEl>
                                              <p:pRg st="1" end="1"/>
                                            </p:txEl>
                                          </p:spTgt>
                                        </p:tgtEl>
                                        <p:attrNameLst>
                                          <p:attrName>style.visibility</p:attrName>
                                        </p:attrNameLst>
                                      </p:cBhvr>
                                      <p:to>
                                        <p:strVal val="hidden"/>
                                      </p:to>
                                    </p:set>
                                  </p:childTnLst>
                                </p:cTn>
                              </p:par>
                              <p:par>
                                <p:cTn id="28" presetID="8" presetClass="exit" presetSubtype="16" fill="hold" nodeType="withEffect">
                                  <p:stCondLst>
                                    <p:cond delay="0"/>
                                  </p:stCondLst>
                                  <p:childTnLst>
                                    <p:animEffect transition="out" filter="diamond(in)">
                                      <p:cBhvr>
                                        <p:cTn id="29" dur="2000"/>
                                        <p:tgtEl>
                                          <p:spTgt spid="2">
                                            <p:txEl>
                                              <p:pRg st="2" end="2"/>
                                            </p:txEl>
                                          </p:spTgt>
                                        </p:tgtEl>
                                      </p:cBhvr>
                                    </p:animEffect>
                                    <p:set>
                                      <p:cBhvr>
                                        <p:cTn id="30" dur="1" fill="hold">
                                          <p:stCondLst>
                                            <p:cond delay="1999"/>
                                          </p:stCondLst>
                                        </p:cTn>
                                        <p:tgtEl>
                                          <p:spTgt spid="2">
                                            <p:txEl>
                                              <p:pRg st="2" end="2"/>
                                            </p:txEl>
                                          </p:spTgt>
                                        </p:tgtEl>
                                        <p:attrNameLst>
                                          <p:attrName>style.visibility</p:attrName>
                                        </p:attrNameLst>
                                      </p:cBhvr>
                                      <p:to>
                                        <p:strVal val="hidden"/>
                                      </p:to>
                                    </p:set>
                                  </p:childTnLst>
                                </p:cTn>
                              </p:par>
                              <p:par>
                                <p:cTn id="31" presetID="8" presetClass="exit" presetSubtype="16" fill="hold" nodeType="withEffect">
                                  <p:stCondLst>
                                    <p:cond delay="0"/>
                                  </p:stCondLst>
                                  <p:childTnLst>
                                    <p:animEffect transition="out" filter="diamond(in)">
                                      <p:cBhvr>
                                        <p:cTn id="32" dur="2000"/>
                                        <p:tgtEl>
                                          <p:spTgt spid="2">
                                            <p:txEl>
                                              <p:pRg st="3" end="3"/>
                                            </p:txEl>
                                          </p:spTgt>
                                        </p:tgtEl>
                                      </p:cBhvr>
                                    </p:animEffect>
                                    <p:set>
                                      <p:cBhvr>
                                        <p:cTn id="33" dur="1" fill="hold">
                                          <p:stCondLst>
                                            <p:cond delay="1999"/>
                                          </p:stCondLst>
                                        </p:cTn>
                                        <p:tgtEl>
                                          <p:spTgt spid="2">
                                            <p:txEl>
                                              <p:pRg st="3" end="3"/>
                                            </p:txEl>
                                          </p:spTgt>
                                        </p:tgtEl>
                                        <p:attrNameLst>
                                          <p:attrName>style.visibility</p:attrName>
                                        </p:attrNameLst>
                                      </p:cBhvr>
                                      <p:to>
                                        <p:strVal val="hidden"/>
                                      </p:to>
                                    </p:set>
                                  </p:childTnLst>
                                </p:cTn>
                              </p:par>
                              <p:par>
                                <p:cTn id="34" presetID="8" presetClass="exit" presetSubtype="16" fill="hold" nodeType="withEffect">
                                  <p:stCondLst>
                                    <p:cond delay="0"/>
                                  </p:stCondLst>
                                  <p:childTnLst>
                                    <p:animEffect transition="out" filter="diamond(in)">
                                      <p:cBhvr>
                                        <p:cTn id="35" dur="2000"/>
                                        <p:tgtEl>
                                          <p:spTgt spid="2">
                                            <p:txEl>
                                              <p:pRg st="4" end="4"/>
                                            </p:txEl>
                                          </p:spTgt>
                                        </p:tgtEl>
                                      </p:cBhvr>
                                    </p:animEffect>
                                    <p:set>
                                      <p:cBhvr>
                                        <p:cTn id="36" dur="1" fill="hold">
                                          <p:stCondLst>
                                            <p:cond delay="1999"/>
                                          </p:stCondLst>
                                        </p:cTn>
                                        <p:tgtEl>
                                          <p:spTgt spid="2">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486400"/>
          </a:xfrm>
        </p:spPr>
        <p:txBody>
          <a:bodyPr/>
          <a:lstStyle/>
          <a:p>
            <a:r>
              <a:rPr lang="fa-IR" dirty="0" smtClean="0">
                <a:cs typeface="B Zar" pitchFamily="2" charset="-78"/>
              </a:rPr>
              <a:t>نوع تفکرخود محورانه و مجزا شده موجب میشودکه مردم به روشنی ووضوح خودرا در موقعیتی بیابند که کاملا از محیط خودشان جداهستند و مسائلی را ابراز کنند که در بیشتر اوقات مایل نیستند نتایج آسیب شناختی آنها را تحمل کنند   </a:t>
            </a:r>
          </a:p>
          <a:p>
            <a:r>
              <a:rPr lang="fa-IR" dirty="0" smtClean="0">
                <a:cs typeface="B Zar" pitchFamily="2" charset="-78"/>
              </a:rPr>
              <a:t>استعره تغییر و تحول محدودیتهایی  نیز دارد اول آنکه می توان آن را از این دیدگاه مورد بررسی قرار داد که ذوشهای حاصل از این تفکر بسیار آرمانی به نظر می رسند </a:t>
            </a:r>
          </a:p>
          <a:p>
            <a:r>
              <a:rPr lang="fa-IR" dirty="0" smtClean="0">
                <a:cs typeface="B Zar" pitchFamily="2" charset="-78"/>
              </a:rPr>
              <a:t>دومین انتقاد براین استعاره آن است که درک کامل منطق های تغییر مستلزم باز اندیشی است واقعیت این است که منطق های تغییر برای شرح و بیان گذشته خود قدرت بیشتری دارند و لی موفقیت آنها برای پیش بینی آینده چندان قال توجه نیست </a:t>
            </a:r>
          </a:p>
          <a:p>
            <a:r>
              <a:rPr lang="fa-IR" dirty="0" smtClean="0">
                <a:cs typeface="B Zar" pitchFamily="2" charset="-78"/>
              </a:rPr>
              <a:t> </a:t>
            </a:r>
            <a:endParaRPr lang="en-US" dirty="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6" name="Picture 4" descr="24893"/>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8" name="Rectangle 3"/>
          <p:cNvSpPr txBox="1">
            <a:spLocks noChangeArrowheads="1"/>
          </p:cNvSpPr>
          <p:nvPr/>
        </p:nvSpPr>
        <p:spPr bwMode="auto">
          <a:xfrm>
            <a:off x="4000496" y="357166"/>
            <a:ext cx="5143504" cy="22860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1" eaLnBrk="1" fontAlgn="base" latinLnBrk="0" hangingPunct="1">
              <a:lnSpc>
                <a:spcPct val="100000"/>
              </a:lnSpc>
              <a:spcBef>
                <a:spcPct val="20000"/>
              </a:spcBef>
              <a:spcAft>
                <a:spcPct val="0"/>
              </a:spcAft>
              <a:buClr>
                <a:schemeClr val="hlink"/>
              </a:buClr>
              <a:buSzTx/>
              <a:buFont typeface="Wingdings 2" pitchFamily="18" charset="2"/>
              <a:buNone/>
              <a:tabLst/>
              <a:defRPr/>
            </a:pPr>
            <a:r>
              <a:rPr kumimoji="0" lang="fa-IR" sz="6000" b="0" i="0" u="none" strike="noStrike" kern="0" cap="none" spc="0" normalizeH="0" baseline="0" noProof="0" dirty="0" smtClean="0">
                <a:ln>
                  <a:noFill/>
                </a:ln>
                <a:solidFill>
                  <a:schemeClr val="tx2"/>
                </a:solidFill>
                <a:effectLst/>
                <a:uLnTx/>
                <a:uFillTx/>
                <a:latin typeface="IranNastaliq" pitchFamily="18" charset="0"/>
                <a:ea typeface="+mn-ea"/>
                <a:cs typeface="IranNastaliq" pitchFamily="18" charset="0"/>
              </a:rPr>
              <a:t>با تشكر از وقت و حوصله شما</a:t>
            </a:r>
            <a:endParaRPr kumimoji="0" lang="en-US" sz="6000" b="0" i="0" u="none" strike="noStrike" kern="0" cap="none" spc="0" normalizeH="0" baseline="0" noProof="0" dirty="0" smtClean="0">
              <a:ln>
                <a:noFill/>
              </a:ln>
              <a:solidFill>
                <a:schemeClr val="tx2"/>
              </a:solidFill>
              <a:effectLst/>
              <a:uLnTx/>
              <a:uFillTx/>
              <a:latin typeface="IranNastaliq" pitchFamily="18" charset="0"/>
              <a:ea typeface="+mn-ea"/>
              <a:cs typeface="IranNastaliq" pitchFamily="18" charset="0"/>
            </a:endParaRPr>
          </a:p>
        </p:txBody>
      </p:sp>
      <p:sp>
        <p:nvSpPr>
          <p:cNvPr id="4" name="Footer Placeholder 3"/>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slow">
    <p:wheel spokes="2"/>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486400"/>
          </a:xfrm>
        </p:spPr>
        <p:txBody>
          <a:bodyPr/>
          <a:lstStyle/>
          <a:p>
            <a:pPr algn="just">
              <a:buNone/>
            </a:pPr>
            <a:r>
              <a:rPr lang="fa-IR" dirty="0" smtClean="0">
                <a:cs typeface="B Zar" pitchFamily="2" charset="-78"/>
              </a:rPr>
              <a:t>وی  دوواقعیت  را در تولید هر تغییر مؤثر و دخیل میداند </a:t>
            </a:r>
          </a:p>
          <a:p>
            <a:pPr algn="just">
              <a:buNone/>
            </a:pPr>
            <a:r>
              <a:rPr lang="fa-IR" dirty="0" smtClean="0">
                <a:cs typeface="B Zar" pitchFamily="2" charset="-78"/>
              </a:rPr>
              <a:t>واقیت اول همان است که دیده می شودوظاهر تغییر را نشان میدهد . </a:t>
            </a:r>
          </a:p>
          <a:p>
            <a:pPr marL="11113" indent="-11113" algn="just">
              <a:buNone/>
            </a:pPr>
            <a:r>
              <a:rPr lang="fa-IR" dirty="0" smtClean="0">
                <a:cs typeface="B Zar" pitchFamily="2" charset="-78"/>
              </a:rPr>
              <a:t>واقعیت دوم واقعیتی است مظاعف بر آنچه که دیده می شود و در لایه های هر تغییر وجود دارد </a:t>
            </a:r>
          </a:p>
          <a:p>
            <a:pPr marL="11113" indent="-11113" algn="just">
              <a:buNone/>
            </a:pPr>
            <a:r>
              <a:rPr lang="fa-IR" dirty="0" smtClean="0">
                <a:cs typeface="B Zar" pitchFamily="2" charset="-78"/>
              </a:rPr>
              <a:t>بوهم واقعیت اول را نظم باز گشوده یا شکفته می نامد و دومی را نظم پیچیده یا بسته مینامد .</a:t>
            </a:r>
          </a:p>
          <a:p>
            <a:pPr marL="11113" indent="-11113" algn="just">
              <a:buNone/>
            </a:pPr>
            <a:r>
              <a:rPr lang="fa-IR" dirty="0" smtClean="0">
                <a:cs typeface="B Zar" pitchFamily="2" charset="-78"/>
              </a:rPr>
              <a:t>بوهم عقیده دارد جریان عالم به صورتی است که هر لحظه از صورت نهفته به حالت شکفته در حرکت است .</a:t>
            </a:r>
          </a:p>
          <a:p>
            <a:pPr marL="11113" indent="-11113" algn="just">
              <a:buNone/>
            </a:pPr>
            <a:r>
              <a:rPr lang="fa-IR" dirty="0" smtClean="0">
                <a:cs typeface="B Zar" pitchFamily="2" charset="-78"/>
              </a:rPr>
              <a:t>نظم نهفته ودر عین حال پیچیده به مثابه فرآیندی خلاق به شمار می رود که همانند هولوگرام تصویر هر چیز ی را به صورت پنهان و بسته در درون خود دارد این نظم نهفته منبع فعال وایجاد کننده ی نظم شکفته است . </a:t>
            </a:r>
          </a:p>
          <a:p>
            <a:pPr marL="11113" indent="-11113" algn="just">
              <a:buNone/>
            </a:pPr>
            <a:endParaRPr lang="fa-IR" dirty="0" smtClean="0">
              <a:cs typeface="B Zar" pitchFamily="2" charset="-78"/>
            </a:endParaRPr>
          </a:p>
          <a:p>
            <a:pPr marL="11113" indent="-11113" algn="just">
              <a:buNone/>
            </a:pPr>
            <a:endParaRPr lang="fa-IR" dirty="0" smtClean="0">
              <a:cs typeface="B Zar" pitchFamily="2" charset="-78"/>
            </a:endParaRPr>
          </a:p>
          <a:p>
            <a:pPr marL="11113" indent="-11113" algn="just">
              <a:buNone/>
            </a:pPr>
            <a:endParaRPr lang="fa-IR" dirty="0" smtClean="0">
              <a:cs typeface="B Zar" pitchFamily="2" charset="-78"/>
            </a:endParaRPr>
          </a:p>
          <a:p>
            <a:pPr marL="11113" indent="-11113" algn="just">
              <a:buNone/>
            </a:pPr>
            <a:endParaRPr lang="en-US" dirty="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2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2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xit" presetSubtype="16" fill="hold" nodeType="clickEffect">
                                  <p:stCondLst>
                                    <p:cond delay="0"/>
                                  </p:stCondLst>
                                  <p:childTnLst>
                                    <p:animEffect transition="out" filter="diamond(in)">
                                      <p:cBhvr>
                                        <p:cTn id="36" dur="2000"/>
                                        <p:tgtEl>
                                          <p:spTgt spid="2">
                                            <p:txEl>
                                              <p:pRg st="0" end="0"/>
                                            </p:txEl>
                                          </p:spTgt>
                                        </p:tgtEl>
                                      </p:cBhvr>
                                    </p:animEffect>
                                    <p:set>
                                      <p:cBhvr>
                                        <p:cTn id="37" dur="1" fill="hold">
                                          <p:stCondLst>
                                            <p:cond delay="1999"/>
                                          </p:stCondLst>
                                        </p:cTn>
                                        <p:tgtEl>
                                          <p:spTgt spid="2">
                                            <p:txEl>
                                              <p:pRg st="0" end="0"/>
                                            </p:txEl>
                                          </p:spTgt>
                                        </p:tgtEl>
                                        <p:attrNameLst>
                                          <p:attrName>style.visibility</p:attrName>
                                        </p:attrNameLst>
                                      </p:cBhvr>
                                      <p:to>
                                        <p:strVal val="hidden"/>
                                      </p:to>
                                    </p:set>
                                  </p:childTnLst>
                                </p:cTn>
                              </p:par>
                              <p:par>
                                <p:cTn id="38" presetID="8" presetClass="exit" presetSubtype="16" fill="hold" nodeType="withEffect">
                                  <p:stCondLst>
                                    <p:cond delay="0"/>
                                  </p:stCondLst>
                                  <p:childTnLst>
                                    <p:animEffect transition="out" filter="diamond(in)">
                                      <p:cBhvr>
                                        <p:cTn id="39" dur="2000"/>
                                        <p:tgtEl>
                                          <p:spTgt spid="2">
                                            <p:txEl>
                                              <p:pRg st="1" end="1"/>
                                            </p:txEl>
                                          </p:spTgt>
                                        </p:tgtEl>
                                      </p:cBhvr>
                                    </p:animEffect>
                                    <p:set>
                                      <p:cBhvr>
                                        <p:cTn id="40" dur="1" fill="hold">
                                          <p:stCondLst>
                                            <p:cond delay="1999"/>
                                          </p:stCondLst>
                                        </p:cTn>
                                        <p:tgtEl>
                                          <p:spTgt spid="2">
                                            <p:txEl>
                                              <p:pRg st="1" end="1"/>
                                            </p:txEl>
                                          </p:spTgt>
                                        </p:tgtEl>
                                        <p:attrNameLst>
                                          <p:attrName>style.visibility</p:attrName>
                                        </p:attrNameLst>
                                      </p:cBhvr>
                                      <p:to>
                                        <p:strVal val="hidden"/>
                                      </p:to>
                                    </p:set>
                                  </p:childTnLst>
                                </p:cTn>
                              </p:par>
                              <p:par>
                                <p:cTn id="41" presetID="8" presetClass="exit" presetSubtype="16" fill="hold" nodeType="withEffect">
                                  <p:stCondLst>
                                    <p:cond delay="0"/>
                                  </p:stCondLst>
                                  <p:childTnLst>
                                    <p:animEffect transition="out" filter="diamond(in)">
                                      <p:cBhvr>
                                        <p:cTn id="42" dur="2000"/>
                                        <p:tgtEl>
                                          <p:spTgt spid="2">
                                            <p:txEl>
                                              <p:pRg st="2" end="2"/>
                                            </p:txEl>
                                          </p:spTgt>
                                        </p:tgtEl>
                                      </p:cBhvr>
                                    </p:animEffect>
                                    <p:set>
                                      <p:cBhvr>
                                        <p:cTn id="43" dur="1" fill="hold">
                                          <p:stCondLst>
                                            <p:cond delay="1999"/>
                                          </p:stCondLst>
                                        </p:cTn>
                                        <p:tgtEl>
                                          <p:spTgt spid="2">
                                            <p:txEl>
                                              <p:pRg st="2" end="2"/>
                                            </p:txEl>
                                          </p:spTgt>
                                        </p:tgtEl>
                                        <p:attrNameLst>
                                          <p:attrName>style.visibility</p:attrName>
                                        </p:attrNameLst>
                                      </p:cBhvr>
                                      <p:to>
                                        <p:strVal val="hidden"/>
                                      </p:to>
                                    </p:set>
                                  </p:childTnLst>
                                </p:cTn>
                              </p:par>
                              <p:par>
                                <p:cTn id="44" presetID="8" presetClass="exit" presetSubtype="16" fill="hold" nodeType="withEffect">
                                  <p:stCondLst>
                                    <p:cond delay="0"/>
                                  </p:stCondLst>
                                  <p:childTnLst>
                                    <p:animEffect transition="out" filter="diamond(in)">
                                      <p:cBhvr>
                                        <p:cTn id="45" dur="2000"/>
                                        <p:tgtEl>
                                          <p:spTgt spid="2">
                                            <p:txEl>
                                              <p:pRg st="3" end="3"/>
                                            </p:txEl>
                                          </p:spTgt>
                                        </p:tgtEl>
                                      </p:cBhvr>
                                    </p:animEffect>
                                    <p:set>
                                      <p:cBhvr>
                                        <p:cTn id="46" dur="1" fill="hold">
                                          <p:stCondLst>
                                            <p:cond delay="1999"/>
                                          </p:stCondLst>
                                        </p:cTn>
                                        <p:tgtEl>
                                          <p:spTgt spid="2">
                                            <p:txEl>
                                              <p:pRg st="3" end="3"/>
                                            </p:txEl>
                                          </p:spTgt>
                                        </p:tgtEl>
                                        <p:attrNameLst>
                                          <p:attrName>style.visibility</p:attrName>
                                        </p:attrNameLst>
                                      </p:cBhvr>
                                      <p:to>
                                        <p:strVal val="hidden"/>
                                      </p:to>
                                    </p:set>
                                  </p:childTnLst>
                                </p:cTn>
                              </p:par>
                              <p:par>
                                <p:cTn id="47" presetID="8" presetClass="exit" presetSubtype="16" fill="hold" nodeType="withEffect">
                                  <p:stCondLst>
                                    <p:cond delay="0"/>
                                  </p:stCondLst>
                                  <p:childTnLst>
                                    <p:animEffect transition="out" filter="diamond(in)">
                                      <p:cBhvr>
                                        <p:cTn id="48" dur="2000"/>
                                        <p:tgtEl>
                                          <p:spTgt spid="2">
                                            <p:txEl>
                                              <p:pRg st="4" end="4"/>
                                            </p:txEl>
                                          </p:spTgt>
                                        </p:tgtEl>
                                      </p:cBhvr>
                                    </p:animEffect>
                                    <p:set>
                                      <p:cBhvr>
                                        <p:cTn id="49" dur="1" fill="hold">
                                          <p:stCondLst>
                                            <p:cond delay="1999"/>
                                          </p:stCondLst>
                                        </p:cTn>
                                        <p:tgtEl>
                                          <p:spTgt spid="2">
                                            <p:txEl>
                                              <p:pRg st="4" end="4"/>
                                            </p:txEl>
                                          </p:spTgt>
                                        </p:tgtEl>
                                        <p:attrNameLst>
                                          <p:attrName>style.visibility</p:attrName>
                                        </p:attrNameLst>
                                      </p:cBhvr>
                                      <p:to>
                                        <p:strVal val="hidden"/>
                                      </p:to>
                                    </p:set>
                                  </p:childTnLst>
                                </p:cTn>
                              </p:par>
                              <p:par>
                                <p:cTn id="50" presetID="8" presetClass="exit" presetSubtype="16" fill="hold" nodeType="withEffect">
                                  <p:stCondLst>
                                    <p:cond delay="0"/>
                                  </p:stCondLst>
                                  <p:childTnLst>
                                    <p:animEffect transition="out" filter="diamond(in)">
                                      <p:cBhvr>
                                        <p:cTn id="51" dur="2000"/>
                                        <p:tgtEl>
                                          <p:spTgt spid="2">
                                            <p:txEl>
                                              <p:pRg st="5" end="5"/>
                                            </p:txEl>
                                          </p:spTgt>
                                        </p:tgtEl>
                                      </p:cBhvr>
                                    </p:animEffect>
                                    <p:set>
                                      <p:cBhvr>
                                        <p:cTn id="52" dur="1" fill="hold">
                                          <p:stCondLst>
                                            <p:cond delay="1999"/>
                                          </p:stCondLst>
                                        </p:cTn>
                                        <p:tgtEl>
                                          <p:spTgt spid="2">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8229600" cy="5486400"/>
          </a:xfrm>
        </p:spPr>
        <p:txBody>
          <a:bodyPr/>
          <a:lstStyle/>
          <a:p>
            <a:pPr algn="just"/>
            <a:r>
              <a:rPr lang="fa-IR" sz="2800" dirty="0" smtClean="0">
                <a:cs typeface="B Zar" pitchFamily="2" charset="-78"/>
              </a:rPr>
              <a:t>این نظریه قابلیت دارد که ابزارو امکاناتی برای حل بسیاری از مشکلات در دنیای فیزیک امروز فراهم آورد و به نتایج چشمگیری نیز دست یابد </a:t>
            </a:r>
          </a:p>
          <a:p>
            <a:pPr algn="just"/>
            <a:r>
              <a:rPr lang="fa-IR" sz="2800" dirty="0" smtClean="0">
                <a:cs typeface="B Zar" pitchFamily="2" charset="-78"/>
              </a:rPr>
              <a:t>این نظریه حکایت ازآن دارد که برای فهم و درک و راز جهان ناگزیر از فهم ودرک فرآیندهای زایاو پوینده ای در جهت تبدیل نظم نهفته به نظم شکفته و پیوند این دو به همدیگریم  .</a:t>
            </a:r>
          </a:p>
          <a:p>
            <a:pPr algn="just"/>
            <a:r>
              <a:rPr lang="fa-IR" sz="2800" dirty="0" smtClean="0">
                <a:cs typeface="B Zar" pitchFamily="2" charset="-78"/>
              </a:rPr>
              <a:t>اغلب صاحب نظران علوم تجربی توجه خود را بیشتر به فهم روابطی که در نظم شکفته موجود است معطوف کرده اند وازپدیده ها و فرآیندهای موجود در نظم نهفته غفلت ورزیده اند . </a:t>
            </a:r>
          </a:p>
          <a:p>
            <a:pPr algn="just"/>
            <a:r>
              <a:rPr lang="fa-IR" sz="2800" dirty="0" smtClean="0">
                <a:cs typeface="B Zar" pitchFamily="2" charset="-78"/>
              </a:rPr>
              <a:t>بادرک این دو گونه نظم ،ما به این قابلیت دست می یابیم که روابط میان اشیا و فرآیندها را مطالعه کنیم و آنها را در غالب عادی و متداول بررسی کنیم . </a:t>
            </a:r>
          </a:p>
          <a:p>
            <a:pPr algn="just"/>
            <a:endParaRPr lang="en-US" sz="2800" dirty="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heckerboard(across)">
                                      <p:cBhvr>
                                        <p:cTn id="10" dur="500"/>
                                        <p:tgtEl>
                                          <p:spTgt spid="2">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checkerboard(across)">
                                      <p:cBhvr>
                                        <p:cTn id="13" dur="500"/>
                                        <p:tgtEl>
                                          <p:spTgt spid="2">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checkerboard(across)">
                                      <p:cBhvr>
                                        <p:cTn id="16" dur="500"/>
                                        <p:tgtEl>
                                          <p:spTgt spid="2">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4" presetClass="exit" presetSubtype="0" fill="hold" nodeType="clickEffect">
                                  <p:stCondLst>
                                    <p:cond delay="0"/>
                                  </p:stCondLst>
                                  <p:childTnLst>
                                    <p:anim to="" calcmode="lin" valueType="num">
                                      <p:cBhvr>
                                        <p:cTn id="20" dur="1"/>
                                        <p:tgtEl>
                                          <p:spTgt spid="2">
                                            <p:txEl>
                                              <p:pRg st="0" end="0"/>
                                            </p:txEl>
                                          </p:spTgt>
                                        </p:tgtEl>
                                        <p:attrNameLst>
                                          <p:attrName/>
                                        </p:attrNameLst>
                                      </p:cBhvr>
                                    </p:anim>
                                    <p:set>
                                      <p:cBhvr>
                                        <p:cTn id="21" dur="1" fill="hold">
                                          <p:stCondLst>
                                            <p:cond delay="0"/>
                                          </p:stCondLst>
                                        </p:cTn>
                                        <p:tgtEl>
                                          <p:spTgt spid="2">
                                            <p:txEl>
                                              <p:pRg st="0" end="0"/>
                                            </p:txEl>
                                          </p:spTgt>
                                        </p:tgtEl>
                                        <p:attrNameLst>
                                          <p:attrName>style.visibility</p:attrName>
                                        </p:attrNameLst>
                                      </p:cBhvr>
                                      <p:to>
                                        <p:strVal val="hidden"/>
                                      </p:to>
                                    </p:set>
                                  </p:childTnLst>
                                </p:cTn>
                              </p:par>
                              <p:par>
                                <p:cTn id="22" presetID="24" presetClass="exit" presetSubtype="0" fill="hold" nodeType="withEffect">
                                  <p:stCondLst>
                                    <p:cond delay="0"/>
                                  </p:stCondLst>
                                  <p:childTnLst>
                                    <p:anim to="" calcmode="lin" valueType="num">
                                      <p:cBhvr>
                                        <p:cTn id="23" dur="1"/>
                                        <p:tgtEl>
                                          <p:spTgt spid="2">
                                            <p:txEl>
                                              <p:pRg st="1" end="1"/>
                                            </p:txEl>
                                          </p:spTgt>
                                        </p:tgtEl>
                                        <p:attrNameLst>
                                          <p:attrName/>
                                        </p:attrNameLst>
                                      </p:cBhvr>
                                    </p:anim>
                                    <p:set>
                                      <p:cBhvr>
                                        <p:cTn id="24" dur="1" fill="hold">
                                          <p:stCondLst>
                                            <p:cond delay="0"/>
                                          </p:stCondLst>
                                        </p:cTn>
                                        <p:tgtEl>
                                          <p:spTgt spid="2">
                                            <p:txEl>
                                              <p:pRg st="1" end="1"/>
                                            </p:txEl>
                                          </p:spTgt>
                                        </p:tgtEl>
                                        <p:attrNameLst>
                                          <p:attrName>style.visibility</p:attrName>
                                        </p:attrNameLst>
                                      </p:cBhvr>
                                      <p:to>
                                        <p:strVal val="hidden"/>
                                      </p:to>
                                    </p:set>
                                  </p:childTnLst>
                                </p:cTn>
                              </p:par>
                              <p:par>
                                <p:cTn id="25" presetID="24" presetClass="exit" presetSubtype="0" fill="hold" nodeType="withEffect">
                                  <p:stCondLst>
                                    <p:cond delay="0"/>
                                  </p:stCondLst>
                                  <p:childTnLst>
                                    <p:anim to="" calcmode="lin" valueType="num">
                                      <p:cBhvr>
                                        <p:cTn id="26" dur="1"/>
                                        <p:tgtEl>
                                          <p:spTgt spid="2">
                                            <p:txEl>
                                              <p:pRg st="2" end="2"/>
                                            </p:txEl>
                                          </p:spTgt>
                                        </p:tgtEl>
                                        <p:attrNameLst>
                                          <p:attrName/>
                                        </p:attrNameLst>
                                      </p:cBhvr>
                                    </p:anim>
                                    <p:set>
                                      <p:cBhvr>
                                        <p:cTn id="27" dur="1" fill="hold">
                                          <p:stCondLst>
                                            <p:cond delay="0"/>
                                          </p:stCondLst>
                                        </p:cTn>
                                        <p:tgtEl>
                                          <p:spTgt spid="2">
                                            <p:txEl>
                                              <p:pRg st="2" end="2"/>
                                            </p:txEl>
                                          </p:spTgt>
                                        </p:tgtEl>
                                        <p:attrNameLst>
                                          <p:attrName>style.visibility</p:attrName>
                                        </p:attrNameLst>
                                      </p:cBhvr>
                                      <p:to>
                                        <p:strVal val="hidden"/>
                                      </p:to>
                                    </p:set>
                                  </p:childTnLst>
                                </p:cTn>
                              </p:par>
                              <p:par>
                                <p:cTn id="28" presetID="24" presetClass="exit" presetSubtype="0" fill="hold" nodeType="withEffect">
                                  <p:stCondLst>
                                    <p:cond delay="0"/>
                                  </p:stCondLst>
                                  <p:childTnLst>
                                    <p:anim to="" calcmode="lin" valueType="num">
                                      <p:cBhvr>
                                        <p:cTn id="29" dur="1"/>
                                        <p:tgtEl>
                                          <p:spTgt spid="2">
                                            <p:txEl>
                                              <p:pRg st="3" end="3"/>
                                            </p:txEl>
                                          </p:spTgt>
                                        </p:tgtEl>
                                        <p:attrNameLst>
                                          <p:attrName/>
                                        </p:attrNameLst>
                                      </p:cBhvr>
                                    </p:anim>
                                    <p:set>
                                      <p:cBhvr>
                                        <p:cTn id="30" dur="1" fill="hold">
                                          <p:stCondLst>
                                            <p:cond delay="0"/>
                                          </p:stCondLst>
                                        </p:cTn>
                                        <p:tgtEl>
                                          <p:spTgt spid="2">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cs typeface="B Zar" pitchFamily="2" charset="-78"/>
              </a:rPr>
              <a:t>از نظر بوهم ، کشف کلیه ی قوانین  بنیادی جهان که بستر وجودی نظم نهفته است دست نیافتنی است و مستلزم شناسایی تجزیه و درک تغییر حرکت و تکوین ( به منزله ی عوامل پدید آورنده ی دنیا ) است .</a:t>
            </a:r>
          </a:p>
          <a:p>
            <a:r>
              <a:rPr lang="fa-IR" dirty="0" smtClean="0">
                <a:cs typeface="B Zar" pitchFamily="2" charset="-78"/>
              </a:rPr>
              <a:t>مورگان ، واقعیات موجود در نظم نهفته عالم را به مثابه منطق تحول و تغییر در نظر می گیرد این واقعیات به تبیین و توصیف قالب علمی دنیا در هربرهه از زمان کمک می کند .  </a:t>
            </a:r>
            <a:endParaRPr lang="en-US" dirty="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524000"/>
            <a:ext cx="8534400" cy="4572000"/>
          </a:xfrm>
        </p:spPr>
        <p:txBody>
          <a:bodyPr/>
          <a:lstStyle/>
          <a:p>
            <a:pPr algn="just"/>
            <a:r>
              <a:rPr lang="fa-IR" dirty="0" smtClean="0">
                <a:cs typeface="B Zar" pitchFamily="2" charset="-78"/>
              </a:rPr>
              <a:t>دوسوال مهم: </a:t>
            </a:r>
          </a:p>
          <a:p>
            <a:pPr algn="just"/>
            <a:r>
              <a:rPr lang="fa-IR" dirty="0" smtClean="0">
                <a:cs typeface="B Zar" pitchFamily="2" charset="-78"/>
              </a:rPr>
              <a:t>1- چه ارتباطی میان اندیشه های گوناگون ارائه شده در مورد مدیریت وجود دارد .</a:t>
            </a:r>
          </a:p>
          <a:p>
            <a:pPr algn="just"/>
            <a:r>
              <a:rPr lang="fa-IR" dirty="0" smtClean="0">
                <a:cs typeface="B Zar" pitchFamily="2" charset="-78"/>
              </a:rPr>
              <a:t>2-از چه راهی می توان موجبات تاثیر گذاری  روی روش زندگی اجتماعی را بر مبنای تصویر دنیای متغیر و متحول فراهم کرد ؟ </a:t>
            </a:r>
          </a:p>
          <a:p>
            <a:pPr algn="just"/>
            <a:r>
              <a:rPr lang="fa-IR" dirty="0" smtClean="0">
                <a:cs typeface="B Zar" pitchFamily="2" charset="-78"/>
              </a:rPr>
              <a:t>نظریه بوهم را می توان به مثابه سرآغازی در پاسخگویی به سؤالهایی نظیر این دوسؤال در نظرگرفت .</a:t>
            </a:r>
          </a:p>
          <a:p>
            <a:pPr algn="just"/>
            <a:r>
              <a:rPr lang="fa-IR" dirty="0" smtClean="0">
                <a:cs typeface="B Zar" pitchFamily="2" charset="-78"/>
              </a:rPr>
              <a:t>اگر دنیای  سازمان  را برمبنای واقعیت تجربی نهفته ای تصویر کنیم آنگاه بهتر می توانیم با باز گشودن منطق تغییر و تحول به واقعیت شکفته طبیعت سازمان نایل شویم . چنین تصوری  از سازمانها مارا به سوی یافتن فلسفه وجودی آنها ودر ادامه حفظ و نگهداری سازمانها رهنمون می گردد .</a:t>
            </a:r>
          </a:p>
          <a:p>
            <a:pPr algn="just"/>
            <a:r>
              <a:rPr lang="fa-IR" dirty="0" smtClean="0">
                <a:cs typeface="B Zar" pitchFamily="2" charset="-78"/>
              </a:rPr>
              <a:t> </a:t>
            </a:r>
            <a:endParaRPr lang="en-US" dirty="0">
              <a:cs typeface="B Zar" pitchFamily="2" charset="-78"/>
            </a:endParaRPr>
          </a:p>
        </p:txBody>
      </p:sp>
      <p:sp>
        <p:nvSpPr>
          <p:cNvPr id="3" name="Title 2"/>
          <p:cNvSpPr>
            <a:spLocks noGrp="1"/>
          </p:cNvSpPr>
          <p:nvPr>
            <p:ph type="title"/>
          </p:nvPr>
        </p:nvSpPr>
        <p:spPr>
          <a:xfrm>
            <a:off x="457200" y="152400"/>
            <a:ext cx="8229600" cy="914400"/>
          </a:xfrm>
        </p:spPr>
        <p:txBody>
          <a:bodyPr>
            <a:normAutofit/>
          </a:bodyPr>
          <a:lstStyle/>
          <a:p>
            <a:pPr algn="r"/>
            <a:r>
              <a:rPr lang="fa-IR" sz="3600" dirty="0" smtClean="0">
                <a:cs typeface="B Titr" pitchFamily="2" charset="-78"/>
              </a:rPr>
              <a:t>جنبه های شکفته و نهفته سازمان </a:t>
            </a:r>
            <a:endParaRPr lang="en-US" sz="3600" dirty="0">
              <a:cs typeface="B Titr" pitchFamily="2" charset="-78"/>
            </a:endParaRPr>
          </a:p>
        </p:txBody>
      </p:sp>
      <p:sp>
        <p:nvSpPr>
          <p:cNvPr id="4" name="Footer Placeholder 3"/>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dow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down)">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wipe(down)">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wipe(down)">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wipe(down)">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wipe(down)">
                                      <p:cBhvr>
                                        <p:cTn id="3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smtClean="0">
                <a:cs typeface="B Zar" pitchFamily="2" charset="-78"/>
              </a:rPr>
              <a:t>برای یافتن جریان پویا ودر عین حال پنهانی که سازمانها را به وجود می آورد می توان به جهت های گوناگونی معطوف شد برای نمونه می توان با استناد به نظریه ناخود آگاه آنرا منبع نهفته زندگی سازمانی فرض کرد و فهمید که چگونه انرژی این منبع قادر است الگوهای متفاوت زندگی سازمانی فرض کرد و فهمید که چگونه انرژی این منبع قادر است الگوهای متفاوت زندگی سازمانی را ترسیم کند . </a:t>
            </a:r>
          </a:p>
          <a:p>
            <a:endParaRPr lang="fa-IR" dirty="0" smtClean="0">
              <a:cs typeface="B Zar" pitchFamily="2" charset="-78"/>
            </a:endParaRPr>
          </a:p>
          <a:p>
            <a:endParaRPr lang="en-US" dirty="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xit" presetSubtype="0" fill="hold" grpId="1" nodeType="clickEffect">
                                  <p:stCondLst>
                                    <p:cond delay="0"/>
                                  </p:stCondLst>
                                  <p:childTnLst>
                                    <p:anim to="" calcmode="lin" valueType="num">
                                      <p:cBhvr>
                                        <p:cTn id="11" dur="1"/>
                                        <p:tgtEl>
                                          <p:spTgt spid="2">
                                            <p:txEl>
                                              <p:pRg st="0" end="0"/>
                                            </p:txEl>
                                          </p:spTgt>
                                        </p:tgtEl>
                                        <p:attrNameLst>
                                          <p:attrName/>
                                        </p:attrNameLst>
                                      </p:cBhvr>
                                    </p:anim>
                                    <p:set>
                                      <p:cBhvr>
                                        <p:cTn id="12" dur="1" fill="hold">
                                          <p:stCondLst>
                                            <p:cond delay="0"/>
                                          </p:stCondLst>
                                        </p:cTn>
                                        <p:tgtEl>
                                          <p:spTgt spid="2">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562600"/>
          </a:xfrm>
        </p:spPr>
        <p:txBody>
          <a:bodyPr/>
          <a:lstStyle/>
          <a:p>
            <a:pPr>
              <a:buFont typeface="Wingdings" pitchFamily="2" charset="2"/>
              <a:buChar char="v"/>
            </a:pPr>
            <a:r>
              <a:rPr lang="fa-IR" sz="6000" dirty="0" smtClean="0">
                <a:latin typeface="IranNastaliq" pitchFamily="18" charset="0"/>
                <a:cs typeface="IranNastaliq" pitchFamily="18" charset="0"/>
              </a:rPr>
              <a:t>سه تصویرگوناکون در باره تغییرات </a:t>
            </a:r>
          </a:p>
          <a:p>
            <a:pPr>
              <a:buFont typeface="Wingdings" pitchFamily="2" charset="2"/>
              <a:buChar char="ü"/>
            </a:pPr>
            <a:r>
              <a:rPr lang="fa-IR" sz="2800" dirty="0" smtClean="0">
                <a:cs typeface="B Zar" pitchFamily="2" charset="-78"/>
              </a:rPr>
              <a:t>1- با توجه به نگرشهای اخیر درزیست شناسی شکل گرفته است و سیستمهای خرد تولیدی را توصیف می کند </a:t>
            </a:r>
          </a:p>
          <a:p>
            <a:pPr>
              <a:buFont typeface="Wingdings" pitchFamily="2" charset="2"/>
              <a:buChar char="ü"/>
            </a:pPr>
            <a:r>
              <a:rPr lang="fa-IR" sz="2800" dirty="0" smtClean="0">
                <a:cs typeface="B Zar" pitchFamily="2" charset="-78"/>
              </a:rPr>
              <a:t>2- توجه ما را به سوی اندیشه های متقابل ارتباط و کنترل جلب می کند این اندیشه ها منطق تغییر و تحول را در روابط حرکتی دایره وار جستجو میکند </a:t>
            </a:r>
            <a:endParaRPr lang="en-US" sz="2800" dirty="0" smtClean="0">
              <a:cs typeface="B Zar" pitchFamily="2" charset="-78"/>
            </a:endParaRPr>
          </a:p>
          <a:p>
            <a:pPr>
              <a:buFont typeface="Wingdings" pitchFamily="2" charset="2"/>
              <a:buChar char="ü"/>
            </a:pPr>
            <a:endParaRPr lang="fa-IR" sz="2800" dirty="0" smtClean="0">
              <a:cs typeface="B Zar" pitchFamily="2" charset="-78"/>
            </a:endParaRPr>
          </a:p>
          <a:p>
            <a:pPr>
              <a:buFont typeface="Wingdings" pitchFamily="2" charset="2"/>
              <a:buChar char="ü"/>
            </a:pPr>
            <a:r>
              <a:rPr lang="fa-IR" sz="2800" dirty="0" smtClean="0">
                <a:cs typeface="B Zar" pitchFamily="2" charset="-78"/>
              </a:rPr>
              <a:t>3- تغییر حاصل از روابط دیالکتیک میان عناصر متضاد است هریک از این نظرها ابزاری را برای باز گشایی منطق نهفته تغییر و تحول در سازمان شکل می دهد  </a:t>
            </a:r>
            <a:endParaRPr lang="en-US" sz="2800" dirty="0">
              <a:cs typeface="B Zar" pitchFamily="2" charset="-78"/>
            </a:endParaRPr>
          </a:p>
        </p:txBody>
      </p:sp>
      <p:sp>
        <p:nvSpPr>
          <p:cNvPr id="3" name="Footer Placeholder 2"/>
          <p:cNvSpPr>
            <a:spLocks noGrp="1"/>
          </p:cNvSpPr>
          <p:nvPr>
            <p:ph type="ftr" sz="quarter" idx="12"/>
          </p:nvPr>
        </p:nvSpPr>
        <p:spPr/>
        <p:txBody>
          <a:bodyPr/>
          <a:lstStyle/>
          <a:p>
            <a:pPr rtl="1" fontAlgn="base">
              <a:spcBef>
                <a:spcPct val="0"/>
              </a:spcBef>
              <a:spcAft>
                <a:spcPct val="0"/>
              </a:spcAft>
              <a:defRPr/>
            </a:pPr>
            <a:r>
              <a:rPr lang="en-US" sz="1200" kern="1200" smtClean="0">
                <a:solidFill>
                  <a:srgbClr val="EEECE1"/>
                </a:solidFill>
                <a:latin typeface="Tahoma" pitchFamily="34" charset="0"/>
                <a:ea typeface="+mn-ea"/>
                <a:cs typeface="Nazanin" pitchFamily="2" charset="-78"/>
              </a:rPr>
              <a:t>© irmgn.ir</a:t>
            </a:r>
            <a:endParaRPr lang="en-US" sz="1200" kern="1200">
              <a:solidFill>
                <a:srgbClr val="EEECE1"/>
              </a:solidFill>
              <a:latin typeface="Tahoma" pitchFamily="34" charset="0"/>
              <a:ea typeface="+mn-ea"/>
              <a:cs typeface="Nazanin" pitchFamily="2" charset="-78"/>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2000"/>
                                        <p:tgtEl>
                                          <p:spTgt spid="2">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2000"/>
                                        <p:tgtEl>
                                          <p:spTgt spid="2">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
                                            <p:txEl>
                                              <p:pRg st="4" end="4"/>
                                            </p:txEl>
                                          </p:spTgt>
                                        </p:tgtEl>
                                        <p:attrNameLst>
                                          <p:attrName>style.visibility</p:attrName>
                                        </p:attrNameLst>
                                      </p:cBhvr>
                                      <p:to>
                                        <p:strVal val="visible"/>
                                      </p:to>
                                    </p:set>
                                    <p:animEffect transition="in" filter="fade">
                                      <p:cBhvr>
                                        <p:cTn id="16" dur="2000"/>
                                        <p:tgtEl>
                                          <p:spTgt spid="2">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xit" presetSubtype="4" fill="hold" nodeType="clickEffect">
                                  <p:stCondLst>
                                    <p:cond delay="0"/>
                                  </p:stCondLst>
                                  <p:childTnLst>
                                    <p:anim calcmode="lin" valueType="num">
                                      <p:cBhvr additive="base">
                                        <p:cTn id="20" dur="500"/>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1" dur="500"/>
                                        <p:tgtEl>
                                          <p:spTgt spid="2">
                                            <p:txEl>
                                              <p:pRg st="0" end="0"/>
                                            </p:txEl>
                                          </p:spTgt>
                                        </p:tgtEl>
                                        <p:attrNameLst>
                                          <p:attrName>ppt_y</p:attrName>
                                        </p:attrNameLst>
                                      </p:cBhvr>
                                      <p:tavLst>
                                        <p:tav tm="0">
                                          <p:val>
                                            <p:strVal val="ppt_y"/>
                                          </p:val>
                                        </p:tav>
                                        <p:tav tm="100000">
                                          <p:val>
                                            <p:strVal val="1+ppt_h/2"/>
                                          </p:val>
                                        </p:tav>
                                      </p:tavLst>
                                    </p:anim>
                                    <p:set>
                                      <p:cBhvr>
                                        <p:cTn id="22" dur="1" fill="hold">
                                          <p:stCondLst>
                                            <p:cond delay="499"/>
                                          </p:stCondLst>
                                        </p:cTn>
                                        <p:tgtEl>
                                          <p:spTgt spid="2">
                                            <p:txEl>
                                              <p:pRg st="0" end="0"/>
                                            </p:txEl>
                                          </p:spTgt>
                                        </p:tgtEl>
                                        <p:attrNameLst>
                                          <p:attrName>style.visibility</p:attrName>
                                        </p:attrNameLst>
                                      </p:cBhvr>
                                      <p:to>
                                        <p:strVal val="hidden"/>
                                      </p:to>
                                    </p:set>
                                  </p:childTnLst>
                                </p:cTn>
                              </p:par>
                              <p:par>
                                <p:cTn id="23" presetID="2" presetClass="exit" presetSubtype="4" fill="hold" nodeType="withEffect">
                                  <p:stCondLst>
                                    <p:cond delay="0"/>
                                  </p:stCondLst>
                                  <p:childTnLst>
                                    <p:anim calcmode="lin" valueType="num">
                                      <p:cBhvr additive="base">
                                        <p:cTn id="24" dur="500"/>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5" dur="500"/>
                                        <p:tgtEl>
                                          <p:spTgt spid="2">
                                            <p:txEl>
                                              <p:pRg st="1" end="1"/>
                                            </p:txEl>
                                          </p:spTgt>
                                        </p:tgtEl>
                                        <p:attrNameLst>
                                          <p:attrName>ppt_y</p:attrName>
                                        </p:attrNameLst>
                                      </p:cBhvr>
                                      <p:tavLst>
                                        <p:tav tm="0">
                                          <p:val>
                                            <p:strVal val="ppt_y"/>
                                          </p:val>
                                        </p:tav>
                                        <p:tav tm="100000">
                                          <p:val>
                                            <p:strVal val="1+ppt_h/2"/>
                                          </p:val>
                                        </p:tav>
                                      </p:tavLst>
                                    </p:anim>
                                    <p:set>
                                      <p:cBhvr>
                                        <p:cTn id="26" dur="1" fill="hold">
                                          <p:stCondLst>
                                            <p:cond delay="499"/>
                                          </p:stCondLst>
                                        </p:cTn>
                                        <p:tgtEl>
                                          <p:spTgt spid="2">
                                            <p:txEl>
                                              <p:pRg st="1" end="1"/>
                                            </p:txEl>
                                          </p:spTgt>
                                        </p:tgtEl>
                                        <p:attrNameLst>
                                          <p:attrName>style.visibility</p:attrName>
                                        </p:attrNameLst>
                                      </p:cBhvr>
                                      <p:to>
                                        <p:strVal val="hidden"/>
                                      </p:to>
                                    </p:set>
                                  </p:childTnLst>
                                </p:cTn>
                              </p:par>
                              <p:par>
                                <p:cTn id="27" presetID="2" presetClass="exit" presetSubtype="4" fill="hold" nodeType="withEffect">
                                  <p:stCondLst>
                                    <p:cond delay="0"/>
                                  </p:stCondLst>
                                  <p:childTnLst>
                                    <p:anim calcmode="lin" valueType="num">
                                      <p:cBhvr additive="base">
                                        <p:cTn id="28" dur="500"/>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9" dur="500"/>
                                        <p:tgtEl>
                                          <p:spTgt spid="2">
                                            <p:txEl>
                                              <p:pRg st="2" end="2"/>
                                            </p:txEl>
                                          </p:spTgt>
                                        </p:tgtEl>
                                        <p:attrNameLst>
                                          <p:attrName>ppt_y</p:attrName>
                                        </p:attrNameLst>
                                      </p:cBhvr>
                                      <p:tavLst>
                                        <p:tav tm="0">
                                          <p:val>
                                            <p:strVal val="ppt_y"/>
                                          </p:val>
                                        </p:tav>
                                        <p:tav tm="100000">
                                          <p:val>
                                            <p:strVal val="1+ppt_h/2"/>
                                          </p:val>
                                        </p:tav>
                                      </p:tavLst>
                                    </p:anim>
                                    <p:set>
                                      <p:cBhvr>
                                        <p:cTn id="30" dur="1" fill="hold">
                                          <p:stCondLst>
                                            <p:cond delay="499"/>
                                          </p:stCondLst>
                                        </p:cTn>
                                        <p:tgtEl>
                                          <p:spTgt spid="2">
                                            <p:txEl>
                                              <p:pRg st="2" end="2"/>
                                            </p:txEl>
                                          </p:spTgt>
                                        </p:tgtEl>
                                        <p:attrNameLst>
                                          <p:attrName>style.visibility</p:attrName>
                                        </p:attrNameLst>
                                      </p:cBhvr>
                                      <p:to>
                                        <p:strVal val="hidden"/>
                                      </p:to>
                                    </p:set>
                                  </p:childTnLst>
                                </p:cTn>
                              </p:par>
                              <p:par>
                                <p:cTn id="31" presetID="2" presetClass="exit" presetSubtype="4" fill="hold" nodeType="withEffect">
                                  <p:stCondLst>
                                    <p:cond delay="0"/>
                                  </p:stCondLst>
                                  <p:childTnLst>
                                    <p:anim calcmode="lin" valueType="num">
                                      <p:cBhvr additive="base">
                                        <p:cTn id="32" dur="500"/>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3" dur="500"/>
                                        <p:tgtEl>
                                          <p:spTgt spid="2">
                                            <p:txEl>
                                              <p:pRg st="4" end="4"/>
                                            </p:txEl>
                                          </p:spTgt>
                                        </p:tgtEl>
                                        <p:attrNameLst>
                                          <p:attrName>ppt_y</p:attrName>
                                        </p:attrNameLst>
                                      </p:cBhvr>
                                      <p:tavLst>
                                        <p:tav tm="0">
                                          <p:val>
                                            <p:strVal val="ppt_y"/>
                                          </p:val>
                                        </p:tav>
                                        <p:tav tm="100000">
                                          <p:val>
                                            <p:strVal val="1+ppt_h/2"/>
                                          </p:val>
                                        </p:tav>
                                      </p:tavLst>
                                    </p:anim>
                                    <p:set>
                                      <p:cBhvr>
                                        <p:cTn id="34" dur="1" fill="hold">
                                          <p:stCondLst>
                                            <p:cond delay="499"/>
                                          </p:stCondLst>
                                        </p:cTn>
                                        <p:tgtEl>
                                          <p:spTgt spid="2">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3½ Floppy (A:)">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3½ Floppy (A:)">
      <a:majorFont>
        <a:latin typeface="Times New Roman"/>
        <a:ea typeface=""/>
        <a:cs typeface=""/>
      </a:majorFont>
      <a:minorFont>
        <a:latin typeface="Arial"/>
        <a:ea typeface=""/>
        <a:cs typeface="Nazani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ctr" latinLnBrk="0" hangingPunct="0">
          <a:lnSpc>
            <a:spcPct val="100000"/>
          </a:lnSpc>
          <a:spcBef>
            <a:spcPct val="0"/>
          </a:spcBef>
          <a:spcAft>
            <a:spcPct val="0"/>
          </a:spcAft>
          <a:buClrTx/>
          <a:buSzTx/>
          <a:buFontTx/>
          <a:buNone/>
          <a:tabLst/>
          <a:defRPr kumimoji="0" lang="en-US" sz="1600" b="1" i="0" u="none" strike="noStrike" cap="none" normalizeH="0" baseline="-25000" smtClean="0">
            <a:ln>
              <a:noFill/>
            </a:ln>
            <a:solidFill>
              <a:schemeClr val="tx1"/>
            </a:solidFill>
            <a:effectLst/>
            <a:latin typeface="Arial" pitchFamily="34" charset="0"/>
            <a:cs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ctr" latinLnBrk="0" hangingPunct="0">
          <a:lnSpc>
            <a:spcPct val="100000"/>
          </a:lnSpc>
          <a:spcBef>
            <a:spcPct val="0"/>
          </a:spcBef>
          <a:spcAft>
            <a:spcPct val="0"/>
          </a:spcAft>
          <a:buClrTx/>
          <a:buSzTx/>
          <a:buFontTx/>
          <a:buNone/>
          <a:tabLst/>
          <a:defRPr kumimoji="0" lang="en-US" sz="1600" b="1" i="0" u="none" strike="noStrike" cap="none" normalizeH="0" baseline="-25000" smtClean="0">
            <a:ln>
              <a:noFill/>
            </a:ln>
            <a:solidFill>
              <a:schemeClr val="tx1"/>
            </a:solidFill>
            <a:effectLst/>
            <a:latin typeface="Arial" pitchFamily="34" charset="0"/>
            <a:cs typeface="Times New Roman" pitchFamily="18" charset="0"/>
          </a:defRPr>
        </a:defPPr>
      </a:lstStyle>
    </a:lnDef>
  </a:objectDefaults>
  <a:extraClrSchemeLst>
    <a:extraClrScheme>
      <a:clrScheme name="3½ Floppy (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½ Floppy (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½ Floppy (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½ Floppy (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½ Floppy (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½ Floppy (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½ Floppy (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2228</TotalTime>
  <Words>5022</Words>
  <Application>Microsoft Office PowerPoint</Application>
  <PresentationFormat>On-screen Show (4:3)</PresentationFormat>
  <Paragraphs>219</Paragraphs>
  <Slides>39</Slides>
  <Notes>2</Notes>
  <HiddenSlides>0</HiddenSlides>
  <MMClips>0</MMClips>
  <ScaleCrop>false</ScaleCrop>
  <HeadingPairs>
    <vt:vector size="4" baseType="variant">
      <vt:variant>
        <vt:lpstr>Theme</vt:lpstr>
      </vt:variant>
      <vt:variant>
        <vt:i4>2</vt:i4>
      </vt:variant>
      <vt:variant>
        <vt:lpstr>Slide Titles</vt:lpstr>
      </vt:variant>
      <vt:variant>
        <vt:i4>39</vt:i4>
      </vt:variant>
    </vt:vector>
  </HeadingPairs>
  <TitlesOfParts>
    <vt:vector size="41" baseType="lpstr">
      <vt:lpstr>Paper</vt:lpstr>
      <vt:lpstr>3½ Floppy (A:)</vt:lpstr>
      <vt:lpstr>Slide 1</vt:lpstr>
      <vt:lpstr>Slide 2</vt:lpstr>
      <vt:lpstr>Slide 3</vt:lpstr>
      <vt:lpstr>Slide 4</vt:lpstr>
      <vt:lpstr>Slide 5</vt:lpstr>
      <vt:lpstr>Slide 6</vt:lpstr>
      <vt:lpstr>جنبه های شکفته و نهفته سازمان </vt:lpstr>
      <vt:lpstr>Slide 8</vt:lpstr>
      <vt:lpstr>Slide 9</vt:lpstr>
      <vt:lpstr>خود تولیدی : منطق سیستمهای خودزا</vt:lpstr>
      <vt:lpstr>Slide 11</vt:lpstr>
      <vt:lpstr>Slide 12</vt:lpstr>
      <vt:lpstr>Slide 13</vt:lpstr>
      <vt:lpstr>Slide 14</vt:lpstr>
      <vt:lpstr>Slide 15</vt:lpstr>
      <vt:lpstr>Slide 16</vt:lpstr>
      <vt:lpstr>سازمانها به مثابه سیستمهای خود زا </vt:lpstr>
      <vt:lpstr>قانونمندی </vt:lpstr>
      <vt:lpstr>Slide 19</vt:lpstr>
      <vt:lpstr>هویت و نزدیکی محیطی </vt:lpstr>
      <vt:lpstr>Slide 21</vt:lpstr>
      <vt:lpstr>Slide 22</vt:lpstr>
      <vt:lpstr>در آمدی به نظریه جدید تکامل و تغییر سازمانی </vt:lpstr>
      <vt:lpstr>Slide 24</vt:lpstr>
      <vt:lpstr>حلقه ها ( و نه خطوط ) : منطق رابطه علیت متقابل </vt:lpstr>
      <vt:lpstr>Slide 26</vt:lpstr>
      <vt:lpstr>Slide 27</vt:lpstr>
      <vt:lpstr>Slide 28</vt:lpstr>
      <vt:lpstr>تضاد و بحران  ، منطق تغییر دیالکتیکی </vt:lpstr>
      <vt:lpstr>تجزیه و تحلیل دیالکتیکی   شناخت چگونگی تغییر جوامع </vt:lpstr>
      <vt:lpstr>Slide 31</vt:lpstr>
      <vt:lpstr>Slide 32</vt:lpstr>
      <vt:lpstr>Slide 33</vt:lpstr>
      <vt:lpstr>Slide 34</vt:lpstr>
      <vt:lpstr>نقاط قوت و نقاط ضعف استعاره تغییر و تحول</vt:lpstr>
      <vt:lpstr>Slide 36</vt:lpstr>
      <vt:lpstr>Slide 37</vt:lpstr>
      <vt:lpstr>Slide 38</vt:lpstr>
      <vt:lpstr>Slide 39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Marjan</dc:creator>
  <cp:lastModifiedBy>Administrator</cp:lastModifiedBy>
  <cp:revision>371</cp:revision>
  <dcterms:created xsi:type="dcterms:W3CDTF">2009-10-07T09:23:27Z</dcterms:created>
  <dcterms:modified xsi:type="dcterms:W3CDTF">2016-03-17T14:51:14Z</dcterms:modified>
</cp:coreProperties>
</file>