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68" r:id="rId15"/>
    <p:sldId id="275" r:id="rId16"/>
    <p:sldId id="276" r:id="rId17"/>
    <p:sldId id="277" r:id="rId18"/>
    <p:sldId id="273" r:id="rId19"/>
    <p:sldId id="269" r:id="rId20"/>
    <p:sldId id="274" r:id="rId21"/>
    <p:sldId id="278" r:id="rId22"/>
    <p:sldId id="279" r:id="rId23"/>
    <p:sldId id="27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E56A4F9-F27A-466A-8863-3877E09763AB}" type="datetimeFigureOut">
              <a:rPr lang="en-US" smtClean="0"/>
              <a:t>3/17/2016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C9DB691-2CAF-441C-AD21-B42A9B79BA02}"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7F1B54-77BC-4B25-9882-FC771DA04A89}" type="datetimeFigureOut">
              <a:rPr lang="en-US" smtClean="0"/>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60CA9E-D9E7-4268-8642-4A71FAADDC0F}" type="slidenum">
              <a:rPr lang="en-US" smtClean="0"/>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60CA9E-D9E7-4268-8642-4A71FAADDC0F}" type="slidenum">
              <a:rPr lang="en-US" smtClean="0"/>
              <a:t>1</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C3FC77B8-9671-4194-A570-C96CFC41B19C}" type="datetime1">
              <a:rPr lang="en-US" smtClean="0"/>
              <a:t>3/17/2016</a:t>
            </a:fld>
            <a:endParaRPr lang="en-US"/>
          </a:p>
        </p:txBody>
      </p:sp>
      <p:sp>
        <p:nvSpPr>
          <p:cNvPr id="5" name="Footer Placeholder 4"/>
          <p:cNvSpPr>
            <a:spLocks noGrp="1"/>
          </p:cNvSpPr>
          <p:nvPr>
            <p:ph type="ftr" sz="quarter" idx="11"/>
          </p:nvPr>
        </p:nvSpPr>
        <p:spPr/>
        <p:txBody>
          <a:bodyPr/>
          <a:lstStyle>
            <a:lvl1pPr>
              <a:defRPr/>
            </a:lvl1pPr>
          </a:lstStyle>
          <a:p>
            <a:r>
              <a:rPr lang="en-US" smtClean="0"/>
              <a:t>© irmgn.ir</a:t>
            </a:r>
            <a:endParaRPr lang="en-US"/>
          </a:p>
        </p:txBody>
      </p:sp>
      <p:sp>
        <p:nvSpPr>
          <p:cNvPr id="6" name="Slide Number Placeholder 5"/>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C3A03CC-FB5A-4129-8F4F-9D7B15E9C4FC}" type="datetime1">
              <a:rPr lang="en-US" smtClean="0"/>
              <a:t>3/17/2016</a:t>
            </a:fld>
            <a:endParaRPr lang="en-US"/>
          </a:p>
        </p:txBody>
      </p:sp>
      <p:sp>
        <p:nvSpPr>
          <p:cNvPr id="5" name="Footer Placeholder 4"/>
          <p:cNvSpPr>
            <a:spLocks noGrp="1"/>
          </p:cNvSpPr>
          <p:nvPr>
            <p:ph type="ftr" sz="quarter" idx="11"/>
          </p:nvPr>
        </p:nvSpPr>
        <p:spPr/>
        <p:txBody>
          <a:bodyPr/>
          <a:lstStyle>
            <a:lvl1pPr>
              <a:defRPr/>
            </a:lvl1pPr>
          </a:lstStyle>
          <a:p>
            <a:r>
              <a:rPr lang="en-US" smtClean="0"/>
              <a:t>© irmgn.ir</a:t>
            </a:r>
            <a:endParaRPr lang="en-US"/>
          </a:p>
        </p:txBody>
      </p:sp>
      <p:sp>
        <p:nvSpPr>
          <p:cNvPr id="6" name="Slide Number Placeholder 5"/>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9E96AF5-8CD2-42EF-99C3-DE25350FB009}" type="datetime1">
              <a:rPr lang="en-US" smtClean="0"/>
              <a:t>3/17/2016</a:t>
            </a:fld>
            <a:endParaRPr lang="en-US"/>
          </a:p>
        </p:txBody>
      </p:sp>
      <p:sp>
        <p:nvSpPr>
          <p:cNvPr id="5" name="Footer Placeholder 4"/>
          <p:cNvSpPr>
            <a:spLocks noGrp="1"/>
          </p:cNvSpPr>
          <p:nvPr>
            <p:ph type="ftr" sz="quarter" idx="11"/>
          </p:nvPr>
        </p:nvSpPr>
        <p:spPr/>
        <p:txBody>
          <a:bodyPr/>
          <a:lstStyle>
            <a:lvl1pPr>
              <a:defRPr/>
            </a:lvl1pPr>
          </a:lstStyle>
          <a:p>
            <a:r>
              <a:rPr lang="en-US" smtClean="0"/>
              <a:t>© irmgn.ir</a:t>
            </a:r>
            <a:endParaRPr lang="en-US"/>
          </a:p>
        </p:txBody>
      </p:sp>
      <p:sp>
        <p:nvSpPr>
          <p:cNvPr id="6" name="Slide Number Placeholder 5"/>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A56274F-F13E-42DD-A900-653C40B23C0A}" type="datetime1">
              <a:rPr lang="en-US" smtClean="0"/>
              <a:t>3/17/2016</a:t>
            </a:fld>
            <a:endParaRPr lang="en-US"/>
          </a:p>
        </p:txBody>
      </p:sp>
      <p:sp>
        <p:nvSpPr>
          <p:cNvPr id="5" name="Footer Placeholder 4"/>
          <p:cNvSpPr>
            <a:spLocks noGrp="1"/>
          </p:cNvSpPr>
          <p:nvPr>
            <p:ph type="ftr" sz="quarter" idx="11"/>
          </p:nvPr>
        </p:nvSpPr>
        <p:spPr/>
        <p:txBody>
          <a:bodyPr/>
          <a:lstStyle>
            <a:lvl1pPr>
              <a:defRPr/>
            </a:lvl1pPr>
          </a:lstStyle>
          <a:p>
            <a:r>
              <a:rPr lang="en-US" smtClean="0"/>
              <a:t>© irmgn.ir</a:t>
            </a:r>
            <a:endParaRPr lang="en-US"/>
          </a:p>
        </p:txBody>
      </p:sp>
      <p:sp>
        <p:nvSpPr>
          <p:cNvPr id="6" name="Slide Number Placeholder 5"/>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F8ACB86-6BA1-4A92-87D7-659F577FBBA5}" type="datetime1">
              <a:rPr lang="en-US" smtClean="0"/>
              <a:t>3/17/2016</a:t>
            </a:fld>
            <a:endParaRPr lang="en-US"/>
          </a:p>
        </p:txBody>
      </p:sp>
      <p:sp>
        <p:nvSpPr>
          <p:cNvPr id="5" name="Footer Placeholder 4"/>
          <p:cNvSpPr>
            <a:spLocks noGrp="1"/>
          </p:cNvSpPr>
          <p:nvPr>
            <p:ph type="ftr" sz="quarter" idx="11"/>
          </p:nvPr>
        </p:nvSpPr>
        <p:spPr/>
        <p:txBody>
          <a:bodyPr/>
          <a:lstStyle>
            <a:lvl1pPr>
              <a:defRPr/>
            </a:lvl1pPr>
          </a:lstStyle>
          <a:p>
            <a:r>
              <a:rPr lang="en-US" smtClean="0"/>
              <a:t>© irmgn.ir</a:t>
            </a:r>
            <a:endParaRPr lang="en-US"/>
          </a:p>
        </p:txBody>
      </p:sp>
      <p:sp>
        <p:nvSpPr>
          <p:cNvPr id="6" name="Slide Number Placeholder 5"/>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FE1ECE84-E530-4A4C-B5D0-95BFD0AA1BE9}" type="datetime1">
              <a:rPr lang="en-US" smtClean="0"/>
              <a:t>3/17/2016</a:t>
            </a:fld>
            <a:endParaRPr lang="en-US"/>
          </a:p>
        </p:txBody>
      </p:sp>
      <p:sp>
        <p:nvSpPr>
          <p:cNvPr id="6" name="Footer Placeholder 5"/>
          <p:cNvSpPr>
            <a:spLocks noGrp="1"/>
          </p:cNvSpPr>
          <p:nvPr>
            <p:ph type="ftr" sz="quarter" idx="11"/>
          </p:nvPr>
        </p:nvSpPr>
        <p:spPr/>
        <p:txBody>
          <a:bodyPr/>
          <a:lstStyle>
            <a:lvl1pPr>
              <a:defRPr/>
            </a:lvl1pPr>
          </a:lstStyle>
          <a:p>
            <a:r>
              <a:rPr lang="en-US" smtClean="0"/>
              <a:t>© irmgn.ir</a:t>
            </a:r>
            <a:endParaRPr lang="en-US"/>
          </a:p>
        </p:txBody>
      </p:sp>
      <p:sp>
        <p:nvSpPr>
          <p:cNvPr id="7" name="Slide Number Placeholder 6"/>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FF3C4E37-2ED0-480C-8ACE-E0B5757F1C58}" type="datetime1">
              <a:rPr lang="en-US" smtClean="0"/>
              <a:t>3/17/2016</a:t>
            </a:fld>
            <a:endParaRPr lang="en-US"/>
          </a:p>
        </p:txBody>
      </p:sp>
      <p:sp>
        <p:nvSpPr>
          <p:cNvPr id="8" name="Footer Placeholder 7"/>
          <p:cNvSpPr>
            <a:spLocks noGrp="1"/>
          </p:cNvSpPr>
          <p:nvPr>
            <p:ph type="ftr" sz="quarter" idx="11"/>
          </p:nvPr>
        </p:nvSpPr>
        <p:spPr/>
        <p:txBody>
          <a:bodyPr/>
          <a:lstStyle>
            <a:lvl1pPr>
              <a:defRPr/>
            </a:lvl1pPr>
          </a:lstStyle>
          <a:p>
            <a:r>
              <a:rPr lang="en-US" smtClean="0"/>
              <a:t>© irmgn.ir</a:t>
            </a:r>
            <a:endParaRPr lang="en-US"/>
          </a:p>
        </p:txBody>
      </p:sp>
      <p:sp>
        <p:nvSpPr>
          <p:cNvPr id="9" name="Slide Number Placeholder 8"/>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9004231F-2CAD-4673-9C1C-A0079BBC3B39}" type="datetime1">
              <a:rPr lang="en-US" smtClean="0"/>
              <a:t>3/17/2016</a:t>
            </a:fld>
            <a:endParaRPr lang="en-US"/>
          </a:p>
        </p:txBody>
      </p:sp>
      <p:sp>
        <p:nvSpPr>
          <p:cNvPr id="4" name="Footer Placeholder 3"/>
          <p:cNvSpPr>
            <a:spLocks noGrp="1"/>
          </p:cNvSpPr>
          <p:nvPr>
            <p:ph type="ftr" sz="quarter" idx="11"/>
          </p:nvPr>
        </p:nvSpPr>
        <p:spPr/>
        <p:txBody>
          <a:bodyPr/>
          <a:lstStyle>
            <a:lvl1pPr>
              <a:defRPr/>
            </a:lvl1pPr>
          </a:lstStyle>
          <a:p>
            <a:r>
              <a:rPr lang="en-US" smtClean="0"/>
              <a:t>© irmgn.ir</a:t>
            </a:r>
            <a:endParaRPr lang="en-US"/>
          </a:p>
        </p:txBody>
      </p:sp>
      <p:sp>
        <p:nvSpPr>
          <p:cNvPr id="5" name="Slide Number Placeholder 4"/>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D2B18A0-C900-4F4F-92D2-D1CA8EF9E72E}" type="datetime1">
              <a:rPr lang="en-US" smtClean="0"/>
              <a:t>3/17/2016</a:t>
            </a:fld>
            <a:endParaRPr lang="en-US"/>
          </a:p>
        </p:txBody>
      </p:sp>
      <p:sp>
        <p:nvSpPr>
          <p:cNvPr id="3" name="Footer Placeholder 2"/>
          <p:cNvSpPr>
            <a:spLocks noGrp="1"/>
          </p:cNvSpPr>
          <p:nvPr>
            <p:ph type="ftr" sz="quarter" idx="11"/>
          </p:nvPr>
        </p:nvSpPr>
        <p:spPr/>
        <p:txBody>
          <a:bodyPr/>
          <a:lstStyle>
            <a:lvl1pPr>
              <a:defRPr/>
            </a:lvl1pPr>
          </a:lstStyle>
          <a:p>
            <a:r>
              <a:rPr lang="en-US" smtClean="0"/>
              <a:t>© irmgn.ir</a:t>
            </a:r>
            <a:endParaRPr lang="en-US"/>
          </a:p>
        </p:txBody>
      </p:sp>
      <p:sp>
        <p:nvSpPr>
          <p:cNvPr id="4" name="Slide Number Placeholder 3"/>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5E7DD08D-CA92-4FBB-B002-F8DF7EFDBA37}" type="datetime1">
              <a:rPr lang="en-US" smtClean="0"/>
              <a:t>3/17/2016</a:t>
            </a:fld>
            <a:endParaRPr lang="en-US"/>
          </a:p>
        </p:txBody>
      </p:sp>
      <p:sp>
        <p:nvSpPr>
          <p:cNvPr id="6" name="Footer Placeholder 5"/>
          <p:cNvSpPr>
            <a:spLocks noGrp="1"/>
          </p:cNvSpPr>
          <p:nvPr>
            <p:ph type="ftr" sz="quarter" idx="11"/>
          </p:nvPr>
        </p:nvSpPr>
        <p:spPr/>
        <p:txBody>
          <a:bodyPr/>
          <a:lstStyle>
            <a:lvl1pPr>
              <a:defRPr/>
            </a:lvl1pPr>
          </a:lstStyle>
          <a:p>
            <a:r>
              <a:rPr lang="en-US" smtClean="0"/>
              <a:t>© irmgn.ir</a:t>
            </a:r>
            <a:endParaRPr lang="en-US"/>
          </a:p>
        </p:txBody>
      </p:sp>
      <p:sp>
        <p:nvSpPr>
          <p:cNvPr id="7" name="Slide Number Placeholder 6"/>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8D21C4E-8685-47B5-88EF-713D6A14515D}" type="datetime1">
              <a:rPr lang="en-US" smtClean="0"/>
              <a:t>3/17/2016</a:t>
            </a:fld>
            <a:endParaRPr lang="en-US"/>
          </a:p>
        </p:txBody>
      </p:sp>
      <p:sp>
        <p:nvSpPr>
          <p:cNvPr id="6" name="Footer Placeholder 5"/>
          <p:cNvSpPr>
            <a:spLocks noGrp="1"/>
          </p:cNvSpPr>
          <p:nvPr>
            <p:ph type="ftr" sz="quarter" idx="11"/>
          </p:nvPr>
        </p:nvSpPr>
        <p:spPr/>
        <p:txBody>
          <a:bodyPr/>
          <a:lstStyle>
            <a:lvl1pPr>
              <a:defRPr/>
            </a:lvl1pPr>
          </a:lstStyle>
          <a:p>
            <a:r>
              <a:rPr lang="en-US" smtClean="0"/>
              <a:t>© irmgn.ir</a:t>
            </a:r>
            <a:endParaRPr lang="en-US"/>
          </a:p>
        </p:txBody>
      </p:sp>
      <p:sp>
        <p:nvSpPr>
          <p:cNvPr id="7" name="Slide Number Placeholder 6"/>
          <p:cNvSpPr>
            <a:spLocks noGrp="1"/>
          </p:cNvSpPr>
          <p:nvPr>
            <p:ph type="sldNum" sz="quarter" idx="12"/>
          </p:nvPr>
        </p:nvSpPr>
        <p:spPr/>
        <p:txBody>
          <a:bodyPr/>
          <a:lstStyle>
            <a:lvl1pPr>
              <a:defRPr/>
            </a:lvl1pPr>
          </a:lstStyle>
          <a:p>
            <a:fld id="{02EE7BC6-1DC3-443D-9A67-4D2EFFCD411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EC14A371-A6D8-425D-AD82-30058AB8BAB0}" type="datetime1">
              <a:rPr lang="en-US" smtClean="0"/>
              <a:t>3/17/2016</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smtClean="0"/>
              <a:t>© irmgn.ir</a:t>
            </a: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2EE7BC6-1DC3-443D-9A67-4D2EFFCD411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001000" cy="2381250"/>
          </a:xfrm>
        </p:spPr>
        <p:txBody>
          <a:bodyPr>
            <a:normAutofit fontScale="90000"/>
          </a:bodyPr>
          <a:lstStyle/>
          <a:p>
            <a:r>
              <a:rPr lang="fa-IR" sz="3800" dirty="0" smtClean="0">
                <a:cs typeface="B Nazanin" pitchFamily="2" charset="-78"/>
              </a:rPr>
              <a:t/>
            </a:r>
            <a:br>
              <a:rPr lang="fa-IR" sz="3800" dirty="0" smtClean="0">
                <a:cs typeface="B Nazanin" pitchFamily="2" charset="-78"/>
              </a:rPr>
            </a:br>
            <a:r>
              <a:rPr lang="fa-IR" sz="3800" dirty="0" smtClean="0">
                <a:solidFill>
                  <a:schemeClr val="tx1"/>
                </a:solidFill>
                <a:cs typeface="B Nazanin" pitchFamily="2" charset="-78"/>
              </a:rPr>
              <a:t/>
            </a:r>
            <a:br>
              <a:rPr lang="fa-IR" sz="3800" dirty="0" smtClean="0">
                <a:solidFill>
                  <a:schemeClr val="tx1"/>
                </a:solidFill>
                <a:cs typeface="B Nazanin" pitchFamily="2" charset="-78"/>
              </a:rPr>
            </a:br>
            <a:r>
              <a:rPr lang="fa-IR" b="1" dirty="0" smtClean="0">
                <a:solidFill>
                  <a:schemeClr val="tx1"/>
                </a:solidFill>
                <a:cs typeface="B Nazanin" pitchFamily="2" charset="-78"/>
              </a:rPr>
              <a:t>مدل های تصمیم گیری</a:t>
            </a:r>
            <a:r>
              <a:rPr lang="fa-IR" sz="3800" dirty="0" smtClean="0">
                <a:cs typeface="B Nazanin" pitchFamily="2" charset="-78"/>
              </a:rPr>
              <a:t/>
            </a:r>
            <a:br>
              <a:rPr lang="fa-IR" sz="3800" dirty="0" smtClean="0">
                <a:cs typeface="B Nazanin" pitchFamily="2" charset="-78"/>
              </a:rPr>
            </a:br>
            <a:r>
              <a:rPr lang="en-US" sz="4000" dirty="0">
                <a:solidFill>
                  <a:srgbClr val="FF0000"/>
                </a:solidFill>
                <a:latin typeface="+mj-lt"/>
                <a:ea typeface="+mj-ea"/>
                <a:cs typeface="+mj-cs"/>
              </a:rPr>
              <a:t> </a:t>
            </a:r>
            <a:r>
              <a:rPr lang="en-US" sz="4000" i="1" dirty="0" smtClean="0">
                <a:solidFill>
                  <a:srgbClr val="FF0000"/>
                </a:solidFill>
              </a:rPr>
              <a:t> Decision making  </a:t>
            </a:r>
            <a:r>
              <a:rPr lang="en-US" sz="4000" i="1" dirty="0" smtClean="0">
                <a:solidFill>
                  <a:srgbClr val="FF0000"/>
                </a:solidFill>
                <a:latin typeface="+mj-lt"/>
                <a:ea typeface="+mj-ea"/>
                <a:cs typeface="+mj-cs"/>
              </a:rPr>
              <a:t>Models</a:t>
            </a:r>
            <a:endParaRPr lang="en-US" sz="3800" i="1" dirty="0">
              <a:solidFill>
                <a:srgbClr val="FF0000"/>
              </a:solidFill>
              <a:cs typeface="B Nazanin" pitchFamily="2" charset="-78"/>
            </a:endParaRPr>
          </a:p>
        </p:txBody>
      </p:sp>
      <p:sp>
        <p:nvSpPr>
          <p:cNvPr id="3" name="Subtitle 2"/>
          <p:cNvSpPr>
            <a:spLocks noGrp="1"/>
          </p:cNvSpPr>
          <p:nvPr>
            <p:ph type="subTitle" idx="1"/>
          </p:nvPr>
        </p:nvSpPr>
        <p:spPr/>
        <p:txBody>
          <a:bodyPr>
            <a:normAutofit fontScale="85000" lnSpcReduction="20000"/>
          </a:bodyPr>
          <a:lstStyle/>
          <a:p>
            <a:endParaRPr lang="en-US" dirty="0" smtClean="0"/>
          </a:p>
          <a:p>
            <a:r>
              <a:rPr lang="fa-IR" sz="3000" b="1" dirty="0" smtClean="0">
                <a:latin typeface="IPT.Davat" pitchFamily="2" charset="2"/>
                <a:cs typeface="B Nazanin" pitchFamily="2" charset="-78"/>
              </a:rPr>
              <a:t>استاد: جناب آقای دکتر بیک زاده</a:t>
            </a:r>
          </a:p>
          <a:p>
            <a:r>
              <a:rPr lang="fa-IR" sz="3000" b="1" dirty="0" smtClean="0">
                <a:latin typeface="IPT.Davat" pitchFamily="2" charset="2"/>
                <a:cs typeface="B Nazanin" pitchFamily="2" charset="-78"/>
              </a:rPr>
              <a:t>دانشجو: اردشیر بذرکار</a:t>
            </a:r>
          </a:p>
          <a:p>
            <a:r>
              <a:rPr lang="fa-IR" sz="3000" dirty="0" smtClean="0">
                <a:latin typeface="IPT.Davat" pitchFamily="2" charset="2"/>
                <a:cs typeface="B Nazanin" pitchFamily="2" charset="-78"/>
              </a:rPr>
              <a:t>بهار 13</a:t>
            </a:r>
            <a:r>
              <a:rPr lang="fa-IR" sz="3000" dirty="0" smtClean="0">
                <a:cs typeface="B Nazanin" pitchFamily="2" charset="-78"/>
              </a:rPr>
              <a:t>91</a:t>
            </a:r>
            <a:endParaRPr lang="en-US" sz="3000" dirty="0">
              <a:cs typeface="B Nazanin" pitchFamily="2" charset="-78"/>
            </a:endParaRPr>
          </a:p>
        </p:txBody>
      </p:sp>
      <p:pic>
        <p:nvPicPr>
          <p:cNvPr id="5" name="Picture 4" descr="images"/>
          <p:cNvPicPr>
            <a:picLocks noChangeAspect="1" noChangeArrowheads="1"/>
          </p:cNvPicPr>
          <p:nvPr/>
        </p:nvPicPr>
        <p:blipFill>
          <a:blip r:embed="rId3" cstate="print"/>
          <a:srcRect/>
          <a:stretch>
            <a:fillRect/>
          </a:stretch>
        </p:blipFill>
        <p:spPr bwMode="auto">
          <a:xfrm>
            <a:off x="3505200" y="0"/>
            <a:ext cx="1752600" cy="1752600"/>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r>
              <a:rPr lang="en-US" dirty="0" smtClean="0"/>
              <a:t>© irmgn.ir</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solidFill>
                  <a:srgbClr val="FF0000"/>
                </a:solidFill>
                <a:cs typeface="B Nazanin" pitchFamily="2" charset="-78"/>
              </a:rPr>
              <a:t>مراحل تصمیم گیری به روش عقلایی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marL="514350" indent="-514350" algn="r" rtl="1">
              <a:buFont typeface="+mj-lt"/>
              <a:buAutoNum type="arabicParenR" startAt="2"/>
            </a:pPr>
            <a:r>
              <a:rPr lang="fa-IR" b="1" dirty="0" smtClean="0">
                <a:cs typeface="B Nazanin" pitchFamily="2" charset="-78"/>
              </a:rPr>
              <a:t>انتخاب اهداف و معیارها</a:t>
            </a:r>
          </a:p>
          <a:p>
            <a:pPr marL="514350" indent="-514350" algn="r" rtl="1">
              <a:buNone/>
            </a:pPr>
            <a:r>
              <a:rPr lang="fa-IR" dirty="0" smtClean="0">
                <a:cs typeface="B Nazanin" pitchFamily="2" charset="-78"/>
              </a:rPr>
              <a:t> ابتدا باید اهداف را در جهت حل مشکل تععین کرد. سپس معیارهای را برای سنجیدن بهترین راه حل در جهت دستیابی به اهداف انتخاب کرد.</a:t>
            </a:r>
          </a:p>
          <a:p>
            <a:pPr marL="514350" indent="-514350" algn="r" rtl="1">
              <a:buFont typeface="+mj-lt"/>
              <a:buAutoNum type="arabicParenR" startAt="3"/>
            </a:pPr>
            <a:r>
              <a:rPr lang="fa-IR" b="1" dirty="0" smtClean="0">
                <a:cs typeface="B Nazanin" pitchFamily="2" charset="-78"/>
              </a:rPr>
              <a:t>ایجاد راه حل های خلاقانه و نو آورانه</a:t>
            </a:r>
          </a:p>
          <a:p>
            <a:pPr marL="514350" indent="-514350" algn="r" rtl="1">
              <a:buNone/>
            </a:pPr>
            <a:r>
              <a:rPr lang="fa-IR" dirty="0" smtClean="0">
                <a:cs typeface="B Nazanin" pitchFamily="2" charset="-78"/>
              </a:rPr>
              <a:t>   اطلاعات و خلاقیت در این مرحله اهمیت زیادی دارد. مرور متون و نظر خواهی از افراد مطلع و با تجربه کمک کننده است.</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cover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solidFill>
                  <a:srgbClr val="FF0000"/>
                </a:solidFill>
                <a:cs typeface="B Nazanin" pitchFamily="2" charset="-78"/>
              </a:rPr>
              <a:t>مراحل تصمیم گیری به روش عقلایی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marL="514350" indent="-514350" algn="r" rtl="1">
              <a:buFont typeface="+mj-lt"/>
              <a:buAutoNum type="arabicParenR" startAt="4"/>
            </a:pPr>
            <a:r>
              <a:rPr lang="fa-IR" b="1" dirty="0" smtClean="0">
                <a:cs typeface="B Nazanin" pitchFamily="2" charset="-78"/>
              </a:rPr>
              <a:t>تحلیل راه حل های و انتخاب بهترین گزینه :</a:t>
            </a:r>
          </a:p>
          <a:p>
            <a:pPr marL="514350" indent="-514350" algn="r" rtl="1">
              <a:buNone/>
            </a:pPr>
            <a:r>
              <a:rPr lang="fa-IR" dirty="0" smtClean="0">
                <a:cs typeface="B Nazanin" pitchFamily="2" charset="-78"/>
              </a:rPr>
              <a:t>   ملاک تحلیل در این مرحله اهداف اختصاصی و معیارهای تععین شده در مرحله دوم است.</a:t>
            </a:r>
          </a:p>
          <a:p>
            <a:pPr marL="514350" indent="-514350" algn="r" rtl="1">
              <a:buNone/>
            </a:pPr>
            <a:r>
              <a:rPr lang="fa-IR" dirty="0" smtClean="0">
                <a:cs typeface="B Nazanin" pitchFamily="2" charset="-78"/>
              </a:rPr>
              <a:t>    برای ارزیابی ره حل ها می توان از تکنیک ها ی مختلف کمی و کیفی نظیر : تحلیل نقطه سر به سر ، برنامه ریزی خطی ، تحلیل هزینه منفعت و تحلیل منافع استفاده کرد.</a:t>
            </a: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cover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solidFill>
                  <a:srgbClr val="FF0000"/>
                </a:solidFill>
                <a:cs typeface="B Nazanin" pitchFamily="2" charset="-78"/>
              </a:rPr>
              <a:t>مراحل تصمیم گیری به روش عقلایی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marL="514350" indent="-514350" algn="r" rtl="1">
              <a:buFont typeface="+mj-lt"/>
              <a:buAutoNum type="arabicParenR" startAt="5"/>
            </a:pPr>
            <a:r>
              <a:rPr lang="fa-IR" b="1" dirty="0" smtClean="0">
                <a:cs typeface="B Nazanin" pitchFamily="2" charset="-78"/>
              </a:rPr>
              <a:t>برنامه ریزی و اجرا:</a:t>
            </a:r>
          </a:p>
          <a:p>
            <a:pPr marL="514350" indent="-514350" algn="r" rtl="1">
              <a:buNone/>
            </a:pPr>
            <a:r>
              <a:rPr lang="fa-IR" dirty="0" smtClean="0">
                <a:cs typeface="B Nazanin" pitchFamily="2" charset="-78"/>
              </a:rPr>
              <a:t>   بسته به نوع تصمیم و پیچیدگی آن از ابزارهای مناسب برنامه ریزی می توان استفاده کرد.</a:t>
            </a:r>
          </a:p>
          <a:p>
            <a:pPr marL="514350" indent="-514350" algn="r" rtl="1">
              <a:buNone/>
            </a:pPr>
            <a:endParaRPr lang="fa-IR" dirty="0" smtClean="0">
              <a:cs typeface="B Nazanin" pitchFamily="2" charset="-78"/>
            </a:endParaRPr>
          </a:p>
          <a:p>
            <a:pPr marL="514350" indent="-514350" algn="r" rtl="1">
              <a:buFont typeface="+mj-lt"/>
              <a:buAutoNum type="arabicParenR" startAt="6"/>
            </a:pPr>
            <a:r>
              <a:rPr lang="fa-IR" dirty="0" smtClean="0">
                <a:cs typeface="B Nazanin" pitchFamily="2" charset="-78"/>
              </a:rPr>
              <a:t>ا</a:t>
            </a:r>
            <a:r>
              <a:rPr lang="fa-IR" b="1" dirty="0" smtClean="0">
                <a:cs typeface="B Nazanin" pitchFamily="2" charset="-78"/>
              </a:rPr>
              <a:t>رزیابی نتایج:</a:t>
            </a:r>
          </a:p>
          <a:p>
            <a:pPr marL="514350" indent="-514350" algn="r" rtl="1">
              <a:buNone/>
            </a:pPr>
            <a:r>
              <a:rPr lang="fa-IR" dirty="0" smtClean="0">
                <a:cs typeface="B Nazanin" pitchFamily="2" charset="-78"/>
              </a:rPr>
              <a:t>   در صورتی که اقدامات انجام شده مشکل را رفع نکند(تامین کننده اهداف نباشد) باید اقدامات اصلاحی را انجام داد.</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blinds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تصمیم گیری فردی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r>
              <a:rPr lang="ar-SA" dirty="0" smtClean="0">
                <a:cs typeface="B Nazanin" pitchFamily="2" charset="-78"/>
              </a:rPr>
              <a:t>افراد در سازمانها تصمیم گیرنده اند. آنها</a:t>
            </a:r>
            <a:r>
              <a:rPr lang="fa-IR" dirty="0" smtClean="0">
                <a:cs typeface="B Nazanin" pitchFamily="2" charset="-78"/>
              </a:rPr>
              <a:t> هستند</a:t>
            </a:r>
            <a:r>
              <a:rPr lang="ar-SA" dirty="0" smtClean="0">
                <a:cs typeface="B Nazanin" pitchFamily="2" charset="-78"/>
              </a:rPr>
              <a:t> که یک راه را از بین دو یا چند راه انتخاب می کنند</a:t>
            </a:r>
            <a:r>
              <a:rPr lang="en-US" dirty="0" smtClean="0">
                <a:cs typeface="B Nazanin" pitchFamily="2" charset="-78"/>
              </a:rPr>
              <a:t>. </a:t>
            </a:r>
            <a:br>
              <a:rPr lang="en-US" dirty="0" smtClean="0">
                <a:cs typeface="B Nazanin" pitchFamily="2" charset="-78"/>
              </a:rPr>
            </a:br>
            <a:r>
              <a:rPr lang="ar-SA" dirty="0" smtClean="0">
                <a:cs typeface="B Nazanin" pitchFamily="2" charset="-78"/>
              </a:rPr>
              <a:t>بنابراین تصمیم گیری فردی یک قسمت از رفتار سازمانی است</a:t>
            </a:r>
            <a:r>
              <a:rPr lang="fa-IR" dirty="0" smtClean="0">
                <a:cs typeface="B Nazanin" pitchFamily="2" charset="-78"/>
              </a:rPr>
              <a:t>.</a:t>
            </a:r>
            <a:r>
              <a:rPr lang="ar-SA" dirty="0" smtClean="0">
                <a:cs typeface="B Nazanin" pitchFamily="2" charset="-78"/>
              </a:rPr>
              <a:t> مثل اینکه افراد در سازمانها چگونه تصمیم می گیرند و کیفیت انتخاب بهینه تحت تأثیر ادراک فرد قرار می گیرد</a:t>
            </a:r>
            <a:r>
              <a:rPr lang="en-US" dirty="0" smtClean="0">
                <a:cs typeface="B Nazanin" pitchFamily="2" charset="-78"/>
              </a:rPr>
              <a:t>. </a:t>
            </a:r>
            <a:endParaRPr lang="en-US" dirty="0">
              <a:cs typeface="B Nazanin" pitchFamily="2" charset="-78"/>
            </a:endParaRPr>
          </a:p>
        </p:txBody>
      </p:sp>
      <p:pic>
        <p:nvPicPr>
          <p:cNvPr id="1026" name="Picture 2" descr="C:\Users\Mandegar\Desktop\download (2).jpg"/>
          <p:cNvPicPr>
            <a:picLocks noChangeAspect="1" noChangeArrowheads="1"/>
          </p:cNvPicPr>
          <p:nvPr/>
        </p:nvPicPr>
        <p:blipFill>
          <a:blip r:embed="rId2" cstate="print"/>
          <a:srcRect/>
          <a:stretch>
            <a:fillRect/>
          </a:stretch>
        </p:blipFill>
        <p:spPr bwMode="auto">
          <a:xfrm>
            <a:off x="152400" y="4114800"/>
            <a:ext cx="3185054" cy="2533966"/>
          </a:xfrm>
          <a:prstGeom prst="rect">
            <a:avLst/>
          </a:prstGeom>
          <a:noFill/>
        </p:spPr>
      </p:pic>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ransition>
    <p:cover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ویژگی های تصمیم گیری فردی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normAutofit lnSpcReduction="10000"/>
          </a:bodyPr>
          <a:lstStyle/>
          <a:p>
            <a:pPr algn="r" rtl="1">
              <a:buFont typeface="Arial" pitchFamily="34" charset="0"/>
              <a:buChar char="•"/>
            </a:pPr>
            <a:r>
              <a:rPr lang="fa-IR" b="1" dirty="0" smtClean="0">
                <a:cs typeface="B Nazanin" pitchFamily="2" charset="-78"/>
              </a:rPr>
              <a:t>تصمیم گیری فردی</a:t>
            </a:r>
          </a:p>
          <a:p>
            <a:pPr algn="r" rtl="1">
              <a:buFont typeface="Wingdings" pitchFamily="2" charset="2"/>
              <a:buChar char="ü"/>
            </a:pPr>
            <a:r>
              <a:rPr lang="fa-IR" dirty="0" smtClean="0">
                <a:cs typeface="B Nazanin" pitchFamily="2" charset="-78"/>
              </a:rPr>
              <a:t>نقاط </a:t>
            </a:r>
            <a:r>
              <a:rPr lang="fa-IR" dirty="0" smtClean="0">
                <a:solidFill>
                  <a:srgbClr val="FF0000"/>
                </a:solidFill>
                <a:cs typeface="B Nazanin" pitchFamily="2" charset="-78"/>
              </a:rPr>
              <a:t>قوت</a:t>
            </a:r>
            <a:r>
              <a:rPr lang="fa-IR" dirty="0" smtClean="0">
                <a:cs typeface="B Nazanin" pitchFamily="2" charset="-78"/>
              </a:rPr>
              <a:t>:</a:t>
            </a:r>
          </a:p>
          <a:p>
            <a:pPr marL="514350" indent="-514350" algn="r" rtl="1">
              <a:buFont typeface="+mj-lt"/>
              <a:buAutoNum type="arabicParenR"/>
            </a:pPr>
            <a:r>
              <a:rPr lang="fa-IR" dirty="0" smtClean="0">
                <a:cs typeface="B Nazanin" pitchFamily="2" charset="-78"/>
              </a:rPr>
              <a:t>سرعت عمل </a:t>
            </a:r>
          </a:p>
          <a:p>
            <a:pPr marL="514350" indent="-514350" algn="r" rtl="1">
              <a:buFont typeface="+mj-lt"/>
              <a:buAutoNum type="arabicParenR"/>
            </a:pPr>
            <a:r>
              <a:rPr lang="fa-IR" dirty="0" smtClean="0">
                <a:cs typeface="B Nazanin" pitchFamily="2" charset="-78"/>
              </a:rPr>
              <a:t>افزایش ابتکار</a:t>
            </a:r>
          </a:p>
          <a:p>
            <a:pPr marL="514350" indent="-514350" algn="r" rtl="1">
              <a:buFont typeface="+mj-lt"/>
              <a:buAutoNum type="arabicParenR"/>
            </a:pPr>
            <a:r>
              <a:rPr lang="fa-IR" dirty="0" smtClean="0">
                <a:cs typeface="B Nazanin" pitchFamily="2" charset="-78"/>
              </a:rPr>
              <a:t>کاهش هزینه ها</a:t>
            </a:r>
          </a:p>
          <a:p>
            <a:pPr marL="514350" indent="-514350" algn="r" rtl="1">
              <a:buFont typeface="Wingdings" pitchFamily="2" charset="2"/>
              <a:buChar char="ü"/>
            </a:pPr>
            <a:r>
              <a:rPr lang="fa-IR" dirty="0" smtClean="0">
                <a:cs typeface="B Nazanin" pitchFamily="2" charset="-78"/>
              </a:rPr>
              <a:t>نقاط </a:t>
            </a:r>
            <a:r>
              <a:rPr lang="fa-IR" dirty="0" smtClean="0">
                <a:solidFill>
                  <a:srgbClr val="FF0000"/>
                </a:solidFill>
                <a:cs typeface="B Nazanin" pitchFamily="2" charset="-78"/>
              </a:rPr>
              <a:t>ضعف</a:t>
            </a:r>
            <a:r>
              <a:rPr lang="fa-IR" dirty="0" smtClean="0">
                <a:cs typeface="B Nazanin" pitchFamily="2" charset="-78"/>
              </a:rPr>
              <a:t>:</a:t>
            </a:r>
          </a:p>
          <a:p>
            <a:pPr marL="514350" indent="-514350" algn="r" rtl="1">
              <a:buFont typeface="+mj-lt"/>
              <a:buAutoNum type="arabicParenR"/>
            </a:pPr>
            <a:r>
              <a:rPr lang="fa-IR" dirty="0" smtClean="0">
                <a:cs typeface="B Nazanin" pitchFamily="2" charset="-78"/>
              </a:rPr>
              <a:t>عدم امکان هم افزایی تیمی</a:t>
            </a:r>
          </a:p>
          <a:p>
            <a:pPr marL="514350" indent="-514350" algn="r" rtl="1">
              <a:buFont typeface="+mj-lt"/>
              <a:buAutoNum type="arabicParenR"/>
            </a:pPr>
            <a:r>
              <a:rPr lang="fa-IR" dirty="0" smtClean="0">
                <a:cs typeface="B Nazanin" pitchFamily="2" charset="-78"/>
              </a:rPr>
              <a:t>محدود نگری و عدم امکان آموزش سازمانی</a:t>
            </a:r>
          </a:p>
        </p:txBody>
      </p:sp>
      <p:pic>
        <p:nvPicPr>
          <p:cNvPr id="14338" name="Picture 2" descr="C:\Users\Mandegar\Desktop\images.jpg"/>
          <p:cNvPicPr>
            <a:picLocks noChangeAspect="1" noChangeArrowheads="1"/>
          </p:cNvPicPr>
          <p:nvPr/>
        </p:nvPicPr>
        <p:blipFill>
          <a:blip r:embed="rId2" cstate="print"/>
          <a:srcRect/>
          <a:stretch>
            <a:fillRect/>
          </a:stretch>
        </p:blipFill>
        <p:spPr bwMode="auto">
          <a:xfrm>
            <a:off x="504900" y="1886381"/>
            <a:ext cx="2771700" cy="3523819"/>
          </a:xfrm>
          <a:prstGeom prst="rect">
            <a:avLst/>
          </a:prstGeom>
          <a:noFill/>
        </p:spPr>
      </p:pic>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ransition>
    <p:check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مدل های تصمیم گیری فردی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normAutofit fontScale="92500" lnSpcReduction="10000"/>
          </a:bodyPr>
          <a:lstStyle/>
          <a:p>
            <a:pPr marL="514350" indent="-514350" algn="r" rtl="1">
              <a:buFont typeface="+mj-lt"/>
              <a:buAutoNum type="arabicParenR"/>
            </a:pPr>
            <a:r>
              <a:rPr lang="ar-SA" b="1" dirty="0" smtClean="0">
                <a:cs typeface="B Nazanin" pitchFamily="2" charset="-78"/>
              </a:rPr>
              <a:t>مدل حداکثر بهره گیری در تصمیم گیری</a:t>
            </a:r>
            <a:r>
              <a:rPr lang="fa-IR" b="1" dirty="0" smtClean="0">
                <a:cs typeface="B Nazanin" pitchFamily="2" charset="-78"/>
              </a:rPr>
              <a:t>:</a:t>
            </a:r>
          </a:p>
          <a:p>
            <a:pPr marL="514350" indent="-514350" algn="r" rtl="1">
              <a:buFont typeface="Arial" pitchFamily="34" charset="0"/>
              <a:buChar char="•"/>
            </a:pPr>
            <a:r>
              <a:rPr lang="fa-IR" b="1" dirty="0" smtClean="0">
                <a:cs typeface="B Nazanin" pitchFamily="2" charset="-78"/>
              </a:rPr>
              <a:t> </a:t>
            </a:r>
            <a:r>
              <a:rPr lang="ar-SA" dirty="0" smtClean="0">
                <a:cs typeface="B Nazanin" pitchFamily="2" charset="-78"/>
              </a:rPr>
              <a:t>این مدل به این موضوع می پردازد که یک فرد چگونه باید رفتار کند تا بتواند بازدة خود را به حداکثر برساند.</a:t>
            </a:r>
            <a:endParaRPr lang="fa-IR" dirty="0" smtClean="0">
              <a:cs typeface="B Nazanin" pitchFamily="2" charset="-78"/>
            </a:endParaRPr>
          </a:p>
          <a:p>
            <a:pPr marL="514350" indent="-514350" algn="r" rtl="1">
              <a:buFont typeface="Arial" pitchFamily="34" charset="0"/>
              <a:buChar char="•"/>
            </a:pPr>
            <a:r>
              <a:rPr lang="ar-SA" sz="3000" dirty="0" smtClean="0">
                <a:cs typeface="B Nazanin" pitchFamily="2" charset="-78"/>
              </a:rPr>
              <a:t>فرض بر این است که فرد، هدف مشخصی داشته و تمامی مراحل به انتخاب بهترین گزینه منجر می شود که حداکثر نتایج را داشته باشد. این مفروضات مختصراً عبارتند از</a:t>
            </a:r>
            <a:r>
              <a:rPr lang="en-US" sz="3000" dirty="0" smtClean="0">
                <a:cs typeface="B Nazanin" pitchFamily="2" charset="-78"/>
              </a:rPr>
              <a:t>: </a:t>
            </a:r>
            <a:br>
              <a:rPr lang="en-US" sz="3000" dirty="0" smtClean="0">
                <a:cs typeface="B Nazanin" pitchFamily="2" charset="-78"/>
              </a:rPr>
            </a:br>
            <a:r>
              <a:rPr lang="ar-SA" sz="3000" dirty="0" smtClean="0">
                <a:cs typeface="B Nazanin" pitchFamily="2" charset="-78"/>
              </a:rPr>
              <a:t>الف) هدف محوری ب) تمامی گزینه ها شناخته شده اند. </a:t>
            </a:r>
            <a:endParaRPr lang="fa-IR" sz="3000" dirty="0" smtClean="0">
              <a:cs typeface="B Nazanin" pitchFamily="2" charset="-78"/>
            </a:endParaRPr>
          </a:p>
          <a:p>
            <a:pPr marL="514350" indent="-514350" algn="r" rtl="1">
              <a:buFont typeface="Arial" pitchFamily="34" charset="0"/>
              <a:buChar char="•"/>
            </a:pPr>
            <a:r>
              <a:rPr lang="ar-SA" sz="3000" dirty="0" smtClean="0">
                <a:cs typeface="B Nazanin" pitchFamily="2" charset="-78"/>
              </a:rPr>
              <a:t>پ) اولویتها مشخصند</a:t>
            </a:r>
            <a:r>
              <a:rPr lang="en-US" sz="3000" dirty="0" smtClean="0">
                <a:cs typeface="B Nazanin" pitchFamily="2" charset="-78"/>
              </a:rPr>
              <a:t>. </a:t>
            </a:r>
            <a:r>
              <a:rPr lang="ar-SA" sz="3000" dirty="0" smtClean="0">
                <a:cs typeface="B Nazanin" pitchFamily="2" charset="-78"/>
              </a:rPr>
              <a:t> ت) اولویتها ثابت و پایدارند. ث) انتخاب نهایی، نتایج را به حداکثر می رساند</a:t>
            </a:r>
            <a:r>
              <a:rPr lang="en-US" sz="3000" dirty="0" smtClean="0">
                <a:cs typeface="B Nazanin" pitchFamily="2" charset="-78"/>
              </a:rPr>
              <a:t>. </a:t>
            </a:r>
            <a:br>
              <a:rPr lang="en-US" sz="3000" dirty="0" smtClean="0">
                <a:cs typeface="B Nazanin" pitchFamily="2" charset="-78"/>
              </a:rPr>
            </a:br>
            <a:r>
              <a:rPr lang="en-US" sz="3000" dirty="0" smtClean="0">
                <a:cs typeface="B Nazanin" pitchFamily="2" charset="-78"/>
              </a:rPr>
              <a:t> </a:t>
            </a:r>
            <a:endParaRPr lang="en-US" sz="3000"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مدل های تصمیم گیری فردی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marL="514350" indent="-514350" algn="r" rtl="1">
              <a:buFont typeface="+mj-lt"/>
              <a:buAutoNum type="arabicParenR" startAt="2"/>
            </a:pPr>
            <a:r>
              <a:rPr lang="ar-SA" b="1" dirty="0" smtClean="0">
                <a:cs typeface="B Nazanin" pitchFamily="2" charset="-78"/>
              </a:rPr>
              <a:t>مدل راضی کننده</a:t>
            </a:r>
            <a:r>
              <a:rPr lang="en-US" dirty="0" smtClean="0"/>
              <a:t>: </a:t>
            </a:r>
            <a:endParaRPr lang="fa-IR" dirty="0" smtClean="0">
              <a:cs typeface="B Nazanin" pitchFamily="2" charset="-78"/>
            </a:endParaRPr>
          </a:p>
          <a:p>
            <a:pPr marL="514350" indent="-514350" algn="r" rtl="1">
              <a:buFont typeface="Arial" pitchFamily="34" charset="0"/>
              <a:buChar char="•"/>
            </a:pPr>
            <a:r>
              <a:rPr lang="ar-SA" dirty="0" smtClean="0">
                <a:cs typeface="B Nazanin" pitchFamily="2" charset="-78"/>
              </a:rPr>
              <a:t>مفهوم این مدل این است که تصمیم گیرنده وقتی با یک مشکل پیچیده روبرو می شود، چون ظرفیت فکر انسان برای فرموله کردن و بررسی تمام اطلاعات مورد نیاز بیش از اندازه کوچک است، لذا نمی توان شرایط عقلانیت کامل را ایجاد کرد</a:t>
            </a:r>
            <a:r>
              <a:rPr lang="en-US" dirty="0" smtClean="0">
                <a:cs typeface="B Nazanin" pitchFamily="2" charset="-78"/>
              </a:rPr>
              <a:t>. </a:t>
            </a:r>
            <a:br>
              <a:rPr lang="en-US" dirty="0" smtClean="0">
                <a:cs typeface="B Nazanin" pitchFamily="2" charset="-78"/>
              </a:rPr>
            </a:br>
            <a:r>
              <a:rPr lang="ar-SA" dirty="0" smtClean="0">
                <a:cs typeface="B Nazanin" pitchFamily="2" charset="-78"/>
              </a:rPr>
              <a:t>بنابراین فرد یک مدل ساده شده می سازد تا اینکه مشکلات یک چهرة فارغ از پیچیدگیهایشان بدست آورند و برای فرد قابل فهم شوند</a:t>
            </a:r>
            <a:r>
              <a:rPr lang="fa-IR" dirty="0" smtClean="0">
                <a:cs typeface="B Nazanin" pitchFamily="2" charset="-78"/>
              </a:rPr>
              <a:t>.</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push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مدل های تصمیم گیری فردی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normAutofit fontScale="92500" lnSpcReduction="20000"/>
          </a:bodyPr>
          <a:lstStyle/>
          <a:p>
            <a:pPr marL="514350" indent="-514350" algn="r" rtl="1">
              <a:buFont typeface="+mj-lt"/>
              <a:buAutoNum type="arabicParenR" startAt="3"/>
            </a:pPr>
            <a:r>
              <a:rPr lang="ar-SA" b="1" dirty="0" smtClean="0">
                <a:cs typeface="B Nazanin" pitchFamily="2" charset="-78"/>
              </a:rPr>
              <a:t>مدل علاقه ضمنی</a:t>
            </a:r>
            <a:r>
              <a:rPr lang="fa-IR" b="1" dirty="0" smtClean="0">
                <a:cs typeface="B Nazanin" pitchFamily="2" charset="-78"/>
              </a:rPr>
              <a:t>:</a:t>
            </a:r>
          </a:p>
          <a:p>
            <a:pPr marL="514350" indent="-514350" algn="r" rtl="1">
              <a:buFont typeface="Arial" pitchFamily="34" charset="0"/>
              <a:buChar char="•"/>
            </a:pPr>
            <a:r>
              <a:rPr lang="fa-IR" b="1" dirty="0" smtClean="0">
                <a:cs typeface="B Nazanin" pitchFamily="2" charset="-78"/>
              </a:rPr>
              <a:t> </a:t>
            </a:r>
            <a:r>
              <a:rPr lang="ar-SA" dirty="0" smtClean="0">
                <a:cs typeface="B Nazanin" pitchFamily="2" charset="-78"/>
              </a:rPr>
              <a:t>این مدل همانند مدل قبل این بحث را مطرح می کند که فرد مشکلات پیچیده را با ساده کردن فرآیندها حل می کند. ساده کردن در این مدل مفهومش اینست که نباید وارد مرحلة سخت ارزیابی گزینه ها شد. به عبارت دیگر تصمیم گیرنده نه منطقی است و نه واقع گرا. بلکه به دنبال اینست که مطمئن شود که گزینة علایق ضمنی وی در حقیقت گزینة مناسبی است یا خیر</a:t>
            </a:r>
            <a:r>
              <a:rPr lang="en-US" dirty="0" smtClean="0">
                <a:cs typeface="B Nazanin" pitchFamily="2" charset="-78"/>
              </a:rPr>
              <a:t>. </a:t>
            </a:r>
            <a:endParaRPr lang="fa-IR" dirty="0" smtClean="0">
              <a:cs typeface="B Nazanin" pitchFamily="2" charset="-78"/>
            </a:endParaRPr>
          </a:p>
          <a:p>
            <a:pPr marL="514350" indent="-514350" algn="r" rtl="1">
              <a:buFont typeface="Arial" pitchFamily="34" charset="0"/>
              <a:buChar char="•"/>
            </a:pPr>
            <a:r>
              <a:rPr lang="ar-SA" dirty="0" smtClean="0">
                <a:cs typeface="B Nazanin" pitchFamily="2" charset="-78"/>
              </a:rPr>
              <a:t>این مدل می گوید که فرآیند تصمیم گیری، بیشتر تحت نفوذ احساس الهام گرایانه است تا واقعیت منطقی</a:t>
            </a:r>
            <a:r>
              <a:rPr lang="en-US" dirty="0" smtClean="0">
                <a:cs typeface="B Nazanin" pitchFamily="2" charset="-78"/>
              </a:rPr>
              <a:t>. </a:t>
            </a:r>
            <a:r>
              <a:rPr lang="en-US" dirty="0" smtClean="0"/>
              <a:t/>
            </a:r>
            <a:br>
              <a:rPr lang="en-US" dirty="0" smtClean="0"/>
            </a:br>
            <a:r>
              <a:rPr lang="en-US" dirty="0" smtClean="0"/>
              <a:t> </a:t>
            </a:r>
            <a:br>
              <a:rPr lang="en-US" dirty="0" smtClean="0"/>
            </a:br>
            <a:endParaRPr lang="en-US"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fa-IR" b="1" dirty="0" smtClean="0">
                <a:solidFill>
                  <a:srgbClr val="FF0000"/>
                </a:solidFill>
                <a:cs typeface="B Nazanin" pitchFamily="2" charset="-78"/>
              </a:rPr>
              <a:t>تصمیم گیری گروهی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r>
              <a:rPr lang="ar-SA" dirty="0" smtClean="0">
                <a:cs typeface="B Nazanin" pitchFamily="2" charset="-78"/>
              </a:rPr>
              <a:t>بسیاری از تصمیم گیریهای سازمانی منشأ گروهی دارند و تحت عناوین کمیته ها، تیم ها، گروههای کاری و ... در سازمانها فعالند. این نوع تصمیم گیری ها به این دلیل جنبه عمومیت دارند که مدیران غالباً با تصمیمات برنامه ریزی نشده مواجه می شوند و به ندرت فردی را می توان یافت که بتواند این تصمیمات را به تنهایی بگیرد. </a:t>
            </a:r>
            <a:endParaRPr lang="en-US" dirty="0">
              <a:cs typeface="B Nazanin" pitchFamily="2" charset="-78"/>
            </a:endParaRPr>
          </a:p>
        </p:txBody>
      </p:sp>
      <p:pic>
        <p:nvPicPr>
          <p:cNvPr id="4" name="Picture 3" descr="C:\Users\Mandegar\Desktop\meeting.jpg"/>
          <p:cNvPicPr>
            <a:picLocks noChangeAspect="1" noChangeArrowheads="1"/>
          </p:cNvPicPr>
          <p:nvPr/>
        </p:nvPicPr>
        <p:blipFill>
          <a:blip r:embed="rId2" cstate="print"/>
          <a:srcRect/>
          <a:stretch>
            <a:fillRect/>
          </a:stretch>
        </p:blipFill>
        <p:spPr bwMode="auto">
          <a:xfrm>
            <a:off x="304800" y="4191000"/>
            <a:ext cx="3234965" cy="2286000"/>
          </a:xfrm>
          <a:prstGeom prst="rect">
            <a:avLst/>
          </a:prstGeom>
          <a:noFill/>
        </p:spPr>
      </p:pic>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ransition>
    <p:strips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solidFill>
                  <a:srgbClr val="FF0000"/>
                </a:solidFill>
                <a:cs typeface="B Nazanin" pitchFamily="2" charset="-78"/>
              </a:rPr>
              <a:t>ویژگی های تصمیم گیری گروهی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normAutofit lnSpcReduction="10000"/>
          </a:bodyPr>
          <a:lstStyle/>
          <a:p>
            <a:pPr algn="r" rtl="1"/>
            <a:r>
              <a:rPr lang="fa-IR" b="1" dirty="0" smtClean="0">
                <a:cs typeface="B Nazanin" pitchFamily="2" charset="-78"/>
              </a:rPr>
              <a:t>تصمیم گیری گروهی</a:t>
            </a:r>
          </a:p>
          <a:p>
            <a:pPr algn="r" rtl="1">
              <a:buFont typeface="Wingdings" pitchFamily="2" charset="2"/>
              <a:buChar char="ü"/>
            </a:pPr>
            <a:r>
              <a:rPr lang="fa-IR" dirty="0" smtClean="0">
                <a:cs typeface="B Nazanin" pitchFamily="2" charset="-78"/>
              </a:rPr>
              <a:t>نقاط</a:t>
            </a:r>
            <a:r>
              <a:rPr lang="fa-IR" dirty="0" smtClean="0">
                <a:solidFill>
                  <a:srgbClr val="FF0000"/>
                </a:solidFill>
                <a:cs typeface="B Nazanin" pitchFamily="2" charset="-78"/>
              </a:rPr>
              <a:t> قوت</a:t>
            </a:r>
            <a:r>
              <a:rPr lang="fa-IR" dirty="0" smtClean="0">
                <a:cs typeface="B Nazanin" pitchFamily="2" charset="-78"/>
              </a:rPr>
              <a:t>:</a:t>
            </a:r>
          </a:p>
          <a:p>
            <a:pPr marL="514350" indent="-514350" algn="r" rtl="1">
              <a:buFont typeface="+mj-lt"/>
              <a:buAutoNum type="arabicParenR"/>
            </a:pPr>
            <a:r>
              <a:rPr lang="fa-IR" dirty="0" smtClean="0">
                <a:cs typeface="B Nazanin" pitchFamily="2" charset="-78"/>
              </a:rPr>
              <a:t>تشویق و پشتیبانی دیگران</a:t>
            </a:r>
          </a:p>
          <a:p>
            <a:pPr marL="514350" indent="-514350" algn="r" rtl="1">
              <a:buFont typeface="+mj-lt"/>
              <a:buAutoNum type="arabicParenR"/>
            </a:pPr>
            <a:r>
              <a:rPr lang="fa-IR" dirty="0" smtClean="0">
                <a:cs typeface="B Nazanin" pitchFamily="2" charset="-78"/>
              </a:rPr>
              <a:t>عملی شدن مواردی که به صورت فردی قابل وصول نیست.</a:t>
            </a:r>
          </a:p>
          <a:p>
            <a:pPr marL="514350" indent="-514350" algn="r" rtl="1">
              <a:buFont typeface="Wingdings" pitchFamily="2" charset="2"/>
              <a:buChar char="ü"/>
            </a:pPr>
            <a:r>
              <a:rPr lang="fa-IR" dirty="0" smtClean="0">
                <a:cs typeface="B Nazanin" pitchFamily="2" charset="-78"/>
              </a:rPr>
              <a:t>نقاط</a:t>
            </a:r>
            <a:r>
              <a:rPr lang="fa-IR" dirty="0" smtClean="0">
                <a:solidFill>
                  <a:srgbClr val="FF0000"/>
                </a:solidFill>
                <a:cs typeface="B Nazanin" pitchFamily="2" charset="-78"/>
              </a:rPr>
              <a:t> ضعف</a:t>
            </a:r>
            <a:r>
              <a:rPr lang="fa-IR" dirty="0" smtClean="0">
                <a:cs typeface="B Nazanin" pitchFamily="2" charset="-78"/>
              </a:rPr>
              <a:t>:</a:t>
            </a:r>
          </a:p>
          <a:p>
            <a:pPr marL="514350" indent="-514350" algn="r" rtl="1">
              <a:buFont typeface="+mj-lt"/>
              <a:buAutoNum type="arabicParenR"/>
            </a:pPr>
            <a:r>
              <a:rPr lang="fa-IR" dirty="0" smtClean="0">
                <a:cs typeface="B Nazanin" pitchFamily="2" charset="-78"/>
              </a:rPr>
              <a:t>گروه اندیشی</a:t>
            </a:r>
          </a:p>
          <a:p>
            <a:pPr marL="514350" indent="-514350" algn="r" rtl="1">
              <a:buFont typeface="+mj-lt"/>
              <a:buAutoNum type="arabicParenR"/>
            </a:pPr>
            <a:r>
              <a:rPr lang="fa-IR" dirty="0" smtClean="0">
                <a:cs typeface="B Nazanin" pitchFamily="2" charset="-78"/>
              </a:rPr>
              <a:t>وقت گیر</a:t>
            </a:r>
          </a:p>
          <a:p>
            <a:pPr marL="514350" indent="-514350" algn="r" rtl="1">
              <a:buFont typeface="+mj-lt"/>
              <a:buAutoNum type="arabicParenR"/>
            </a:pPr>
            <a:r>
              <a:rPr lang="fa-IR" dirty="0" smtClean="0">
                <a:cs typeface="B Nazanin" pitchFamily="2" charset="-78"/>
              </a:rPr>
              <a:t>نیاز به رفع تضادهای بین فردی در حین کار</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r>
              <a:rPr lang="fa-IR" b="1" dirty="0" smtClean="0">
                <a:solidFill>
                  <a:srgbClr val="FF0000"/>
                </a:solidFill>
                <a:cs typeface="B Nazanin" pitchFamily="2" charset="-78"/>
              </a:rPr>
              <a:t>اهمیت تصمیم گیری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r>
              <a:rPr lang="fa-IR" dirty="0" smtClean="0">
                <a:cs typeface="B Nazanin" pitchFamily="2" charset="-78"/>
              </a:rPr>
              <a:t>اگر ماهیت کار های مدیر را برنامه ریزی ، سازماندهی ، رهبری و کنترل بدانیم . می توان به سادگی تشخیص داد که انجام هر یک از آنها مستلزم فرآیند تصمیم گیری است.</a:t>
            </a:r>
          </a:p>
          <a:p>
            <a:pPr algn="r" rtl="1"/>
            <a:r>
              <a:rPr lang="fa-IR" dirty="0" smtClean="0">
                <a:cs typeface="B Nazanin" pitchFamily="2" charset="-78"/>
              </a:rPr>
              <a:t>تعریف تصمیم گیری از نگاه </a:t>
            </a:r>
            <a:r>
              <a:rPr lang="fa-IR" dirty="0" smtClean="0">
                <a:solidFill>
                  <a:srgbClr val="FF0000"/>
                </a:solidFill>
                <a:cs typeface="B Nazanin" pitchFamily="2" charset="-78"/>
              </a:rPr>
              <a:t>کریتنر</a:t>
            </a:r>
            <a:r>
              <a:rPr lang="fa-IR" dirty="0" smtClean="0">
                <a:cs typeface="B Nazanin" pitchFamily="2" charset="-78"/>
              </a:rPr>
              <a:t>:</a:t>
            </a:r>
          </a:p>
          <a:p>
            <a:pPr algn="r" rtl="1">
              <a:buNone/>
            </a:pPr>
            <a:r>
              <a:rPr lang="fa-IR" dirty="0">
                <a:cs typeface="B Nazanin" pitchFamily="2" charset="-78"/>
              </a:rPr>
              <a:t> </a:t>
            </a:r>
            <a:r>
              <a:rPr lang="fa-IR" dirty="0" smtClean="0">
                <a:cs typeface="B Nazanin" pitchFamily="2" charset="-78"/>
              </a:rPr>
              <a:t>مدیریت فرآیند تصمیم گیری به منظور تامین اهداف سازمانی به نحو مطلوب از طریق استفاده موثر از منابع کمیاب در یک محیط در حال تغییر است.</a:t>
            </a:r>
            <a:endParaRPr lang="en-US" dirty="0">
              <a:cs typeface="B Nazanin" pitchFamily="2" charset="-78"/>
            </a:endParaRPr>
          </a:p>
        </p:txBody>
      </p:sp>
      <p:pic>
        <p:nvPicPr>
          <p:cNvPr id="1026" name="Picture 2" descr="C:\Users\Mandegar\Desktop\images (1).jpg"/>
          <p:cNvPicPr>
            <a:picLocks noChangeAspect="1" noChangeArrowheads="1"/>
          </p:cNvPicPr>
          <p:nvPr/>
        </p:nvPicPr>
        <p:blipFill>
          <a:blip r:embed="rId2" cstate="print"/>
          <a:srcRect/>
          <a:stretch>
            <a:fillRect/>
          </a:stretch>
        </p:blipFill>
        <p:spPr bwMode="auto">
          <a:xfrm>
            <a:off x="0" y="4876800"/>
            <a:ext cx="3200400" cy="1981200"/>
          </a:xfrm>
          <a:prstGeom prst="rect">
            <a:avLst/>
          </a:prstGeom>
          <a:noFill/>
        </p:spPr>
      </p:pic>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solidFill>
                  <a:srgbClr val="FF0000"/>
                </a:solidFill>
                <a:cs typeface="B Nazanin" pitchFamily="2" charset="-78"/>
              </a:rPr>
              <a:t>مدل های تصمیم گیری گروهی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normAutofit/>
          </a:bodyPr>
          <a:lstStyle/>
          <a:p>
            <a:pPr marL="514350" indent="-514350" algn="r" rtl="1">
              <a:buFont typeface="+mj-lt"/>
              <a:buAutoNum type="arabicParenR"/>
            </a:pPr>
            <a:r>
              <a:rPr lang="ar-SA" b="1" dirty="0" smtClean="0">
                <a:cs typeface="B Nazanin" pitchFamily="2" charset="-78"/>
              </a:rPr>
              <a:t>تکنیک دلفای</a:t>
            </a:r>
            <a:r>
              <a:rPr lang="en-US" dirty="0" smtClean="0"/>
              <a:t>: </a:t>
            </a:r>
            <a:endParaRPr lang="fa-IR" dirty="0" smtClean="0"/>
          </a:p>
          <a:p>
            <a:pPr marL="514350" indent="-514350" algn="r" rtl="1">
              <a:buFont typeface="Arial" pitchFamily="34" charset="0"/>
              <a:buChar char="•"/>
            </a:pPr>
            <a:r>
              <a:rPr lang="ar-SA" sz="3000" dirty="0" smtClean="0">
                <a:cs typeface="B Nazanin" pitchFamily="2" charset="-78"/>
              </a:rPr>
              <a:t>برای هر یک از اعضای گروه، به طور جداگانه و محرمانه، پرسشنامه ای فرستاده می شود که در آن مسأله، مطرح و از عضو خواسته شده است که هر راه حلی را که او فکر می کند می تواند جوابگوی مسأله باشد، بنویسد</a:t>
            </a:r>
            <a:r>
              <a:rPr lang="en-US" sz="3000" dirty="0" smtClean="0">
                <a:cs typeface="B Nazanin" pitchFamily="2" charset="-78"/>
              </a:rPr>
              <a:t>. </a:t>
            </a:r>
            <a:br>
              <a:rPr lang="en-US" sz="3000" dirty="0" smtClean="0">
                <a:cs typeface="B Nazanin" pitchFamily="2" charset="-78"/>
              </a:rPr>
            </a:br>
            <a:r>
              <a:rPr lang="ar-SA" sz="3000" dirty="0" smtClean="0">
                <a:cs typeface="B Nazanin" pitchFamily="2" charset="-78"/>
              </a:rPr>
              <a:t>هر یک از متخصصین (اعضای گروه) بدون ذکر نام خود، پرسشنامه را تکمیل و آنرا ارسال می دارند. در اینجا، نظرات گردآوری و خلاصه شده بر اساس اطلاعات بدست آمده، پرسشنامه جدیدی تنظیم و مجدداً برای اعضا ارسال می گردد</a:t>
            </a:r>
            <a:r>
              <a:rPr lang="en-US" sz="3000" dirty="0" smtClean="0">
                <a:cs typeface="B Nazanin" pitchFamily="2" charset="-78"/>
              </a:rPr>
              <a:t>.</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wheel spokes="2"/>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مدل های تصمیم گیری گروهی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marL="514350" indent="-514350" algn="r" rtl="1">
              <a:buFont typeface="+mj-lt"/>
              <a:buAutoNum type="arabicParenR" startAt="2"/>
            </a:pPr>
            <a:r>
              <a:rPr lang="ar-SA" b="1" dirty="0" smtClean="0">
                <a:cs typeface="B Nazanin" pitchFamily="2" charset="-78"/>
              </a:rPr>
              <a:t>گروه اسمی</a:t>
            </a:r>
            <a:r>
              <a:rPr lang="fa-IR" b="1" dirty="0" smtClean="0">
                <a:cs typeface="B Nazanin" pitchFamily="2" charset="-78"/>
              </a:rPr>
              <a:t>:</a:t>
            </a:r>
          </a:p>
          <a:p>
            <a:pPr marL="514350" indent="-514350" algn="r" rtl="1">
              <a:buFont typeface="Arial" pitchFamily="34" charset="0"/>
              <a:buChar char="•"/>
            </a:pPr>
            <a:r>
              <a:rPr lang="ar-SA" dirty="0" smtClean="0">
                <a:cs typeface="B Nazanin" pitchFamily="2" charset="-78"/>
              </a:rPr>
              <a:t>گروه اسمی روشی است که می خواهد ضمن تشویق افراد به نوع آوری و خلاقیت و فراهم آوردن شرایط مناسب برای آن، به فرآیند تصمیم گیری گروهی، نظم بیشتری بدهد</a:t>
            </a:r>
            <a:r>
              <a:rPr lang="en-US" dirty="0" smtClean="0">
                <a:cs typeface="B Nazanin" pitchFamily="2" charset="-78"/>
              </a:rPr>
              <a:t>. </a:t>
            </a:r>
            <a:br>
              <a:rPr lang="en-US" dirty="0" smtClean="0">
                <a:cs typeface="B Nazanin" pitchFamily="2" charset="-78"/>
              </a:rPr>
            </a:br>
            <a:r>
              <a:rPr lang="ar-SA" dirty="0" smtClean="0">
                <a:cs typeface="B Nazanin" pitchFamily="2" charset="-78"/>
              </a:rPr>
              <a:t>بعد از اینکه اعضای گروه در جلسه حاضر شدند، رئیس گروه مسأله را به طور خلاصه و روشن مطرح می کند. اگرچه اعضا می توانند برای روشنتر شدن موضوع، سؤال کنند ولی اجازه بحث و گفتگو به آنها داده نمی شود</a:t>
            </a:r>
            <a:r>
              <a:rPr lang="en-US" dirty="0" smtClean="0"/>
              <a:t>. </a:t>
            </a:r>
            <a:br>
              <a:rPr lang="en-US" dirty="0" smtClean="0"/>
            </a:br>
            <a:r>
              <a:rPr lang="en-US" dirty="0" smtClean="0"/>
              <a:t> </a:t>
            </a:r>
            <a:br>
              <a:rPr lang="en-US" dirty="0" smtClean="0"/>
            </a:br>
            <a:endParaRPr lang="en-US"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pull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مدل های تصمیم گیری گروهی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marL="514350" indent="-514350" algn="r" rtl="1">
              <a:buFont typeface="+mj-lt"/>
              <a:buAutoNum type="arabicParenR" startAt="3"/>
            </a:pPr>
            <a:r>
              <a:rPr lang="ar-SA" b="1" dirty="0" smtClean="0">
                <a:cs typeface="B Nazanin" pitchFamily="2" charset="-78"/>
              </a:rPr>
              <a:t>طوفان مغزی</a:t>
            </a:r>
            <a:r>
              <a:rPr lang="en-US" b="1" dirty="0" smtClean="0">
                <a:cs typeface="B Nazanin" pitchFamily="2" charset="-78"/>
              </a:rPr>
              <a:t>: </a:t>
            </a:r>
            <a:endParaRPr lang="fa-IR" b="1" dirty="0" smtClean="0">
              <a:cs typeface="B Nazanin" pitchFamily="2" charset="-78"/>
            </a:endParaRPr>
          </a:p>
          <a:p>
            <a:pPr marL="514350" indent="-514350" algn="r" rtl="1">
              <a:buFont typeface="Arial" pitchFamily="34" charset="0"/>
              <a:buChar char="•"/>
            </a:pPr>
            <a:r>
              <a:rPr lang="ar-SA" dirty="0" smtClean="0">
                <a:cs typeface="B Nazanin" pitchFamily="2" charset="-78"/>
              </a:rPr>
              <a:t>یکی از فنون معروف و متداول که از آن برای ایجاد خلاقیت در تصمیم گیری گروهی استفاده می شود، فنی است که به آن طوفان مغزی یا جوشش فکری می گویند</a:t>
            </a:r>
            <a:r>
              <a:rPr lang="en-US" dirty="0" smtClean="0">
                <a:cs typeface="B Nazanin" pitchFamily="2" charset="-78"/>
              </a:rPr>
              <a:t>. </a:t>
            </a:r>
            <a:br>
              <a:rPr lang="en-US" dirty="0" smtClean="0">
                <a:cs typeface="B Nazanin" pitchFamily="2" charset="-78"/>
              </a:rPr>
            </a:br>
            <a:r>
              <a:rPr lang="fa-IR" dirty="0" smtClean="0">
                <a:cs typeface="B Nazanin" pitchFamily="2" charset="-78"/>
              </a:rPr>
              <a:t> </a:t>
            </a:r>
            <a:r>
              <a:rPr lang="ar-SA" dirty="0" smtClean="0">
                <a:cs typeface="B Nazanin" pitchFamily="2" charset="-78"/>
              </a:rPr>
              <a:t>این فن بر اساس این فرضیه بنا شده که اگر جلسه ای تشکیل شود که در آن هر کس بتواند آزادانه و بدون ترس از انتقاد دیگران، هر فکری را که به نظرش می رسد ابراز کند، باعث شکوفایی فکری افراد شده و به آفرینش افکار بدیع وتازه منجر می گردد</a:t>
            </a:r>
            <a:r>
              <a:rPr lang="en-US" dirty="0" smtClean="0">
                <a:cs typeface="B Nazanin" pitchFamily="2" charset="-78"/>
              </a:rPr>
              <a:t>. </a:t>
            </a:r>
            <a:endParaRPr lang="en-US"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077200" cy="5211763"/>
          </a:xfrm>
        </p:spPr>
        <p:txBody>
          <a:bodyPr/>
          <a:lstStyle/>
          <a:p>
            <a:pPr algn="ctr">
              <a:buNone/>
            </a:pPr>
            <a:endParaRPr lang="fa-IR" sz="6000" dirty="0"/>
          </a:p>
          <a:p>
            <a:pPr algn="ctr">
              <a:buNone/>
            </a:pPr>
            <a:r>
              <a:rPr lang="fa-IR" sz="5400" b="1" dirty="0" smtClean="0">
                <a:solidFill>
                  <a:srgbClr val="FF0000"/>
                </a:solidFill>
                <a:cs typeface="B Nazanin" pitchFamily="2" charset="-78"/>
              </a:rPr>
              <a:t>با تشکر از </a:t>
            </a:r>
            <a:br>
              <a:rPr lang="fa-IR" sz="5400" b="1" dirty="0" smtClean="0">
                <a:solidFill>
                  <a:srgbClr val="FF0000"/>
                </a:solidFill>
                <a:cs typeface="B Nazanin" pitchFamily="2" charset="-78"/>
              </a:rPr>
            </a:br>
            <a:r>
              <a:rPr lang="fa-IR" sz="5400" b="1" dirty="0" smtClean="0">
                <a:solidFill>
                  <a:srgbClr val="FF0000"/>
                </a:solidFill>
                <a:cs typeface="B Nazanin" pitchFamily="2" charset="-78"/>
              </a:rPr>
              <a:t>توجه شما عزیزان</a:t>
            </a:r>
            <a:r>
              <a:rPr lang="en-US" sz="5400" b="1" dirty="0" smtClean="0">
                <a:solidFill>
                  <a:srgbClr val="FF0000"/>
                </a:solidFill>
                <a:cs typeface="B Nazanin" pitchFamily="2" charset="-78"/>
              </a:rPr>
              <a:t/>
            </a:r>
            <a:br>
              <a:rPr lang="en-US" sz="5400" b="1" dirty="0" smtClean="0">
                <a:solidFill>
                  <a:srgbClr val="FF0000"/>
                </a:solidFill>
                <a:cs typeface="B Nazanin" pitchFamily="2" charset="-78"/>
              </a:rPr>
            </a:br>
            <a:r>
              <a:rPr lang="en-US" sz="5400" b="1" dirty="0" smtClean="0">
                <a:solidFill>
                  <a:srgbClr val="FF0000"/>
                </a:solidFill>
                <a:cs typeface="B Nazanin" pitchFamily="2" charset="-78"/>
              </a:rPr>
              <a:t/>
            </a:r>
            <a:br>
              <a:rPr lang="en-US" sz="5400" b="1" dirty="0" smtClean="0">
                <a:solidFill>
                  <a:srgbClr val="FF0000"/>
                </a:solidFill>
                <a:cs typeface="B Nazanin" pitchFamily="2" charset="-78"/>
              </a:rPr>
            </a:br>
            <a:endParaRPr lang="en-US" sz="5400" b="1" dirty="0">
              <a:solidFill>
                <a:srgbClr val="FF0000"/>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رویکرد تصمیم گیری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r>
              <a:rPr lang="fa-IR" dirty="0" smtClean="0">
                <a:cs typeface="B Nazanin" pitchFamily="2" charset="-78"/>
              </a:rPr>
              <a:t>معمولا زمانی از تصمیم گیری صحبت می کنیم که هدف خاصی در نظر داشته باشیم که بخواهیم به آن برسیم.</a:t>
            </a:r>
          </a:p>
          <a:p>
            <a:pPr algn="r" rtl="1">
              <a:buNone/>
            </a:pPr>
            <a:r>
              <a:rPr lang="fa-IR" dirty="0" smtClean="0">
                <a:cs typeface="B Nazanin" pitchFamily="2" charset="-78"/>
              </a:rPr>
              <a:t>بنابراین می توان گفت : رویکرد حل مشکل به نوعی منفعل و یا گذشته نگر است ، در حالیکه رویکرد تصمیم گیری فعالانه،</a:t>
            </a:r>
          </a:p>
          <a:p>
            <a:pPr algn="r" rtl="1">
              <a:buNone/>
            </a:pPr>
            <a:r>
              <a:rPr lang="fa-IR" dirty="0" smtClean="0">
                <a:cs typeface="B Nazanin" pitchFamily="2" charset="-78"/>
              </a:rPr>
              <a:t>متعامل و آینده نگر است.</a:t>
            </a:r>
          </a:p>
          <a:p>
            <a:pPr algn="r" rtl="1">
              <a:buNone/>
            </a:pPr>
            <a:r>
              <a:rPr lang="fa-IR" dirty="0" smtClean="0">
                <a:cs typeface="B Nazanin" pitchFamily="2" charset="-78"/>
              </a:rPr>
              <a:t>  </a:t>
            </a:r>
            <a:endParaRPr lang="en-US" dirty="0">
              <a:cs typeface="B Nazanin" pitchFamily="2" charset="-78"/>
            </a:endParaRPr>
          </a:p>
        </p:txBody>
      </p:sp>
      <p:pic>
        <p:nvPicPr>
          <p:cNvPr id="24582" name="Picture 6" descr="C:\Users\Mandegar\Desktop\download.jpg"/>
          <p:cNvPicPr>
            <a:picLocks noChangeAspect="1" noChangeArrowheads="1"/>
          </p:cNvPicPr>
          <p:nvPr/>
        </p:nvPicPr>
        <p:blipFill>
          <a:blip r:embed="rId2" cstate="print"/>
          <a:srcRect/>
          <a:stretch>
            <a:fillRect/>
          </a:stretch>
        </p:blipFill>
        <p:spPr bwMode="auto">
          <a:xfrm>
            <a:off x="381000" y="3962400"/>
            <a:ext cx="4092470" cy="2723353"/>
          </a:xfrm>
          <a:prstGeom prst="rect">
            <a:avLst/>
          </a:prstGeom>
          <a:noFill/>
        </p:spPr>
      </p:pic>
      <p:sp>
        <p:nvSpPr>
          <p:cNvPr id="5" name="Footer Placeholder 4"/>
          <p:cNvSpPr>
            <a:spLocks noGrp="1"/>
          </p:cNvSpPr>
          <p:nvPr>
            <p:ph type="ftr" sz="quarter" idx="11"/>
          </p:nvPr>
        </p:nvSpPr>
        <p:spPr/>
        <p:txBody>
          <a:bodyPr/>
          <a:lstStyle/>
          <a:p>
            <a:r>
              <a:rPr lang="en-US" dirty="0" smtClean="0"/>
              <a:t>© irmgn.ir</a:t>
            </a:r>
            <a:endParaRPr lang="en-US" dirty="0"/>
          </a:p>
        </p:txBody>
      </p:sp>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انواع تصمیمات</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normAutofit lnSpcReduction="10000"/>
          </a:bodyPr>
          <a:lstStyle/>
          <a:p>
            <a:pPr algn="r" rtl="1"/>
            <a:r>
              <a:rPr lang="fa-IR" b="1" dirty="0" smtClean="0">
                <a:cs typeface="B Nazanin" pitchFamily="2" charset="-78"/>
              </a:rPr>
              <a:t>تصمیمات از لحاظ سطح ابتکاری بودن</a:t>
            </a:r>
            <a:r>
              <a:rPr lang="fa-IR" dirty="0" smtClean="0">
                <a:cs typeface="B Nazanin" pitchFamily="2" charset="-78"/>
              </a:rPr>
              <a:t>:</a:t>
            </a:r>
          </a:p>
          <a:p>
            <a:pPr marL="514350" indent="-514350" algn="r" rtl="1">
              <a:buFont typeface="+mj-lt"/>
              <a:buAutoNum type="arabicPeriod"/>
            </a:pPr>
            <a:r>
              <a:rPr lang="fa-IR" dirty="0" smtClean="0">
                <a:cs typeface="B Nazanin" pitchFamily="2" charset="-78"/>
              </a:rPr>
              <a:t>معمول</a:t>
            </a:r>
            <a:endParaRPr lang="fa-IR" sz="3000" dirty="0" smtClean="0">
              <a:cs typeface="B Nazanin" pitchFamily="2" charset="-78"/>
            </a:endParaRPr>
          </a:p>
          <a:p>
            <a:pPr marL="514350" indent="-514350" algn="r" rtl="1">
              <a:buFont typeface="+mj-lt"/>
              <a:buAutoNum type="arabicPeriod"/>
            </a:pPr>
            <a:r>
              <a:rPr lang="fa-IR" sz="3000" dirty="0" smtClean="0">
                <a:cs typeface="B Nazanin" pitchFamily="2" charset="-78"/>
              </a:rPr>
              <a:t>اصلاحی</a:t>
            </a:r>
          </a:p>
          <a:p>
            <a:pPr marL="514350" indent="-514350" algn="r" rtl="1">
              <a:buFont typeface="+mj-lt"/>
              <a:buAutoNum type="arabicPeriod"/>
            </a:pPr>
            <a:r>
              <a:rPr lang="fa-IR" sz="3000" dirty="0" smtClean="0">
                <a:cs typeface="B Nazanin" pitchFamily="2" charset="-78"/>
              </a:rPr>
              <a:t>نوآورانه</a:t>
            </a:r>
          </a:p>
          <a:p>
            <a:pPr marL="514350" indent="-514350" algn="r" rtl="1">
              <a:buFont typeface="Arial" pitchFamily="34" charset="0"/>
              <a:buChar char="•"/>
            </a:pPr>
            <a:r>
              <a:rPr lang="fa-IR" b="1" dirty="0" smtClean="0">
                <a:cs typeface="B Nazanin" pitchFamily="2" charset="-78"/>
              </a:rPr>
              <a:t>تصمیمات به لحاظ بعد زمانی</a:t>
            </a:r>
            <a:r>
              <a:rPr lang="fa-IR" dirty="0" smtClean="0">
                <a:cs typeface="B Nazanin" pitchFamily="2" charset="-78"/>
              </a:rPr>
              <a:t>:</a:t>
            </a:r>
          </a:p>
          <a:p>
            <a:pPr marL="514350" indent="-514350" algn="r" rtl="1">
              <a:buFont typeface="+mj-lt"/>
              <a:buAutoNum type="arabicPeriod"/>
            </a:pPr>
            <a:r>
              <a:rPr lang="fa-IR" dirty="0" smtClean="0">
                <a:cs typeface="B Nazanin" pitchFamily="2" charset="-78"/>
              </a:rPr>
              <a:t>روزانه</a:t>
            </a:r>
          </a:p>
          <a:p>
            <a:pPr marL="514350" indent="-514350" algn="r" rtl="1">
              <a:buFont typeface="+mj-lt"/>
              <a:buAutoNum type="arabicPeriod"/>
            </a:pPr>
            <a:r>
              <a:rPr lang="fa-IR" dirty="0" smtClean="0">
                <a:cs typeface="B Nazanin" pitchFamily="2" charset="-78"/>
              </a:rPr>
              <a:t>تاکتیکی</a:t>
            </a:r>
          </a:p>
          <a:p>
            <a:pPr marL="514350" indent="-514350" algn="r" rtl="1">
              <a:buFont typeface="+mj-lt"/>
              <a:buAutoNum type="arabicPeriod"/>
            </a:pPr>
            <a:r>
              <a:rPr lang="fa-IR" dirty="0" smtClean="0">
                <a:cs typeface="B Nazanin" pitchFamily="2" charset="-78"/>
              </a:rPr>
              <a:t>راهبردی</a:t>
            </a:r>
          </a:p>
          <a:p>
            <a:pPr marL="514350" indent="-514350" algn="r" rtl="1">
              <a:buFont typeface="+mj-lt"/>
              <a:buAutoNum type="arabicPeriod"/>
            </a:pPr>
            <a:endParaRPr lang="en-US" dirty="0">
              <a:cs typeface="B Nazanin" pitchFamily="2" charset="-78"/>
            </a:endParaRPr>
          </a:p>
        </p:txBody>
      </p:sp>
      <p:pic>
        <p:nvPicPr>
          <p:cNvPr id="23553" name="Picture 1" descr="C:\Users\Mandegar\Desktop\download (1).jpg"/>
          <p:cNvPicPr>
            <a:picLocks noChangeAspect="1" noChangeArrowheads="1"/>
          </p:cNvPicPr>
          <p:nvPr/>
        </p:nvPicPr>
        <p:blipFill>
          <a:blip r:embed="rId2" cstate="print"/>
          <a:srcRect/>
          <a:stretch>
            <a:fillRect/>
          </a:stretch>
        </p:blipFill>
        <p:spPr bwMode="auto">
          <a:xfrm>
            <a:off x="304800" y="3733800"/>
            <a:ext cx="2971800" cy="2667000"/>
          </a:xfrm>
          <a:prstGeom prst="rect">
            <a:avLst/>
          </a:prstGeom>
          <a:noFill/>
        </p:spPr>
      </p:pic>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ransition>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مدل های تصمیم گیری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r>
              <a:rPr lang="fa-IR" b="1" dirty="0" smtClean="0">
                <a:cs typeface="B Nazanin" pitchFamily="2" charset="-78"/>
              </a:rPr>
              <a:t>انواع مدل تصمیم گیری</a:t>
            </a:r>
            <a:r>
              <a:rPr lang="fa-IR" dirty="0" smtClean="0"/>
              <a:t>:</a:t>
            </a:r>
          </a:p>
          <a:p>
            <a:pPr algn="r" rtl="1"/>
            <a:endParaRPr lang="fa-IR" dirty="0" smtClean="0"/>
          </a:p>
          <a:p>
            <a:pPr marL="514350" indent="-514350" algn="r" rtl="1">
              <a:buFont typeface="+mj-lt"/>
              <a:buAutoNum type="arabicPeriod"/>
            </a:pPr>
            <a:r>
              <a:rPr lang="fa-IR" dirty="0" smtClean="0">
                <a:cs typeface="B Nazanin" pitchFamily="2" charset="-78"/>
              </a:rPr>
              <a:t>عقلایی</a:t>
            </a:r>
          </a:p>
          <a:p>
            <a:pPr marL="514350" indent="-514350" algn="r" rtl="1">
              <a:buFont typeface="+mj-lt"/>
              <a:buAutoNum type="arabicPeriod"/>
            </a:pPr>
            <a:r>
              <a:rPr lang="fa-IR" dirty="0" smtClean="0">
                <a:cs typeface="B Nazanin" pitchFamily="2" charset="-78"/>
              </a:rPr>
              <a:t>عقلایی محدود</a:t>
            </a:r>
          </a:p>
          <a:p>
            <a:pPr marL="514350" indent="-514350" algn="r" rtl="1">
              <a:buFont typeface="+mj-lt"/>
              <a:buAutoNum type="arabicPeriod"/>
            </a:pPr>
            <a:r>
              <a:rPr lang="fa-IR" dirty="0" smtClean="0">
                <a:cs typeface="B Nazanin" pitchFamily="2" charset="-78"/>
              </a:rPr>
              <a:t>سیاسی</a:t>
            </a:r>
          </a:p>
          <a:p>
            <a:pPr marL="514350" indent="-514350" algn="r" rtl="1">
              <a:buFont typeface="+mj-lt"/>
              <a:buAutoNum type="arabicPeriod"/>
            </a:pPr>
            <a:r>
              <a:rPr lang="fa-IR" dirty="0" smtClean="0">
                <a:cs typeface="B Nazanin" pitchFamily="2" charset="-78"/>
              </a:rPr>
              <a:t>فردی</a:t>
            </a:r>
          </a:p>
          <a:p>
            <a:pPr marL="514350" indent="-514350" algn="r" rtl="1">
              <a:buFont typeface="+mj-lt"/>
              <a:buAutoNum type="arabicPeriod"/>
            </a:pPr>
            <a:r>
              <a:rPr lang="fa-IR" dirty="0" smtClean="0">
                <a:cs typeface="B Nazanin" pitchFamily="2" charset="-78"/>
              </a:rPr>
              <a:t>گروهی</a:t>
            </a:r>
            <a:endParaRPr lang="en-US" dirty="0">
              <a:cs typeface="B Nazanin" pitchFamily="2" charset="-78"/>
            </a:endParaRPr>
          </a:p>
        </p:txBody>
      </p:sp>
      <p:pic>
        <p:nvPicPr>
          <p:cNvPr id="1026" name="Picture 2" descr="C:\Users\Mandegar\Desktop\images.jpg"/>
          <p:cNvPicPr>
            <a:picLocks noChangeAspect="1" noChangeArrowheads="1"/>
          </p:cNvPicPr>
          <p:nvPr/>
        </p:nvPicPr>
        <p:blipFill>
          <a:blip r:embed="rId2" cstate="print"/>
          <a:srcRect/>
          <a:stretch>
            <a:fillRect/>
          </a:stretch>
        </p:blipFill>
        <p:spPr bwMode="auto">
          <a:xfrm>
            <a:off x="152400" y="2743200"/>
            <a:ext cx="3505200" cy="3505200"/>
          </a:xfrm>
          <a:prstGeom prst="rect">
            <a:avLst/>
          </a:prstGeom>
          <a:noFill/>
        </p:spPr>
      </p:pic>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مدل عقلایی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r>
              <a:rPr lang="fa-IR" dirty="0" smtClean="0">
                <a:cs typeface="B Nazanin" pitchFamily="2" charset="-78"/>
              </a:rPr>
              <a:t>به سبک عقلایی ، مدل تحلیلی نیز گفته می شود.</a:t>
            </a:r>
          </a:p>
          <a:p>
            <a:pPr algn="r" rtl="1"/>
            <a:r>
              <a:rPr lang="fa-IR" dirty="0" smtClean="0">
                <a:cs typeface="B Nazanin" pitchFamily="2" charset="-78"/>
              </a:rPr>
              <a:t>در این مدل تحلیل انجام شده ممکن است کیفی یا کمی باشد،</a:t>
            </a:r>
          </a:p>
          <a:p>
            <a:pPr algn="r" rtl="1">
              <a:buNone/>
            </a:pPr>
            <a:r>
              <a:rPr lang="fa-IR" dirty="0" smtClean="0">
                <a:cs typeface="B Nazanin" pitchFamily="2" charset="-78"/>
              </a:rPr>
              <a:t>   که دارای طیف گسترده ای است.</a:t>
            </a:r>
          </a:p>
          <a:p>
            <a:pPr algn="r" rtl="1">
              <a:buFont typeface="Arial" pitchFamily="34" charset="0"/>
              <a:buChar char="•"/>
            </a:pPr>
            <a:r>
              <a:rPr lang="fa-IR" dirty="0" smtClean="0">
                <a:cs typeface="B Nazanin" pitchFamily="2" charset="-78"/>
              </a:rPr>
              <a:t>  روش هایی همچون برنامه ریزی خطی ، احتمالی ، شبکه در علم مدیریت، مدل های کمی و روش هایی همچون دلفی  از مدل های کیفی برای رسیدن به راه حل می باشند. </a:t>
            </a: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مدل عقلایی محدود</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algn="r" rtl="1"/>
            <a:r>
              <a:rPr lang="fa-IR" dirty="0" smtClean="0">
                <a:cs typeface="B Nazanin" pitchFamily="2" charset="-78"/>
              </a:rPr>
              <a:t>به سبک عقلایی محدود مدل اداری نیز گفته می شود.</a:t>
            </a:r>
          </a:p>
          <a:p>
            <a:pPr algn="r" rtl="1"/>
            <a:r>
              <a:rPr lang="fa-IR" dirty="0" smtClean="0">
                <a:cs typeface="B Nazanin" pitchFamily="2" charset="-78"/>
              </a:rPr>
              <a:t>این مدل بیان کننده تمایل و الزام افراد به برگزیدن هدف یا راه حلی کمتر از وضعیت ایده ال و انجام جستجوی محدود در مورد یافتن راه حل های ممکن است. </a:t>
            </a:r>
          </a:p>
          <a:p>
            <a:pPr algn="r" rtl="1"/>
            <a:r>
              <a:rPr lang="fa-IR" dirty="0" smtClean="0">
                <a:cs typeface="B Nazanin" pitchFamily="2" charset="-78"/>
              </a:rPr>
              <a:t>که به دلیل در اختیار نداشتن اطلاعات و کنترل نا کافی در مورد نیرو ها در محیط داخلی و خارجی که بر روی نتایج تصمیمات موثر است.</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cs typeface="B Nazanin" pitchFamily="2" charset="-78"/>
              </a:rPr>
              <a:t>مدل سیاسی</a:t>
            </a:r>
            <a:endParaRPr lang="en-US" b="1" dirty="0">
              <a:solidFill>
                <a:srgbClr val="FF0000"/>
              </a:solidFill>
              <a:cs typeface="B Nazanin" pitchFamily="2" charset="-78"/>
            </a:endParaRPr>
          </a:p>
        </p:txBody>
      </p:sp>
      <p:sp>
        <p:nvSpPr>
          <p:cNvPr id="3" name="Content Placeholder 2"/>
          <p:cNvSpPr>
            <a:spLocks noGrp="1"/>
          </p:cNvSpPr>
          <p:nvPr>
            <p:ph idx="1"/>
          </p:nvPr>
        </p:nvSpPr>
        <p:spPr>
          <a:xfrm>
            <a:off x="457200" y="2209800"/>
            <a:ext cx="8229600" cy="3916363"/>
          </a:xfrm>
        </p:spPr>
        <p:txBody>
          <a:bodyPr/>
          <a:lstStyle/>
          <a:p>
            <a:pPr algn="r" rtl="1"/>
            <a:r>
              <a:rPr lang="fa-IR" dirty="0" smtClean="0">
                <a:cs typeface="B Nazanin" pitchFamily="2" charset="-78"/>
              </a:rPr>
              <a:t>فرآیند تصمیم متاثر از علاقمندی ها و اهداف شخصی ذینفعان</a:t>
            </a:r>
          </a:p>
          <a:p>
            <a:pPr algn="r" rtl="1">
              <a:buNone/>
            </a:pPr>
            <a:r>
              <a:rPr lang="fa-IR" dirty="0" smtClean="0">
                <a:cs typeface="B Nazanin" pitchFamily="2" charset="-78"/>
              </a:rPr>
              <a:t> تاثیر گذار و با نفوذ (داخلی و خارجی) سازمان است.</a:t>
            </a:r>
          </a:p>
          <a:p>
            <a:pPr algn="r" rtl="1">
              <a:buNone/>
            </a:pPr>
            <a:r>
              <a:rPr lang="fa-IR" dirty="0" smtClean="0">
                <a:cs typeface="B Nazanin" pitchFamily="2" charset="-78"/>
              </a:rPr>
              <a:t/>
            </a:r>
            <a:br>
              <a:rPr lang="fa-IR" dirty="0" smtClean="0">
                <a:cs typeface="B Nazanin" pitchFamily="2" charset="-78"/>
              </a:rPr>
            </a:br>
            <a:endParaRPr lang="en-US" dirty="0">
              <a:cs typeface="B Nazanin" pitchFamily="2" charset="-78"/>
            </a:endParaRPr>
          </a:p>
        </p:txBody>
      </p:sp>
      <p:pic>
        <p:nvPicPr>
          <p:cNvPr id="19458" name="Picture 2" descr="C:\Users\Mandegar\Desktop\images (2).jpg"/>
          <p:cNvPicPr>
            <a:picLocks noChangeAspect="1" noChangeArrowheads="1"/>
          </p:cNvPicPr>
          <p:nvPr/>
        </p:nvPicPr>
        <p:blipFill>
          <a:blip r:embed="rId2" cstate="print"/>
          <a:srcRect/>
          <a:stretch>
            <a:fillRect/>
          </a:stretch>
        </p:blipFill>
        <p:spPr bwMode="auto">
          <a:xfrm>
            <a:off x="533400" y="4038600"/>
            <a:ext cx="3657600" cy="2433967"/>
          </a:xfrm>
          <a:prstGeom prst="rect">
            <a:avLst/>
          </a:prstGeom>
          <a:noFill/>
        </p:spPr>
      </p:pic>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transition>
    <p:wheel spokes="3"/>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b="1" dirty="0" smtClean="0">
                <a:solidFill>
                  <a:srgbClr val="FF0000"/>
                </a:solidFill>
                <a:cs typeface="B Nazanin" pitchFamily="2" charset="-78"/>
              </a:rPr>
              <a:t>مراحل تصمیم گیری به روش عقلایی</a:t>
            </a:r>
            <a:endParaRPr lang="en-US" b="1" dirty="0">
              <a:solidFill>
                <a:srgbClr val="FF0000"/>
              </a:solidFill>
              <a:cs typeface="B Nazanin" pitchFamily="2" charset="-78"/>
            </a:endParaRPr>
          </a:p>
        </p:txBody>
      </p:sp>
      <p:sp>
        <p:nvSpPr>
          <p:cNvPr id="3" name="Content Placeholder 2"/>
          <p:cNvSpPr>
            <a:spLocks noGrp="1"/>
          </p:cNvSpPr>
          <p:nvPr>
            <p:ph idx="1"/>
          </p:nvPr>
        </p:nvSpPr>
        <p:spPr/>
        <p:txBody>
          <a:bodyPr/>
          <a:lstStyle/>
          <a:p>
            <a:pPr marL="514350" indent="-514350" algn="r" rtl="1">
              <a:buFont typeface="+mj-lt"/>
              <a:buAutoNum type="arabicParenR"/>
            </a:pPr>
            <a:r>
              <a:rPr lang="fa-IR" b="1" dirty="0" smtClean="0">
                <a:cs typeface="B Nazanin" pitchFamily="2" charset="-78"/>
              </a:rPr>
              <a:t>تعریف یا طبقه بندی مشکل یا فرصت</a:t>
            </a:r>
          </a:p>
          <a:p>
            <a:pPr marL="514350" indent="-514350" algn="r" rtl="1">
              <a:buNone/>
            </a:pPr>
            <a:r>
              <a:rPr lang="fa-IR" dirty="0" smtClean="0">
                <a:cs typeface="B Nazanin" pitchFamily="2" charset="-78"/>
              </a:rPr>
              <a:t>    این مرحله مشتمل بر پرداختن به سه موضوع :</a:t>
            </a:r>
          </a:p>
          <a:p>
            <a:pPr marL="514350" indent="-514350" algn="r" rtl="1">
              <a:buFont typeface="Wingdings" pitchFamily="2" charset="2"/>
              <a:buChar char="ü"/>
            </a:pPr>
            <a:r>
              <a:rPr lang="fa-IR" dirty="0" smtClean="0">
                <a:cs typeface="B Nazanin" pitchFamily="2" charset="-78"/>
              </a:rPr>
              <a:t>ساختار تصمیم گیری</a:t>
            </a:r>
          </a:p>
          <a:p>
            <a:pPr marL="514350" indent="-514350" algn="r" rtl="1">
              <a:buFont typeface="Wingdings" pitchFamily="2" charset="2"/>
              <a:buChar char="ü"/>
            </a:pPr>
            <a:r>
              <a:rPr lang="fa-IR" dirty="0" smtClean="0">
                <a:cs typeface="B Nazanin" pitchFamily="2" charset="-78"/>
              </a:rPr>
              <a:t>شرایط تصمیم گیری</a:t>
            </a:r>
          </a:p>
          <a:p>
            <a:pPr marL="514350" indent="-514350" algn="r" rtl="1">
              <a:buFont typeface="Wingdings" pitchFamily="2" charset="2"/>
              <a:buChar char="ü"/>
            </a:pPr>
            <a:r>
              <a:rPr lang="fa-IR" dirty="0" smtClean="0">
                <a:cs typeface="B Nazanin" pitchFamily="2" charset="-78"/>
              </a:rPr>
              <a:t>سطح مشارکت تصمیم گیری</a:t>
            </a:r>
          </a:p>
          <a:p>
            <a:pPr marL="514350" indent="-514350" algn="r" rtl="1">
              <a:buFont typeface="Arial" pitchFamily="34" charset="0"/>
              <a:buChar char="•"/>
            </a:pP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pull dir="ru"/>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631</Template>
  <TotalTime>309</TotalTime>
  <Words>1013</Words>
  <Application>Microsoft Office PowerPoint</Application>
  <PresentationFormat>On-screen Show (4:3)</PresentationFormat>
  <Paragraphs>135</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Diseño predeterminado</vt:lpstr>
      <vt:lpstr>  مدل های تصمیم گیری   Decision making  Models</vt:lpstr>
      <vt:lpstr>اهمیت تصمیم گیری</vt:lpstr>
      <vt:lpstr>رویکرد تصمیم گیری</vt:lpstr>
      <vt:lpstr>انواع تصمیمات</vt:lpstr>
      <vt:lpstr>مدل های تصمیم گیری</vt:lpstr>
      <vt:lpstr>مدل عقلایی</vt:lpstr>
      <vt:lpstr>مدل عقلایی محدود</vt:lpstr>
      <vt:lpstr>مدل سیاسی</vt:lpstr>
      <vt:lpstr>مراحل تصمیم گیری به روش عقلایی</vt:lpstr>
      <vt:lpstr>مراحل تصمیم گیری به روش عقلایی</vt:lpstr>
      <vt:lpstr>مراحل تصمیم گیری به روش عقلایی</vt:lpstr>
      <vt:lpstr>مراحل تصمیم گیری به روش عقلایی</vt:lpstr>
      <vt:lpstr>تصمیم گیری فردی</vt:lpstr>
      <vt:lpstr>ویژگی های تصمیم گیری فردی</vt:lpstr>
      <vt:lpstr>مدل های تصمیم گیری فردی</vt:lpstr>
      <vt:lpstr>مدل های تصمیم گیری فردی</vt:lpstr>
      <vt:lpstr>مدل های تصمیم گیری فردی</vt:lpstr>
      <vt:lpstr>تصمیم گیری گروهی</vt:lpstr>
      <vt:lpstr>ویژگی های تصمیم گیری گروهی</vt:lpstr>
      <vt:lpstr>مدل های تصمیم گیری گروهی</vt:lpstr>
      <vt:lpstr>مدل های تصمیم گیری گروهی</vt:lpstr>
      <vt:lpstr>مدل های تصمیم گیری گروهی</vt:lpstr>
      <vt:lpstr>Slide 23</vt:lpstr>
    </vt:vector>
  </TitlesOfParts>
  <Company>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عنوان: مدل های تصمیم گیری</dc:title>
  <dc:creator>ardeshir</dc:creator>
  <cp:lastModifiedBy>Administrator</cp:lastModifiedBy>
  <cp:revision>42</cp:revision>
  <dcterms:created xsi:type="dcterms:W3CDTF">2012-04-15T06:59:18Z</dcterms:created>
  <dcterms:modified xsi:type="dcterms:W3CDTF">2016-03-16T21:58:09Z</dcterms:modified>
</cp:coreProperties>
</file>