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48" r:id="rId1"/>
  </p:sldMasterIdLst>
  <p:notesMasterIdLst>
    <p:notesMasterId r:id="rId28"/>
  </p:notesMasterIdLst>
  <p:handoutMasterIdLst>
    <p:handoutMasterId r:id="rId29"/>
  </p:handoutMasterIdLst>
  <p:sldIdLst>
    <p:sldId id="256" r:id="rId2"/>
    <p:sldId id="259" r:id="rId3"/>
    <p:sldId id="258" r:id="rId4"/>
    <p:sldId id="260" r:id="rId5"/>
    <p:sldId id="261" r:id="rId6"/>
    <p:sldId id="262" r:id="rId7"/>
    <p:sldId id="263" r:id="rId8"/>
    <p:sldId id="264" r:id="rId9"/>
    <p:sldId id="265" r:id="rId10"/>
    <p:sldId id="266" r:id="rId11"/>
    <p:sldId id="267" r:id="rId12"/>
    <p:sldId id="282" r:id="rId13"/>
    <p:sldId id="268" r:id="rId14"/>
    <p:sldId id="269" r:id="rId15"/>
    <p:sldId id="270" r:id="rId16"/>
    <p:sldId id="271" r:id="rId17"/>
    <p:sldId id="272" r:id="rId18"/>
    <p:sldId id="273" r:id="rId19"/>
    <p:sldId id="274" r:id="rId20"/>
    <p:sldId id="275" r:id="rId21"/>
    <p:sldId id="278" r:id="rId22"/>
    <p:sldId id="279" r:id="rId23"/>
    <p:sldId id="280" r:id="rId24"/>
    <p:sldId id="281" r:id="rId25"/>
    <p:sldId id="283" r:id="rId26"/>
    <p:sldId id="28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r" defTabSz="914400" rtl="1" eaLnBrk="1" latinLnBrk="0" hangingPunct="1">
      <a:defRPr kern="1200">
        <a:solidFill>
          <a:schemeClr val="tx1"/>
        </a:solidFill>
        <a:latin typeface="Arial" charset="0"/>
        <a:ea typeface="+mn-ea"/>
        <a:cs typeface="+mn-cs"/>
      </a:defRPr>
    </a:lvl6pPr>
    <a:lvl7pPr marL="2743200" algn="r" defTabSz="914400" rtl="1" eaLnBrk="1" latinLnBrk="0" hangingPunct="1">
      <a:defRPr kern="1200">
        <a:solidFill>
          <a:schemeClr val="tx1"/>
        </a:solidFill>
        <a:latin typeface="Arial" charset="0"/>
        <a:ea typeface="+mn-ea"/>
        <a:cs typeface="+mn-cs"/>
      </a:defRPr>
    </a:lvl7pPr>
    <a:lvl8pPr marL="3200400" algn="r" defTabSz="914400" rtl="1" eaLnBrk="1" latinLnBrk="0" hangingPunct="1">
      <a:defRPr kern="1200">
        <a:solidFill>
          <a:schemeClr val="tx1"/>
        </a:solidFill>
        <a:latin typeface="Arial" charset="0"/>
        <a:ea typeface="+mn-ea"/>
        <a:cs typeface="+mn-cs"/>
      </a:defRPr>
    </a:lvl8pPr>
    <a:lvl9pPr marL="3657600" algn="r" defTabSz="914400" rtl="1"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125D70-0074-4D03-80D5-B949D1632EEF}" type="datetimeFigureOut">
              <a:rPr lang="en-US" smtClean="0"/>
              <a:t>3/16/2016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 irmgn.ir</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54E94F-8209-4FCE-AEAD-DBF42A10BD32}" type="slidenum">
              <a:rPr lang="en-US" smtClean="0"/>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0257E94-24ED-41F2-8218-BF7E80C172D3}" type="datetimeFigureOut">
              <a:rPr lang="fa-IR" smtClean="0"/>
              <a:pPr/>
              <a:t>1437/06/07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r>
              <a:rPr lang="en-US" smtClean="0"/>
              <a:t>© irmgn.ir</a:t>
            </a: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44B7E39-5572-42C9-A133-4D792CA5FFA2}" type="slidenum">
              <a:rPr lang="fa-IR" smtClean="0"/>
              <a:pPr/>
              <a:t>‹#›</a:t>
            </a:fld>
            <a:endParaRPr lang="fa-IR"/>
          </a:p>
        </p:txBody>
      </p:sp>
    </p:spTree>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4B7E39-5572-42C9-A133-4D792CA5FFA2}" type="slidenum">
              <a:rPr lang="fa-IR" smtClean="0"/>
              <a:pPr/>
              <a:t>1</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244B7E39-5572-42C9-A133-4D792CA5FFA2}" type="slidenum">
              <a:rPr lang="fa-IR" smtClean="0"/>
              <a:pPr/>
              <a:t>2</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244B7E39-5572-42C9-A133-4D792CA5FFA2}" type="slidenum">
              <a:rPr lang="fa-IR" smtClean="0"/>
              <a:pPr/>
              <a:t>8</a:t>
            </a:fld>
            <a:endParaRPr lang="fa-IR"/>
          </a:p>
        </p:txBody>
      </p:sp>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838200"/>
            <a:ext cx="7696200" cy="1828800"/>
          </a:xfrm>
        </p:spPr>
        <p:txBody>
          <a:bodyPr/>
          <a:lstStyle>
            <a:lvl1pPr algn="l">
              <a:defRPr sz="5400"/>
            </a:lvl1pPr>
          </a:lstStyle>
          <a:p>
            <a:r>
              <a:rPr lang="en-US" smtClean="0"/>
              <a:t>Click to edit Master title style</a:t>
            </a:r>
            <a:endParaRPr lang="en-US"/>
          </a:p>
        </p:txBody>
      </p:sp>
      <p:sp>
        <p:nvSpPr>
          <p:cNvPr id="3076" name="Rectangle 4"/>
          <p:cNvSpPr>
            <a:spLocks noGrp="1" noChangeArrowheads="1"/>
          </p:cNvSpPr>
          <p:nvPr>
            <p:ph type="dt" sz="half" idx="2"/>
          </p:nvPr>
        </p:nvSpPr>
        <p:spPr>
          <a:xfrm>
            <a:off x="457200" y="6564313"/>
            <a:ext cx="2133600" cy="157162"/>
          </a:xfrm>
        </p:spPr>
        <p:txBody>
          <a:bodyPr/>
          <a:lstStyle>
            <a:lvl1pPr algn="l">
              <a:defRPr>
                <a:latin typeface="Times New Roman" pitchFamily="18" charset="0"/>
              </a:defRPr>
            </a:lvl1pPr>
          </a:lstStyle>
          <a:p>
            <a:endParaRPr lang="en-US"/>
          </a:p>
        </p:txBody>
      </p:sp>
      <p:sp>
        <p:nvSpPr>
          <p:cNvPr id="3077" name="Rectangle 5"/>
          <p:cNvSpPr>
            <a:spLocks noGrp="1" noChangeArrowheads="1"/>
          </p:cNvSpPr>
          <p:nvPr>
            <p:ph type="ftr" sz="quarter" idx="3"/>
          </p:nvPr>
        </p:nvSpPr>
        <p:spPr>
          <a:xfrm>
            <a:off x="3124200" y="6550025"/>
            <a:ext cx="2895600" cy="171450"/>
          </a:xfrm>
        </p:spPr>
        <p:txBody>
          <a:bodyPr/>
          <a:lstStyle>
            <a:lvl1pPr algn="ctr">
              <a:defRPr>
                <a:latin typeface="Times New Roman" pitchFamily="18" charset="0"/>
              </a:defRPr>
            </a:lvl1pPr>
          </a:lstStyle>
          <a:p>
            <a:r>
              <a:rPr lang="en-US" smtClean="0"/>
              <a:t>© irmgn.ir</a:t>
            </a:r>
            <a:endParaRPr lang="en-US"/>
          </a:p>
        </p:txBody>
      </p:sp>
      <p:sp>
        <p:nvSpPr>
          <p:cNvPr id="3078" name="Rectangle 6"/>
          <p:cNvSpPr>
            <a:spLocks noGrp="1" noChangeArrowheads="1"/>
          </p:cNvSpPr>
          <p:nvPr>
            <p:ph type="sldNum" sz="quarter" idx="4"/>
          </p:nvPr>
        </p:nvSpPr>
        <p:spPr>
          <a:xfrm>
            <a:off x="6553200" y="6535738"/>
            <a:ext cx="2133600" cy="185737"/>
          </a:xfrm>
        </p:spPr>
        <p:txBody>
          <a:bodyPr/>
          <a:lstStyle>
            <a:lvl1pPr algn="r">
              <a:defRPr>
                <a:latin typeface="Times New Roman" pitchFamily="18" charset="0"/>
              </a:defRPr>
            </a:lvl1pPr>
          </a:lstStyle>
          <a:p>
            <a:fld id="{2E5BEE79-ECF3-454B-9D10-0600AE5F5206}" type="slidenum">
              <a:rPr lang="en-US"/>
              <a:pPr/>
              <a:t>‹#›</a:t>
            </a:fld>
            <a:endParaRPr lang="en-US"/>
          </a:p>
        </p:txBody>
      </p:sp>
      <p:sp>
        <p:nvSpPr>
          <p:cNvPr id="3075" name="Rectangle 3"/>
          <p:cNvSpPr>
            <a:spLocks noGrp="1" noChangeArrowheads="1"/>
          </p:cNvSpPr>
          <p:nvPr>
            <p:ph type="subTitle" idx="1"/>
          </p:nvPr>
        </p:nvSpPr>
        <p:spPr bwMode="invGray">
          <a:xfrm>
            <a:off x="381000" y="2667000"/>
            <a:ext cx="7696200" cy="457200"/>
          </a:xfrm>
          <a:solidFill>
            <a:schemeClr val="accent1"/>
          </a:solidFill>
        </p:spPr>
        <p:txBody>
          <a:bodyPr/>
          <a:lstStyle>
            <a:lvl1pPr marL="0" indent="0">
              <a:buFont typeface="Wingdings" pitchFamily="2" charset="2"/>
              <a:buNone/>
              <a:defRPr sz="2400" b="0">
                <a:solidFill>
                  <a:schemeClr val="bg1"/>
                </a:solidFill>
              </a:defRPr>
            </a:lvl1pPr>
          </a:lstStyle>
          <a:p>
            <a:r>
              <a:rPr lang="en-US" smtClean="0"/>
              <a:t>Click to edit Master subtitle style</a:t>
            </a:r>
            <a:endParaRPr lang="en-US"/>
          </a:p>
        </p:txBody>
      </p:sp>
      <p:sp>
        <p:nvSpPr>
          <p:cNvPr id="3100" name="Text Box 28"/>
          <p:cNvSpPr txBox="1">
            <a:spLocks noChangeArrowheads="1"/>
          </p:cNvSpPr>
          <p:nvPr/>
        </p:nvSpPr>
        <p:spPr bwMode="auto">
          <a:xfrm>
            <a:off x="3475038" y="5791200"/>
            <a:ext cx="2392362" cy="396875"/>
          </a:xfrm>
          <a:prstGeom prst="rect">
            <a:avLst/>
          </a:prstGeom>
          <a:noFill/>
          <a:ln w="9525">
            <a:noFill/>
            <a:miter lim="800000"/>
            <a:headEnd/>
            <a:tailEnd/>
          </a:ln>
          <a:effectLst/>
        </p:spPr>
        <p:txBody>
          <a:bodyPr wrap="none">
            <a:spAutoFit/>
          </a:bodyPr>
          <a:lstStyle/>
          <a:p>
            <a:r>
              <a:rPr lang="en-US" sz="2000" b="1">
                <a:solidFill>
                  <a:schemeClr val="bg1"/>
                </a:solidFill>
                <a:latin typeface="Verdana" pitchFamily="34" charset="0"/>
              </a:rPr>
              <a:t>Company LOGO</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irmgn.ir</a:t>
            </a:r>
            <a:endParaRPr lang="fa-IR"/>
          </a:p>
        </p:txBody>
      </p:sp>
      <p:sp>
        <p:nvSpPr>
          <p:cNvPr id="6" name="Slide Number Placeholder 5"/>
          <p:cNvSpPr>
            <a:spLocks noGrp="1"/>
          </p:cNvSpPr>
          <p:nvPr>
            <p:ph type="sldNum" sz="quarter" idx="12"/>
          </p:nvPr>
        </p:nvSpPr>
        <p:spPr/>
        <p:txBody>
          <a:bodyPr/>
          <a:lstStyle>
            <a:lvl1pPr>
              <a:defRPr/>
            </a:lvl1pPr>
          </a:lstStyle>
          <a:p>
            <a:fld id="{80B1A8D8-CE01-4CAD-A40A-6EAC10B40523}"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90488"/>
            <a:ext cx="2076450" cy="6234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90488"/>
            <a:ext cx="6076950" cy="6234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irmgn.ir</a:t>
            </a:r>
            <a:endParaRPr lang="fa-IR"/>
          </a:p>
        </p:txBody>
      </p:sp>
      <p:sp>
        <p:nvSpPr>
          <p:cNvPr id="6" name="Slide Number Placeholder 5"/>
          <p:cNvSpPr>
            <a:spLocks noGrp="1"/>
          </p:cNvSpPr>
          <p:nvPr>
            <p:ph type="sldNum" sz="quarter" idx="12"/>
          </p:nvPr>
        </p:nvSpPr>
        <p:spPr/>
        <p:txBody>
          <a:bodyPr/>
          <a:lstStyle>
            <a:lvl1pPr>
              <a:defRPr/>
            </a:lvl1pPr>
          </a:lstStyle>
          <a:p>
            <a:fld id="{62BBE5AC-CF4B-4B54-BD89-485288F24F5A}"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0488"/>
            <a:ext cx="8305800" cy="563562"/>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685800" y="1447800"/>
            <a:ext cx="7924800" cy="4876800"/>
          </a:xfrm>
        </p:spPr>
        <p:txBody>
          <a:bodyPr/>
          <a:lstStyle/>
          <a:p>
            <a:r>
              <a:rPr lang="en-US" smtClean="0"/>
              <a:t>Click icon to add table</a:t>
            </a:r>
            <a:endParaRPr lang="fa-IR"/>
          </a:p>
        </p:txBody>
      </p:sp>
      <p:sp>
        <p:nvSpPr>
          <p:cNvPr id="4" name="Date Placeholder 3"/>
          <p:cNvSpPr>
            <a:spLocks noGrp="1"/>
          </p:cNvSpPr>
          <p:nvPr>
            <p:ph type="dt" sz="half" idx="10"/>
          </p:nvPr>
        </p:nvSpPr>
        <p:spPr>
          <a:xfrm>
            <a:off x="6324600" y="6553200"/>
            <a:ext cx="2667000" cy="225425"/>
          </a:xfrm>
        </p:spPr>
        <p:txBody>
          <a:bodyPr/>
          <a:lstStyle>
            <a:lvl1pPr>
              <a:defRPr/>
            </a:lvl1pPr>
          </a:lstStyle>
          <a:p>
            <a:endParaRPr lang="en-US"/>
          </a:p>
        </p:txBody>
      </p:sp>
      <p:sp>
        <p:nvSpPr>
          <p:cNvPr id="5" name="Footer Placeholder 4"/>
          <p:cNvSpPr>
            <a:spLocks noGrp="1"/>
          </p:cNvSpPr>
          <p:nvPr>
            <p:ph type="ftr" sz="quarter" idx="11"/>
          </p:nvPr>
        </p:nvSpPr>
        <p:spPr>
          <a:xfrm>
            <a:off x="228600" y="6553200"/>
            <a:ext cx="2895600" cy="209550"/>
          </a:xfrm>
        </p:spPr>
        <p:txBody>
          <a:bodyPr/>
          <a:lstStyle>
            <a:lvl1pPr>
              <a:defRPr/>
            </a:lvl1pPr>
          </a:lstStyle>
          <a:p>
            <a:r>
              <a:rPr lang="en-US" smtClean="0"/>
              <a:t>© irmgn.ir</a:t>
            </a:r>
            <a:endParaRPr lang="fa-IR"/>
          </a:p>
        </p:txBody>
      </p:sp>
      <p:sp>
        <p:nvSpPr>
          <p:cNvPr id="6" name="Slide Number Placeholder 5"/>
          <p:cNvSpPr>
            <a:spLocks noGrp="1"/>
          </p:cNvSpPr>
          <p:nvPr>
            <p:ph type="sldNum" sz="quarter" idx="12"/>
          </p:nvPr>
        </p:nvSpPr>
        <p:spPr>
          <a:xfrm>
            <a:off x="3733800" y="6534150"/>
            <a:ext cx="1752600" cy="258763"/>
          </a:xfrm>
        </p:spPr>
        <p:txBody>
          <a:bodyPr/>
          <a:lstStyle>
            <a:lvl1pPr>
              <a:defRPr/>
            </a:lvl1pPr>
          </a:lstStyle>
          <a:p>
            <a:fld id="{807CD0B0-5E6E-48C8-B93E-CB8CEFB6F049}"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irmgn.ir</a:t>
            </a:r>
            <a:endParaRPr lang="fa-IR"/>
          </a:p>
        </p:txBody>
      </p:sp>
      <p:sp>
        <p:nvSpPr>
          <p:cNvPr id="6" name="Slide Number Placeholder 5"/>
          <p:cNvSpPr>
            <a:spLocks noGrp="1"/>
          </p:cNvSpPr>
          <p:nvPr>
            <p:ph type="sldNum" sz="quarter" idx="12"/>
          </p:nvPr>
        </p:nvSpPr>
        <p:spPr/>
        <p:txBody>
          <a:bodyPr/>
          <a:lstStyle>
            <a:lvl1pPr>
              <a:defRPr/>
            </a:lvl1pPr>
          </a:lstStyle>
          <a:p>
            <a:fld id="{ECDA957D-8D40-4375-A5E8-6C4505C1D7E6}"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 irmgn.ir</a:t>
            </a:r>
            <a:endParaRPr lang="fa-IR"/>
          </a:p>
        </p:txBody>
      </p:sp>
      <p:sp>
        <p:nvSpPr>
          <p:cNvPr id="6" name="Slide Number Placeholder 5"/>
          <p:cNvSpPr>
            <a:spLocks noGrp="1"/>
          </p:cNvSpPr>
          <p:nvPr>
            <p:ph type="sldNum" sz="quarter" idx="12"/>
          </p:nvPr>
        </p:nvSpPr>
        <p:spPr/>
        <p:txBody>
          <a:bodyPr/>
          <a:lstStyle>
            <a:lvl1pPr>
              <a:defRPr/>
            </a:lvl1pPr>
          </a:lstStyle>
          <a:p>
            <a:fld id="{D33A4760-2DCC-4BF7-AE1A-C577D2BFFE5A}"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72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 irmgn.ir</a:t>
            </a:r>
            <a:endParaRPr lang="fa-IR"/>
          </a:p>
        </p:txBody>
      </p:sp>
      <p:sp>
        <p:nvSpPr>
          <p:cNvPr id="7" name="Slide Number Placeholder 6"/>
          <p:cNvSpPr>
            <a:spLocks noGrp="1"/>
          </p:cNvSpPr>
          <p:nvPr>
            <p:ph type="sldNum" sz="quarter" idx="12"/>
          </p:nvPr>
        </p:nvSpPr>
        <p:spPr/>
        <p:txBody>
          <a:bodyPr/>
          <a:lstStyle>
            <a:lvl1pPr>
              <a:defRPr/>
            </a:lvl1pPr>
          </a:lstStyle>
          <a:p>
            <a:fld id="{B05223A1-ECAF-46B1-8291-FA41D37AA240}"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 irmgn.ir</a:t>
            </a:r>
            <a:endParaRPr lang="fa-IR"/>
          </a:p>
        </p:txBody>
      </p:sp>
      <p:sp>
        <p:nvSpPr>
          <p:cNvPr id="9" name="Slide Number Placeholder 8"/>
          <p:cNvSpPr>
            <a:spLocks noGrp="1"/>
          </p:cNvSpPr>
          <p:nvPr>
            <p:ph type="sldNum" sz="quarter" idx="12"/>
          </p:nvPr>
        </p:nvSpPr>
        <p:spPr/>
        <p:txBody>
          <a:bodyPr/>
          <a:lstStyle>
            <a:lvl1pPr>
              <a:defRPr/>
            </a:lvl1pPr>
          </a:lstStyle>
          <a:p>
            <a:fld id="{D53FB2FF-9C15-416E-B8BC-4D5251A85423}"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 irmgn.ir</a:t>
            </a:r>
            <a:endParaRPr lang="fa-IR"/>
          </a:p>
        </p:txBody>
      </p:sp>
      <p:sp>
        <p:nvSpPr>
          <p:cNvPr id="5" name="Slide Number Placeholder 4"/>
          <p:cNvSpPr>
            <a:spLocks noGrp="1"/>
          </p:cNvSpPr>
          <p:nvPr>
            <p:ph type="sldNum" sz="quarter" idx="12"/>
          </p:nvPr>
        </p:nvSpPr>
        <p:spPr/>
        <p:txBody>
          <a:bodyPr/>
          <a:lstStyle>
            <a:lvl1pPr>
              <a:defRPr/>
            </a:lvl1pPr>
          </a:lstStyle>
          <a:p>
            <a:fld id="{FE1CEB37-C767-47B3-82B6-DCAD8F5DF545}"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 irmgn.ir</a:t>
            </a:r>
            <a:endParaRPr lang="fa-IR"/>
          </a:p>
        </p:txBody>
      </p:sp>
      <p:sp>
        <p:nvSpPr>
          <p:cNvPr id="4" name="Slide Number Placeholder 3"/>
          <p:cNvSpPr>
            <a:spLocks noGrp="1"/>
          </p:cNvSpPr>
          <p:nvPr>
            <p:ph type="sldNum" sz="quarter" idx="12"/>
          </p:nvPr>
        </p:nvSpPr>
        <p:spPr/>
        <p:txBody>
          <a:bodyPr/>
          <a:lstStyle>
            <a:lvl1pPr>
              <a:defRPr/>
            </a:lvl1pPr>
          </a:lstStyle>
          <a:p>
            <a:fld id="{CCB4DB5D-6E1C-465F-B5EF-866F4012A569}"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 irmgn.ir</a:t>
            </a:r>
            <a:endParaRPr lang="fa-IR"/>
          </a:p>
        </p:txBody>
      </p:sp>
      <p:sp>
        <p:nvSpPr>
          <p:cNvPr id="7" name="Slide Number Placeholder 6"/>
          <p:cNvSpPr>
            <a:spLocks noGrp="1"/>
          </p:cNvSpPr>
          <p:nvPr>
            <p:ph type="sldNum" sz="quarter" idx="12"/>
          </p:nvPr>
        </p:nvSpPr>
        <p:spPr/>
        <p:txBody>
          <a:bodyPr/>
          <a:lstStyle>
            <a:lvl1pPr>
              <a:defRPr/>
            </a:lvl1pPr>
          </a:lstStyle>
          <a:p>
            <a:fld id="{74297D9F-2391-4CA4-BAB8-5D985BFEF32A}"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 irmgn.ir</a:t>
            </a:r>
            <a:endParaRPr lang="fa-IR"/>
          </a:p>
        </p:txBody>
      </p:sp>
      <p:sp>
        <p:nvSpPr>
          <p:cNvPr id="7" name="Slide Number Placeholder 6"/>
          <p:cNvSpPr>
            <a:spLocks noGrp="1"/>
          </p:cNvSpPr>
          <p:nvPr>
            <p:ph type="sldNum" sz="quarter" idx="12"/>
          </p:nvPr>
        </p:nvSpPr>
        <p:spPr/>
        <p:txBody>
          <a:bodyPr/>
          <a:lstStyle>
            <a:lvl1pPr>
              <a:defRPr/>
            </a:lvl1pPr>
          </a:lstStyle>
          <a:p>
            <a:fld id="{8C5B5337-EC5F-4EA7-BC63-3855D05A925F}"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58" name="Object 34"/>
          <p:cNvGraphicFramePr>
            <a:graphicFrameLocks noChangeAspect="1"/>
          </p:cNvGraphicFramePr>
          <p:nvPr/>
        </p:nvGraphicFramePr>
        <p:xfrm>
          <a:off x="0" y="1341438"/>
          <a:ext cx="9144000" cy="5516562"/>
        </p:xfrm>
        <a:graphic>
          <a:graphicData uri="http://schemas.openxmlformats.org/presentationml/2006/ole">
            <p:oleObj spid="_x0000_s1058" name="Image" r:id="rId15" imgW="13003175" imgH="9752381" progId="">
              <p:embed/>
            </p:oleObj>
          </a:graphicData>
        </a:graphic>
      </p:graphicFrame>
      <p:sp>
        <p:nvSpPr>
          <p:cNvPr id="1059" name="Rectangle 35"/>
          <p:cNvSpPr>
            <a:spLocks noChangeArrowheads="1"/>
          </p:cNvSpPr>
          <p:nvPr/>
        </p:nvSpPr>
        <p:spPr bwMode="ltGray">
          <a:xfrm>
            <a:off x="0" y="6524625"/>
            <a:ext cx="9144000" cy="36036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endParaRPr lang="fa-IR"/>
          </a:p>
        </p:txBody>
      </p:sp>
      <p:pic>
        <p:nvPicPr>
          <p:cNvPr id="1060" name="Picture 36" descr="xmas_1"/>
          <p:cNvPicPr>
            <a:picLocks noChangeAspect="1" noChangeArrowheads="1"/>
          </p:cNvPicPr>
          <p:nvPr/>
        </p:nvPicPr>
        <p:blipFill>
          <a:blip r:embed="rId16" cstate="print"/>
          <a:srcRect/>
          <a:stretch>
            <a:fillRect/>
          </a:stretch>
        </p:blipFill>
        <p:spPr bwMode="ltGray">
          <a:xfrm>
            <a:off x="0" y="0"/>
            <a:ext cx="9144000" cy="1341438"/>
          </a:xfrm>
          <a:prstGeom prst="rect">
            <a:avLst/>
          </a:prstGeom>
          <a:noFill/>
        </p:spPr>
      </p:pic>
      <p:sp>
        <p:nvSpPr>
          <p:cNvPr id="1027" name="Rectangle 3"/>
          <p:cNvSpPr>
            <a:spLocks noGrp="1" noChangeArrowheads="1"/>
          </p:cNvSpPr>
          <p:nvPr>
            <p:ph type="body" idx="1"/>
          </p:nvPr>
        </p:nvSpPr>
        <p:spPr bwMode="auto">
          <a:xfrm>
            <a:off x="685800" y="1447800"/>
            <a:ext cx="79248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324600" y="6553200"/>
            <a:ext cx="2667000" cy="225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228600" y="6553200"/>
            <a:ext cx="2895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r>
              <a:rPr lang="en-US" smtClean="0"/>
              <a:t>© irmgn.ir</a:t>
            </a:r>
            <a:endParaRPr lang="fa-IR"/>
          </a:p>
        </p:txBody>
      </p:sp>
      <p:sp>
        <p:nvSpPr>
          <p:cNvPr id="1030" name="Rectangle 6"/>
          <p:cNvSpPr>
            <a:spLocks noGrp="1" noChangeArrowheads="1"/>
          </p:cNvSpPr>
          <p:nvPr>
            <p:ph type="sldNum" sz="quarter" idx="4"/>
          </p:nvPr>
        </p:nvSpPr>
        <p:spPr bwMode="auto">
          <a:xfrm>
            <a:off x="3733800" y="6534150"/>
            <a:ext cx="1752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fld id="{36AE735B-E491-453A-9AB4-AD4EC4319DE5}" type="slidenum">
              <a:rPr lang="en-US"/>
              <a:pPr/>
              <a:t>‹#›</a:t>
            </a:fld>
            <a:endParaRPr lang="en-US"/>
          </a:p>
        </p:txBody>
      </p:sp>
      <p:sp>
        <p:nvSpPr>
          <p:cNvPr id="1026" name="Rectangle 2"/>
          <p:cNvSpPr>
            <a:spLocks noGrp="1" noChangeArrowheads="1"/>
          </p:cNvSpPr>
          <p:nvPr>
            <p:ph type="title"/>
          </p:nvPr>
        </p:nvSpPr>
        <p:spPr bwMode="white">
          <a:xfrm>
            <a:off x="457200" y="90488"/>
            <a:ext cx="8305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61" name="Oval 37"/>
          <p:cNvSpPr>
            <a:spLocks noChangeArrowheads="1"/>
          </p:cNvSpPr>
          <p:nvPr/>
        </p:nvSpPr>
        <p:spPr bwMode="gray">
          <a:xfrm>
            <a:off x="250825" y="692150"/>
            <a:ext cx="215900" cy="215900"/>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38100">
            <a:solidFill>
              <a:schemeClr val="bg1"/>
            </a:solidFill>
            <a:round/>
            <a:headEnd/>
            <a:tailEnd/>
          </a:ln>
          <a:effectLst/>
        </p:spPr>
        <p:txBody>
          <a:bodyPr wrap="none" anchor="ctr"/>
          <a:lstStyle/>
          <a:p>
            <a:endParaRPr lang="fa-IR"/>
          </a:p>
        </p:txBody>
      </p:sp>
      <p:sp>
        <p:nvSpPr>
          <p:cNvPr id="1062" name="Oval 38"/>
          <p:cNvSpPr>
            <a:spLocks noChangeArrowheads="1"/>
          </p:cNvSpPr>
          <p:nvPr/>
        </p:nvSpPr>
        <p:spPr bwMode="gray">
          <a:xfrm>
            <a:off x="642938" y="681038"/>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38100">
            <a:solidFill>
              <a:schemeClr val="bg1"/>
            </a:solidFill>
            <a:round/>
            <a:headEnd/>
            <a:tailEnd/>
          </a:ln>
          <a:effectLst/>
        </p:spPr>
        <p:txBody>
          <a:bodyPr wrap="none" anchor="ctr"/>
          <a:lstStyle/>
          <a:p>
            <a:endParaRPr lang="fa-IR"/>
          </a:p>
        </p:txBody>
      </p:sp>
      <p:sp>
        <p:nvSpPr>
          <p:cNvPr id="1063" name="Oval 39"/>
          <p:cNvSpPr>
            <a:spLocks noChangeArrowheads="1"/>
          </p:cNvSpPr>
          <p:nvPr/>
        </p:nvSpPr>
        <p:spPr bwMode="gray">
          <a:xfrm>
            <a:off x="1036638" y="687388"/>
            <a:ext cx="215900" cy="215900"/>
          </a:xfrm>
          <a:prstGeom prst="ellipse">
            <a:avLst/>
          </a:prstGeom>
          <a:gradFill rotWithShape="1">
            <a:gsLst>
              <a:gs pos="0">
                <a:schemeClr val="hlink"/>
              </a:gs>
              <a:gs pos="100000">
                <a:schemeClr val="hlink">
                  <a:gamma/>
                  <a:shade val="46275"/>
                  <a:invGamma/>
                </a:schemeClr>
              </a:gs>
            </a:gsLst>
            <a:path path="shape">
              <a:fillToRect l="50000" t="50000" r="50000" b="50000"/>
            </a:path>
          </a:gradFill>
          <a:ln w="38100">
            <a:solidFill>
              <a:schemeClr val="bg1"/>
            </a:solidFill>
            <a:round/>
            <a:headEnd/>
            <a:tailEnd/>
          </a:ln>
          <a:effectLst/>
        </p:spPr>
        <p:txBody>
          <a:bodyPr wrap="none" anchor="ctr"/>
          <a:lstStyle/>
          <a:p>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dt="0"/>
  <p:txStyles>
    <p:titleStyle>
      <a:lvl1pPr algn="ctr" rtl="1" eaLnBrk="1" fontAlgn="base" hangingPunct="1">
        <a:spcBef>
          <a:spcPct val="0"/>
        </a:spcBef>
        <a:spcAft>
          <a:spcPct val="0"/>
        </a:spcAft>
        <a:defRPr sz="3200" b="1">
          <a:solidFill>
            <a:schemeClr val="bg1"/>
          </a:solidFill>
          <a:latin typeface="+mj-lt"/>
          <a:ea typeface="+mj-ea"/>
          <a:cs typeface="+mj-cs"/>
        </a:defRPr>
      </a:lvl1pPr>
      <a:lvl2pPr algn="ctr" rtl="1" eaLnBrk="1" fontAlgn="base" hangingPunct="1">
        <a:spcBef>
          <a:spcPct val="0"/>
        </a:spcBef>
        <a:spcAft>
          <a:spcPct val="0"/>
        </a:spcAft>
        <a:defRPr sz="3200" b="1">
          <a:solidFill>
            <a:schemeClr val="bg1"/>
          </a:solidFill>
          <a:latin typeface="Verdana" pitchFamily="34" charset="0"/>
        </a:defRPr>
      </a:lvl2pPr>
      <a:lvl3pPr algn="ctr" rtl="1" eaLnBrk="1" fontAlgn="base" hangingPunct="1">
        <a:spcBef>
          <a:spcPct val="0"/>
        </a:spcBef>
        <a:spcAft>
          <a:spcPct val="0"/>
        </a:spcAft>
        <a:defRPr sz="3200" b="1">
          <a:solidFill>
            <a:schemeClr val="bg1"/>
          </a:solidFill>
          <a:latin typeface="Verdana" pitchFamily="34" charset="0"/>
        </a:defRPr>
      </a:lvl3pPr>
      <a:lvl4pPr algn="ctr" rtl="1" eaLnBrk="1" fontAlgn="base" hangingPunct="1">
        <a:spcBef>
          <a:spcPct val="0"/>
        </a:spcBef>
        <a:spcAft>
          <a:spcPct val="0"/>
        </a:spcAft>
        <a:defRPr sz="3200" b="1">
          <a:solidFill>
            <a:schemeClr val="bg1"/>
          </a:solidFill>
          <a:latin typeface="Verdana" pitchFamily="34" charset="0"/>
        </a:defRPr>
      </a:lvl4pPr>
      <a:lvl5pPr algn="ctr" rtl="1" eaLnBrk="1" fontAlgn="base" hangingPunct="1">
        <a:spcBef>
          <a:spcPct val="0"/>
        </a:spcBef>
        <a:spcAft>
          <a:spcPct val="0"/>
        </a:spcAft>
        <a:defRPr sz="3200" b="1">
          <a:solidFill>
            <a:schemeClr val="bg1"/>
          </a:solidFill>
          <a:latin typeface="Verdana" pitchFamily="34" charset="0"/>
        </a:defRPr>
      </a:lvl5pPr>
      <a:lvl6pPr marL="457200" algn="ctr" rtl="1" eaLnBrk="1" fontAlgn="base" hangingPunct="1">
        <a:spcBef>
          <a:spcPct val="0"/>
        </a:spcBef>
        <a:spcAft>
          <a:spcPct val="0"/>
        </a:spcAft>
        <a:defRPr sz="3200" b="1">
          <a:solidFill>
            <a:schemeClr val="bg1"/>
          </a:solidFill>
          <a:latin typeface="Verdana" pitchFamily="34" charset="0"/>
        </a:defRPr>
      </a:lvl6pPr>
      <a:lvl7pPr marL="914400" algn="ctr" rtl="1" eaLnBrk="1" fontAlgn="base" hangingPunct="1">
        <a:spcBef>
          <a:spcPct val="0"/>
        </a:spcBef>
        <a:spcAft>
          <a:spcPct val="0"/>
        </a:spcAft>
        <a:defRPr sz="3200" b="1">
          <a:solidFill>
            <a:schemeClr val="bg1"/>
          </a:solidFill>
          <a:latin typeface="Verdana" pitchFamily="34" charset="0"/>
        </a:defRPr>
      </a:lvl7pPr>
      <a:lvl8pPr marL="1371600" algn="ctr" rtl="1" eaLnBrk="1" fontAlgn="base" hangingPunct="1">
        <a:spcBef>
          <a:spcPct val="0"/>
        </a:spcBef>
        <a:spcAft>
          <a:spcPct val="0"/>
        </a:spcAft>
        <a:defRPr sz="3200" b="1">
          <a:solidFill>
            <a:schemeClr val="bg1"/>
          </a:solidFill>
          <a:latin typeface="Verdana" pitchFamily="34" charset="0"/>
        </a:defRPr>
      </a:lvl8pPr>
      <a:lvl9pPr marL="1828800" algn="ctr" rtl="1" eaLnBrk="1" fontAlgn="base" hangingPunct="1">
        <a:spcBef>
          <a:spcPct val="0"/>
        </a:spcBef>
        <a:spcAft>
          <a:spcPct val="0"/>
        </a:spcAft>
        <a:defRPr sz="3200" b="1">
          <a:solidFill>
            <a:schemeClr val="bg1"/>
          </a:solidFill>
          <a:latin typeface="Verdana" pitchFamily="34" charset="0"/>
        </a:defRPr>
      </a:lvl9pPr>
    </p:titleStyle>
    <p:bodyStyle>
      <a:lvl1pPr marL="342900" indent="-342900" algn="r" rtl="1" eaLnBrk="1" fontAlgn="base" hangingPunct="1">
        <a:spcBef>
          <a:spcPct val="20000"/>
        </a:spcBef>
        <a:spcAft>
          <a:spcPct val="0"/>
        </a:spcAft>
        <a:buClr>
          <a:schemeClr val="hlink"/>
        </a:buClr>
        <a:buFont typeface="Wingdings" pitchFamily="2" charset="2"/>
        <a:buChar char="v"/>
        <a:defRPr sz="2800" b="1">
          <a:solidFill>
            <a:srgbClr val="541E1E"/>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400">
          <a:solidFill>
            <a:schemeClr val="tx1"/>
          </a:solidFill>
          <a:latin typeface="Arial" charset="0"/>
        </a:defRPr>
      </a:lvl2pPr>
      <a:lvl3pPr marL="1143000" indent="-228600" algn="r" rtl="1" eaLnBrk="1" fontAlgn="base" hangingPunct="1">
        <a:spcBef>
          <a:spcPct val="20000"/>
        </a:spcBef>
        <a:spcAft>
          <a:spcPct val="0"/>
        </a:spcAft>
        <a:buClr>
          <a:schemeClr val="tx1"/>
        </a:buClr>
        <a:buChar char="•"/>
        <a:defRPr sz="2200">
          <a:solidFill>
            <a:schemeClr val="tx1"/>
          </a:solidFill>
          <a:latin typeface="Arial" charset="0"/>
        </a:defRPr>
      </a:lvl3pPr>
      <a:lvl4pPr marL="1600200" indent="-228600" algn="r" rtl="1" eaLnBrk="1" fontAlgn="base" hangingPunct="1">
        <a:spcBef>
          <a:spcPct val="20000"/>
        </a:spcBef>
        <a:spcAft>
          <a:spcPct val="0"/>
        </a:spcAft>
        <a:buChar char="–"/>
        <a:defRPr sz="2000">
          <a:solidFill>
            <a:schemeClr val="tx1"/>
          </a:solidFill>
          <a:latin typeface="Arial" charset="0"/>
        </a:defRPr>
      </a:lvl4pPr>
      <a:lvl5pPr marL="2057400" indent="-228600" algn="r" rtl="1" eaLnBrk="1" fontAlgn="base" hangingPunct="1">
        <a:spcBef>
          <a:spcPct val="20000"/>
        </a:spcBef>
        <a:spcAft>
          <a:spcPct val="0"/>
        </a:spcAft>
        <a:buChar char="»"/>
        <a:defRPr sz="2000">
          <a:solidFill>
            <a:schemeClr val="tx1"/>
          </a:solidFill>
          <a:latin typeface="Arial" charset="0"/>
        </a:defRPr>
      </a:lvl5pPr>
      <a:lvl6pPr marL="2514600" indent="-228600" algn="r" rtl="1" eaLnBrk="1" fontAlgn="base" hangingPunct="1">
        <a:spcBef>
          <a:spcPct val="20000"/>
        </a:spcBef>
        <a:spcAft>
          <a:spcPct val="0"/>
        </a:spcAft>
        <a:buChar char="»"/>
        <a:defRPr sz="2000">
          <a:solidFill>
            <a:schemeClr val="tx1"/>
          </a:solidFill>
          <a:latin typeface="Arial" charset="0"/>
        </a:defRPr>
      </a:lvl6pPr>
      <a:lvl7pPr marL="2971800" indent="-228600" algn="r" rtl="1" eaLnBrk="1" fontAlgn="base" hangingPunct="1">
        <a:spcBef>
          <a:spcPct val="20000"/>
        </a:spcBef>
        <a:spcAft>
          <a:spcPct val="0"/>
        </a:spcAft>
        <a:buChar char="»"/>
        <a:defRPr sz="2000">
          <a:solidFill>
            <a:schemeClr val="tx1"/>
          </a:solidFill>
          <a:latin typeface="Arial" charset="0"/>
        </a:defRPr>
      </a:lvl7pPr>
      <a:lvl8pPr marL="3429000" indent="-228600" algn="r" rtl="1" eaLnBrk="1" fontAlgn="base" hangingPunct="1">
        <a:spcBef>
          <a:spcPct val="20000"/>
        </a:spcBef>
        <a:spcAft>
          <a:spcPct val="0"/>
        </a:spcAft>
        <a:buChar char="»"/>
        <a:defRPr sz="2000">
          <a:solidFill>
            <a:schemeClr val="tx1"/>
          </a:solidFill>
          <a:latin typeface="Arial" charset="0"/>
        </a:defRPr>
      </a:lvl8pPr>
      <a:lvl9pPr marL="3886200" indent="-228600" algn="r" rtl="1" eaLnBrk="1" fontAlgn="base" hangingPunct="1">
        <a:spcBef>
          <a:spcPct val="20000"/>
        </a:spcBef>
        <a:spcAft>
          <a:spcPct val="0"/>
        </a:spcAft>
        <a:buChar char="»"/>
        <a:defRPr sz="2000">
          <a:solidFill>
            <a:schemeClr val="tx1"/>
          </a:solidFill>
          <a:latin typeface="Arial" charset="0"/>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0" y="457200"/>
            <a:ext cx="1143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sp>
        <p:nvSpPr>
          <p:cNvPr id="2059" name="Rectangle 11"/>
          <p:cNvSpPr>
            <a:spLocks noChangeArrowheads="1"/>
          </p:cNvSpPr>
          <p:nvPr/>
        </p:nvSpPr>
        <p:spPr bwMode="auto">
          <a:xfrm>
            <a:off x="533400" y="930881"/>
            <a:ext cx="8153400" cy="4970591"/>
          </a:xfrm>
          <a:prstGeom prst="rect">
            <a:avLst/>
          </a:prstGeom>
          <a:noFill/>
          <a:ln w="9525">
            <a:noFill/>
            <a:miter lim="800000"/>
            <a:headEnd/>
            <a:tailEnd/>
          </a:ln>
          <a:effectLst/>
        </p:spPr>
        <p:txBody>
          <a:bodyPr vert="horz" wrap="square" lIns="91440" tIns="45720" rIns="457056" bIns="0" numCol="1" anchor="ctr" anchorCtr="0" compatLnSpc="1">
            <a:prstTxWarp prst="textNoShape">
              <a:avLst/>
            </a:prstTxWarp>
            <a:spAutoFit/>
          </a:bodyPr>
          <a:lstStyle/>
          <a:p>
            <a:pPr marL="0" marR="0" lvl="0" indent="457200" algn="ctr" defTabSz="914400" rtl="1" eaLnBrk="1" fontAlgn="base" latinLnBrk="0" hangingPunct="1">
              <a:lnSpc>
                <a:spcPct val="200000"/>
              </a:lnSpc>
              <a:spcBef>
                <a:spcPct val="0"/>
              </a:spcBef>
              <a:spcAft>
                <a:spcPct val="0"/>
              </a:spcAft>
              <a:buClrTx/>
              <a:buSzTx/>
              <a:buFontTx/>
              <a:buNone/>
              <a:tabLst/>
            </a:pPr>
            <a:r>
              <a:rPr kumimoji="0" lang="fa-IR" sz="1800" b="1" i="0" u="none" strike="noStrike" cap="none" normalizeH="0" baseline="0" dirty="0" smtClean="0">
                <a:ln>
                  <a:noFill/>
                </a:ln>
                <a:solidFill>
                  <a:schemeClr val="bg1"/>
                </a:solidFill>
                <a:effectLst/>
                <a:latin typeface="Arial" pitchFamily="34" charset="0"/>
                <a:ea typeface="Times New Roman" pitchFamily="18" charset="0"/>
                <a:cs typeface="Nazanin" pitchFamily="2" charset="-78"/>
              </a:rPr>
              <a:t/>
            </a:r>
            <a:br>
              <a:rPr kumimoji="0" lang="fa-IR" sz="1800" b="1" i="0" u="none" strike="noStrike" cap="none" normalizeH="0" baseline="0" dirty="0" smtClean="0">
                <a:ln>
                  <a:noFill/>
                </a:ln>
                <a:solidFill>
                  <a:schemeClr val="bg1"/>
                </a:solidFill>
                <a:effectLst/>
                <a:latin typeface="Arial" pitchFamily="34" charset="0"/>
                <a:ea typeface="Times New Roman" pitchFamily="18" charset="0"/>
                <a:cs typeface="Nazanin" pitchFamily="2" charset="-78"/>
              </a:rPr>
            </a:br>
            <a:r>
              <a:rPr kumimoji="0" lang="fa-IR" sz="1500" b="0" i="0" u="none" strike="noStrike" cap="none" normalizeH="0" baseline="0" dirty="0" smtClean="0" bmk="OLE_LINK7">
                <a:ln>
                  <a:noFill/>
                </a:ln>
                <a:solidFill>
                  <a:schemeClr val="bg1"/>
                </a:solidFill>
                <a:effectLst/>
                <a:latin typeface="Arial" pitchFamily="34" charset="0"/>
                <a:ea typeface="Times New Roman" pitchFamily="18" charset="0"/>
                <a:cs typeface="Titr" pitchFamily="2" charset="-78"/>
              </a:rPr>
              <a:t>انتخاب استراتژی تجارت الکترونيکی مناسب به منظور پياده سازی در صنعت فولادبا استفاده از فرآیند تحلیل سلسه مراتبی فازی</a:t>
            </a:r>
            <a:endParaRPr kumimoji="0" lang="en-US" sz="900" b="0" i="0" u="none" strike="noStrike" cap="none" normalizeH="0" baseline="0" dirty="0" smtClean="0" bmk="OLE_LINK7">
              <a:ln>
                <a:noFill/>
              </a:ln>
              <a:solidFill>
                <a:schemeClr val="bg1"/>
              </a:solidFill>
              <a:effectLst/>
              <a:latin typeface="Arial" pitchFamily="34" charset="0"/>
            </a:endParaRPr>
          </a:p>
          <a:p>
            <a:pPr marL="0" marR="0" lvl="0" indent="457200" algn="ctr" defTabSz="914400" rtl="1" eaLnBrk="0" fontAlgn="base" latinLnBrk="0" hangingPunct="0">
              <a:lnSpc>
                <a:spcPct val="200000"/>
              </a:lnSpc>
              <a:spcBef>
                <a:spcPct val="0"/>
              </a:spcBef>
              <a:spcAft>
                <a:spcPct val="0"/>
              </a:spcAft>
              <a:buClrTx/>
              <a:buSzTx/>
              <a:buFontTx/>
              <a:buNone/>
              <a:tabLst/>
            </a:pPr>
            <a:r>
              <a:rPr kumimoji="0" lang="fa-IR" sz="1500" b="0" i="0" u="none" strike="noStrike" cap="none" normalizeH="0" baseline="0" dirty="0" smtClean="0" bmk="OLE_LINK7">
                <a:ln>
                  <a:noFill/>
                </a:ln>
                <a:solidFill>
                  <a:schemeClr val="bg1"/>
                </a:solidFill>
                <a:effectLst/>
                <a:latin typeface="Arial" pitchFamily="34" charset="0"/>
                <a:ea typeface="Times New Roman" pitchFamily="18" charset="0"/>
                <a:cs typeface="Titr" pitchFamily="2" charset="-78"/>
              </a:rPr>
              <a:t>(مورد مطالعه شرکت فولادآلیاژی اصفهان )</a:t>
            </a:r>
            <a:endParaRPr lang="fa-IR" sz="900" dirty="0" bmk="OLE_LINK7">
              <a:solidFill>
                <a:schemeClr val="bg1"/>
              </a:solidFill>
              <a:latin typeface="Arial" pitchFamily="34" charset="0"/>
            </a:endParaRPr>
          </a:p>
          <a:p>
            <a:pPr marL="0" marR="0" lvl="0" indent="457200" algn="ctr" defTabSz="914400" rtl="1" eaLnBrk="0" fontAlgn="base" latinLnBrk="0" hangingPunct="0">
              <a:lnSpc>
                <a:spcPct val="200000"/>
              </a:lnSpc>
              <a:spcBef>
                <a:spcPct val="0"/>
              </a:spcBef>
              <a:spcAft>
                <a:spcPct val="0"/>
              </a:spcAft>
              <a:buClrTx/>
              <a:buSzTx/>
              <a:buFontTx/>
              <a:buNone/>
              <a:tabLst/>
            </a:pPr>
            <a:r>
              <a:rPr kumimoji="0" lang="fa-IR" sz="1500" b="0" i="0" u="none" strike="noStrike" cap="none" normalizeH="0" baseline="0" dirty="0" smtClean="0">
                <a:ln>
                  <a:noFill/>
                </a:ln>
                <a:solidFill>
                  <a:schemeClr val="bg1"/>
                </a:solidFill>
                <a:effectLst/>
                <a:latin typeface="Arial" pitchFamily="34" charset="0"/>
                <a:ea typeface="Times New Roman" pitchFamily="18" charset="0"/>
                <a:cs typeface="Nazanin" pitchFamily="2" charset="-78"/>
              </a:rPr>
              <a:t>استاد راهنما:</a:t>
            </a:r>
            <a:endParaRPr kumimoji="0" lang="en-US" sz="1200" b="1" i="0" u="none" strike="noStrike" cap="none" normalizeH="0" baseline="0" dirty="0" smtClean="0">
              <a:ln>
                <a:noFill/>
              </a:ln>
              <a:solidFill>
                <a:schemeClr val="bg1"/>
              </a:solidFill>
              <a:effectLst/>
              <a:latin typeface="Arial" pitchFamily="34" charset="0"/>
              <a:ea typeface="Times New Roman" pitchFamily="18" charset="0"/>
              <a:cs typeface="Nazanin" pitchFamily="2" charset="-78"/>
            </a:endParaRPr>
          </a:p>
          <a:p>
            <a:pPr marL="0" marR="0" lvl="0" indent="457200" algn="ctr" defTabSz="914400" rtl="1" eaLnBrk="0" fontAlgn="base" latinLnBrk="0" hangingPunct="0">
              <a:lnSpc>
                <a:spcPct val="200000"/>
              </a:lnSpc>
              <a:spcBef>
                <a:spcPct val="0"/>
              </a:spcBef>
              <a:spcAft>
                <a:spcPct val="0"/>
              </a:spcAft>
              <a:buClrTx/>
              <a:buSzTx/>
              <a:buFontTx/>
              <a:buNone/>
              <a:tabLst/>
            </a:pPr>
            <a:r>
              <a:rPr kumimoji="0" lang="fa-IR" sz="1300" b="1" i="0" u="none" strike="noStrike" cap="none" normalizeH="0" baseline="0" dirty="0" smtClean="0">
                <a:ln>
                  <a:noFill/>
                </a:ln>
                <a:solidFill>
                  <a:schemeClr val="bg1"/>
                </a:solidFill>
                <a:effectLst/>
                <a:latin typeface="Arial" pitchFamily="34" charset="0"/>
                <a:ea typeface="Times New Roman" pitchFamily="18" charset="0"/>
                <a:cs typeface="Nazanin" pitchFamily="2" charset="-78"/>
              </a:rPr>
              <a:t>       دکتر علی صنايعی</a:t>
            </a:r>
            <a:endParaRPr kumimoji="0" lang="en-US" sz="1200" b="1" i="0" u="none" strike="noStrike" cap="none" normalizeH="0" baseline="0" dirty="0" smtClean="0">
              <a:ln>
                <a:noFill/>
              </a:ln>
              <a:solidFill>
                <a:schemeClr val="bg1"/>
              </a:solidFill>
              <a:effectLst/>
              <a:latin typeface="Arial" pitchFamily="34" charset="0"/>
              <a:ea typeface="Times New Roman" pitchFamily="18" charset="0"/>
              <a:cs typeface="Nazanin" pitchFamily="2" charset="-78"/>
            </a:endParaRPr>
          </a:p>
          <a:p>
            <a:pPr marL="0" marR="0" lvl="0" indent="457200" algn="ctr" defTabSz="914400" rtl="1" eaLnBrk="0" fontAlgn="base" latinLnBrk="0" hangingPunct="0">
              <a:lnSpc>
                <a:spcPct val="200000"/>
              </a:lnSpc>
              <a:spcBef>
                <a:spcPct val="0"/>
              </a:spcBef>
              <a:spcAft>
                <a:spcPct val="0"/>
              </a:spcAft>
              <a:buClrTx/>
              <a:buSzTx/>
              <a:buFontTx/>
              <a:buNone/>
              <a:tabLst/>
            </a:pPr>
            <a:r>
              <a:rPr kumimoji="0" lang="fa-IR" sz="1500" b="0" i="0" u="none" strike="noStrike" cap="none" normalizeH="0" baseline="0" dirty="0" smtClean="0">
                <a:ln>
                  <a:noFill/>
                </a:ln>
                <a:solidFill>
                  <a:schemeClr val="bg1"/>
                </a:solidFill>
                <a:effectLst/>
                <a:latin typeface="Arial" pitchFamily="34" charset="0"/>
                <a:ea typeface="Times New Roman" pitchFamily="18" charset="0"/>
                <a:cs typeface="Nazanin" pitchFamily="2" charset="-78"/>
              </a:rPr>
              <a:t>استاد مشاور:</a:t>
            </a:r>
            <a:endParaRPr kumimoji="0" lang="en-US" sz="900" b="0" i="0" u="none" strike="noStrike" cap="none" normalizeH="0" baseline="0" dirty="0" smtClean="0">
              <a:ln>
                <a:noFill/>
              </a:ln>
              <a:solidFill>
                <a:schemeClr val="bg1"/>
              </a:solidFill>
              <a:effectLst/>
              <a:latin typeface="Arial" pitchFamily="34" charset="0"/>
            </a:endParaRPr>
          </a:p>
          <a:p>
            <a:pPr marL="0" marR="0" lvl="0" indent="457200" algn="ctr" defTabSz="914400" rtl="1" eaLnBrk="0" fontAlgn="base" latinLnBrk="0" hangingPunct="0">
              <a:lnSpc>
                <a:spcPct val="200000"/>
              </a:lnSpc>
              <a:spcBef>
                <a:spcPct val="0"/>
              </a:spcBef>
              <a:spcAft>
                <a:spcPct val="0"/>
              </a:spcAft>
              <a:buClrTx/>
              <a:buSzTx/>
              <a:buFontTx/>
              <a:buNone/>
              <a:tabLst/>
            </a:pPr>
            <a:r>
              <a:rPr kumimoji="0" lang="fa-IR" sz="1300" b="0" i="0" u="none" strike="noStrike" cap="none" normalizeH="0" baseline="0" dirty="0" smtClean="0">
                <a:ln>
                  <a:noFill/>
                </a:ln>
                <a:solidFill>
                  <a:schemeClr val="bg1"/>
                </a:solidFill>
                <a:effectLst/>
                <a:latin typeface="Arial" pitchFamily="34" charset="0"/>
                <a:ea typeface="Times New Roman" pitchFamily="18" charset="0"/>
                <a:cs typeface="Nazanin" pitchFamily="2" charset="-78"/>
              </a:rPr>
              <a:t>دکتر  سعيد فتحي</a:t>
            </a:r>
            <a:endParaRPr kumimoji="0" lang="en-US" sz="900" b="0" i="0" u="none" strike="noStrike" cap="none" normalizeH="0" baseline="0" dirty="0" smtClean="0">
              <a:ln>
                <a:noFill/>
              </a:ln>
              <a:solidFill>
                <a:schemeClr val="bg1"/>
              </a:solidFill>
              <a:effectLst/>
              <a:latin typeface="Arial" pitchFamily="34" charset="0"/>
            </a:endParaRPr>
          </a:p>
          <a:p>
            <a:pPr marL="0" marR="0" lvl="0" indent="457200" algn="ctr" defTabSz="914400" rtl="1" eaLnBrk="0" fontAlgn="base" latinLnBrk="0" hangingPunct="0">
              <a:lnSpc>
                <a:spcPct val="200000"/>
              </a:lnSpc>
              <a:spcBef>
                <a:spcPct val="0"/>
              </a:spcBef>
              <a:spcAft>
                <a:spcPct val="0"/>
              </a:spcAft>
              <a:buClrTx/>
              <a:buSzTx/>
              <a:buFontTx/>
              <a:buNone/>
              <a:tabLst/>
            </a:pPr>
            <a:r>
              <a:rPr kumimoji="0" lang="fa-IR" sz="1500" b="0" i="0" u="none" strike="noStrike" cap="none" normalizeH="0" baseline="0" dirty="0" smtClean="0">
                <a:ln>
                  <a:noFill/>
                </a:ln>
                <a:solidFill>
                  <a:schemeClr val="bg1"/>
                </a:solidFill>
                <a:effectLst/>
                <a:latin typeface="Arial" pitchFamily="34" charset="0"/>
                <a:ea typeface="Times New Roman" pitchFamily="18" charset="0"/>
                <a:cs typeface="Nazanin" pitchFamily="2" charset="-78"/>
              </a:rPr>
              <a:t>پژوهشگر:</a:t>
            </a:r>
            <a:endParaRPr kumimoji="0" lang="en-US" sz="900" b="0" i="0" u="none" strike="noStrike" cap="none" normalizeH="0" baseline="0" dirty="0" smtClean="0">
              <a:ln>
                <a:noFill/>
              </a:ln>
              <a:solidFill>
                <a:schemeClr val="bg1"/>
              </a:solidFill>
              <a:effectLst/>
              <a:latin typeface="Arial" pitchFamily="34" charset="0"/>
            </a:endParaRPr>
          </a:p>
          <a:p>
            <a:pPr marL="0" marR="0" lvl="0" indent="457200" algn="ctr" defTabSz="914400" rtl="1" eaLnBrk="0" fontAlgn="base" latinLnBrk="0" hangingPunct="0">
              <a:lnSpc>
                <a:spcPct val="200000"/>
              </a:lnSpc>
              <a:spcBef>
                <a:spcPct val="0"/>
              </a:spcBef>
              <a:spcAft>
                <a:spcPct val="0"/>
              </a:spcAft>
              <a:buClrTx/>
              <a:buSzTx/>
              <a:buFontTx/>
              <a:buNone/>
              <a:tabLst/>
            </a:pPr>
            <a:r>
              <a:rPr lang="fa-IR" sz="1300" dirty="0" smtClean="0">
                <a:solidFill>
                  <a:schemeClr val="bg1"/>
                </a:solidFill>
                <a:latin typeface="Arial" pitchFamily="34" charset="0"/>
                <a:ea typeface="Times New Roman" pitchFamily="18" charset="0"/>
                <a:cs typeface="Nazanin" pitchFamily="2" charset="-78"/>
              </a:rPr>
              <a:t>اردشیر بذرکار</a:t>
            </a:r>
            <a:endParaRPr kumimoji="0" lang="fa-IR" sz="1300" b="0" i="0" u="none" strike="noStrike" cap="none" normalizeH="0" baseline="0" dirty="0" smtClean="0">
              <a:ln>
                <a:noFill/>
              </a:ln>
              <a:solidFill>
                <a:schemeClr val="bg1"/>
              </a:solidFill>
              <a:effectLst/>
              <a:latin typeface="Arial" pitchFamily="34" charset="0"/>
              <a:ea typeface="Times New Roman" pitchFamily="18" charset="0"/>
              <a:cs typeface="Nazanin" pitchFamily="2" charset="-78"/>
            </a:endParaRPr>
          </a:p>
          <a:p>
            <a:pPr marL="0" marR="0" lvl="0" indent="457200" algn="ctr" defTabSz="914400" rtl="1" eaLnBrk="0" fontAlgn="base" latinLnBrk="0" hangingPunct="0">
              <a:lnSpc>
                <a:spcPct val="200000"/>
              </a:lnSpc>
              <a:spcBef>
                <a:spcPct val="0"/>
              </a:spcBef>
              <a:spcAft>
                <a:spcPct val="0"/>
              </a:spcAft>
              <a:buClrTx/>
              <a:buSzTx/>
              <a:buFontTx/>
              <a:buNone/>
              <a:tabLst/>
            </a:pPr>
            <a:r>
              <a:rPr kumimoji="0" lang="fa-IR" sz="1300" b="0" i="0" u="none" strike="noStrike" cap="none" normalizeH="0" baseline="0" dirty="0" smtClean="0">
                <a:ln>
                  <a:noFill/>
                </a:ln>
                <a:solidFill>
                  <a:schemeClr val="bg1"/>
                </a:solidFill>
                <a:effectLst/>
                <a:latin typeface="Arial" pitchFamily="34" charset="0"/>
                <a:ea typeface="Times New Roman" pitchFamily="18" charset="0"/>
                <a:cs typeface="Nazanin" pitchFamily="2" charset="-78"/>
              </a:rPr>
              <a:t> بهمن ماه</a:t>
            </a:r>
            <a:r>
              <a:rPr lang="fa-IR" sz="1300" dirty="0" smtClean="0">
                <a:solidFill>
                  <a:schemeClr val="bg1"/>
                </a:solidFill>
                <a:latin typeface="Arial" pitchFamily="34" charset="0"/>
                <a:ea typeface="Times New Roman" pitchFamily="18" charset="0"/>
                <a:cs typeface="2  Zar" pitchFamily="2" charset="-78"/>
              </a:rPr>
              <a:t>1388 </a:t>
            </a:r>
            <a:r>
              <a:rPr kumimoji="0" lang="fa-IR" sz="1300" b="0" i="0" u="none" strike="noStrike" cap="none" normalizeH="0" baseline="0" dirty="0" smtClean="0">
                <a:ln>
                  <a:noFill/>
                </a:ln>
                <a:solidFill>
                  <a:schemeClr val="bg1"/>
                </a:solidFill>
                <a:effectLst/>
                <a:latin typeface="Arial" pitchFamily="34" charset="0"/>
                <a:ea typeface="Times New Roman" pitchFamily="18" charset="0"/>
                <a:cs typeface="Nazanin" pitchFamily="2" charset="-78"/>
              </a:rPr>
              <a:t>   </a:t>
            </a:r>
            <a:endParaRPr kumimoji="0" lang="fa-IR"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3"/>
          </p:nvPr>
        </p:nvSpPr>
        <p:spPr/>
        <p:txBody>
          <a:bodyPr/>
          <a:lstStyle/>
          <a:p>
            <a:r>
              <a:rPr lang="en-US" smtClean="0"/>
              <a:t>© irmgn.ir</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152400" y="228600"/>
            <a:ext cx="8869680" cy="6217920"/>
          </a:xfrm>
          <a:prstGeom prst="rect">
            <a:avLst/>
          </a:prstGeom>
          <a:noFill/>
        </p:spPr>
        <p:txBody>
          <a:bodyPr wrap="square" rtlCol="1">
            <a:spAutoFit/>
          </a:bodyPr>
          <a:lstStyle/>
          <a:p>
            <a:pPr lvl="0" algn="r" rtl="1"/>
            <a:endParaRPr lang="fa-IR" sz="1400" b="1" dirty="0" smtClean="0">
              <a:cs typeface="Zar" pitchFamily="2" charset="-78"/>
            </a:endParaRPr>
          </a:p>
          <a:p>
            <a:pPr lvl="0" algn="r" rtl="1"/>
            <a:endParaRPr lang="fa-IR" sz="1400" b="1" dirty="0" smtClean="0">
              <a:cs typeface="Zar" pitchFamily="2" charset="-78"/>
            </a:endParaRPr>
          </a:p>
          <a:p>
            <a:pPr lvl="0" algn="r" rtl="1"/>
            <a:endParaRPr lang="fa-IR" sz="1400" b="1" dirty="0" smtClean="0">
              <a:cs typeface="Zar" pitchFamily="2" charset="-78"/>
            </a:endParaRPr>
          </a:p>
          <a:p>
            <a:pPr lvl="0" algn="r" rtl="1"/>
            <a:endParaRPr lang="fa-IR" sz="1400" b="1" dirty="0" smtClean="0">
              <a:cs typeface="Zar" pitchFamily="2" charset="-78"/>
            </a:endParaRPr>
          </a:p>
          <a:p>
            <a:pPr lvl="0" algn="r" rtl="1"/>
            <a:endParaRPr lang="fa-IR" sz="1400" b="1" dirty="0" smtClean="0">
              <a:cs typeface="Zar" pitchFamily="2" charset="-78"/>
            </a:endParaRPr>
          </a:p>
          <a:p>
            <a:pPr lvl="0" algn="r" rtl="1"/>
            <a:endParaRPr lang="fa-IR" sz="1400" b="1" dirty="0" smtClean="0">
              <a:cs typeface="Zar" pitchFamily="2" charset="-78"/>
            </a:endParaRPr>
          </a:p>
          <a:p>
            <a:pPr lvl="0" algn="r" rtl="1"/>
            <a:endParaRPr lang="fa-IR" sz="1400" b="1" dirty="0" smtClean="0">
              <a:cs typeface="Zar" pitchFamily="2" charset="-78"/>
            </a:endParaRPr>
          </a:p>
          <a:p>
            <a:pPr lvl="0" algn="r" rtl="1"/>
            <a:endParaRPr lang="fa-IR" sz="1400" b="1" dirty="0" smtClean="0">
              <a:cs typeface="Zar" pitchFamily="2" charset="-78"/>
            </a:endParaRPr>
          </a:p>
          <a:p>
            <a:pPr lvl="0" algn="r" rtl="1"/>
            <a:r>
              <a:rPr lang="fa-IR" sz="1400" b="1" dirty="0" smtClean="0">
                <a:cs typeface="Zar" pitchFamily="2" charset="-78"/>
              </a:rPr>
              <a:t>ابعاد سازماني</a:t>
            </a:r>
          </a:p>
          <a:p>
            <a:pPr algn="r" rtl="1"/>
            <a:r>
              <a:rPr lang="fa-IR" sz="1400" dirty="0" smtClean="0">
                <a:latin typeface="Arial" pitchFamily="34" charset="0"/>
                <a:ea typeface="Calibri" pitchFamily="34" charset="0"/>
                <a:cs typeface="Zar" pitchFamily="2" charset="-78"/>
              </a:rPr>
              <a:t> عناصر زير  به عنوان ابعاد سازماني پذيرش تجارت الكترونيك  به اين قرار هستند:</a:t>
            </a:r>
          </a:p>
          <a:p>
            <a:pPr algn="r" rtl="1"/>
            <a:r>
              <a:rPr lang="fa-IR" sz="1400" b="1" dirty="0" smtClean="0">
                <a:latin typeface="Arial" pitchFamily="34" charset="0"/>
                <a:ea typeface="Calibri" pitchFamily="34" charset="0"/>
                <a:cs typeface="Zar" pitchFamily="2" charset="-78"/>
              </a:rPr>
              <a:t>1-مديريت ورهبري</a:t>
            </a:r>
            <a:endParaRPr lang="en-US" sz="1400" b="1" dirty="0" smtClean="0">
              <a:latin typeface="Arial" pitchFamily="34" charset="0"/>
              <a:ea typeface="Calibri" pitchFamily="34" charset="0"/>
              <a:cs typeface="Zar" pitchFamily="2" charset="-78"/>
            </a:endParaRPr>
          </a:p>
          <a:p>
            <a:pPr algn="r" rtl="1"/>
            <a:r>
              <a:rPr lang="fa-IR" sz="1400" dirty="0" smtClean="0">
                <a:latin typeface="Arial" pitchFamily="34" charset="0"/>
                <a:ea typeface="Calibri" pitchFamily="34" charset="0"/>
                <a:cs typeface="Zar" pitchFamily="2" charset="-78"/>
              </a:rPr>
              <a:t>تعريف : آمادگي مديران و توان رهبري آنها در مورد بسيج منابع و هدايت فعاليت ها به منظور استقرار تجارت الكترونيك و تغييرات ساختاري لازم از الزامات پذيرش و استقرار تجارت الكترونيك مي باشد (فيونا وكتي،2000)</a:t>
            </a:r>
          </a:p>
          <a:p>
            <a:pPr algn="r" rtl="1"/>
            <a:r>
              <a:rPr lang="fa-IR" sz="1400" dirty="0" smtClean="0">
                <a:latin typeface="Arial" pitchFamily="34" charset="0"/>
                <a:ea typeface="Calibri" pitchFamily="34" charset="0"/>
                <a:cs typeface="Zar" pitchFamily="2" charset="-78"/>
              </a:rPr>
              <a:t>2- </a:t>
            </a:r>
            <a:r>
              <a:rPr lang="fa-IR" sz="1400" b="1" dirty="0" smtClean="0">
                <a:latin typeface="Arial" pitchFamily="34" charset="0"/>
                <a:ea typeface="Calibri" pitchFamily="34" charset="0"/>
                <a:cs typeface="Zar" pitchFamily="2" charset="-78"/>
              </a:rPr>
              <a:t>منابع انساني متخصص </a:t>
            </a:r>
            <a:endParaRPr lang="en-US" sz="1400" b="1" dirty="0" smtClean="0">
              <a:latin typeface="Arial" pitchFamily="34" charset="0"/>
              <a:ea typeface="Calibri" pitchFamily="34" charset="0"/>
              <a:cs typeface="Zar" pitchFamily="2" charset="-78"/>
            </a:endParaRPr>
          </a:p>
          <a:p>
            <a:pPr algn="r" rtl="1"/>
            <a:r>
              <a:rPr lang="fa-IR" sz="1400" dirty="0" smtClean="0">
                <a:latin typeface="Arial" pitchFamily="34" charset="0"/>
                <a:ea typeface="Calibri" pitchFamily="34" charset="0"/>
                <a:cs typeface="Zar" pitchFamily="2" charset="-78"/>
              </a:rPr>
              <a:t>تعريف :تخصص فني كاركنان سازمان در رابطه با انجام وظايف سازماني  در قالب انجام امور تحت شبكه وب  و ارتباط با عوامل خارج سازمان . (استاندينگ و چاد،2007)</a:t>
            </a:r>
            <a:r>
              <a:rPr lang="fa-IR" sz="1400" dirty="0" smtClean="0"/>
              <a:t> </a:t>
            </a:r>
          </a:p>
          <a:p>
            <a:pPr algn="r" rtl="1"/>
            <a:r>
              <a:rPr lang="fa-IR" sz="1400" b="1" dirty="0" smtClean="0">
                <a:latin typeface="Arial" pitchFamily="34" charset="0"/>
                <a:ea typeface="Calibri" pitchFamily="34" charset="0"/>
                <a:cs typeface="Zar" pitchFamily="2" charset="-78"/>
              </a:rPr>
              <a:t>3-فرهنگ سازماني</a:t>
            </a:r>
            <a:endParaRPr lang="en-US" sz="1400" b="1" dirty="0" smtClean="0">
              <a:latin typeface="Arial" pitchFamily="34" charset="0"/>
              <a:ea typeface="Calibri" pitchFamily="34" charset="0"/>
              <a:cs typeface="Zar" pitchFamily="2" charset="-78"/>
            </a:endParaRPr>
          </a:p>
          <a:p>
            <a:pPr algn="r" rtl="1"/>
            <a:r>
              <a:rPr lang="fa-IR" sz="1400" dirty="0" smtClean="0">
                <a:latin typeface="Arial" pitchFamily="34" charset="0"/>
                <a:ea typeface="Calibri" pitchFamily="34" charset="0"/>
                <a:cs typeface="Zar" pitchFamily="2" charset="-78"/>
              </a:rPr>
              <a:t> تعريف :وجود ارزش هاي هسته اي ميان كاركنان و اعضاي سازمان در مورد استقرار و پذيرش فناوري هاي جديد و انجام امور داخلي به شيوه اي متفاوت با گذشته. (لينگ،2001)</a:t>
            </a:r>
          </a:p>
          <a:p>
            <a:pPr algn="r" rtl="1"/>
            <a:endParaRPr lang="fa-IR" sz="1400" b="1" dirty="0" smtClean="0">
              <a:latin typeface="Arial" pitchFamily="34" charset="0"/>
              <a:ea typeface="Calibri" pitchFamily="34" charset="0"/>
              <a:cs typeface="Zar" pitchFamily="2" charset="-78"/>
            </a:endParaRPr>
          </a:p>
          <a:p>
            <a:pPr algn="r" rtl="1"/>
            <a:r>
              <a:rPr lang="fa-IR" sz="1400" b="1" dirty="0" smtClean="0">
                <a:latin typeface="Arial" pitchFamily="34" charset="0"/>
                <a:ea typeface="Calibri" pitchFamily="34" charset="0"/>
                <a:cs typeface="Zar" pitchFamily="2" charset="-78"/>
              </a:rPr>
              <a:t>4-ساختار سازماني</a:t>
            </a:r>
            <a:endParaRPr lang="en-US" sz="1400" b="1" dirty="0" smtClean="0">
              <a:latin typeface="Arial" pitchFamily="34" charset="0"/>
              <a:ea typeface="Calibri" pitchFamily="34" charset="0"/>
              <a:cs typeface="Zar" pitchFamily="2" charset="-78"/>
            </a:endParaRPr>
          </a:p>
          <a:p>
            <a:pPr algn="r" rtl="1"/>
            <a:r>
              <a:rPr lang="fa-IR" sz="1400" dirty="0" smtClean="0">
                <a:latin typeface="Arial" pitchFamily="34" charset="0"/>
                <a:ea typeface="Calibri" pitchFamily="34" charset="0"/>
                <a:cs typeface="Zar" pitchFamily="2" charset="-78"/>
              </a:rPr>
              <a:t>تعريف :  تناسب ابعاد ساختاري سازمان با فناوري هاي جديدموجبات  استقرار و پذيرش را فراهم مي آورد. تغييرات متناسب در پيچيدگي سازمان در سطوح افقي و عمودي ،سطح رسمي سازي رويه هاي  اداري و تغييرات تكنولوژي از عوامل است كه استقرار فناوري هاي جديد را تسهيل مي نمايد. (لينگ ،2001) </a:t>
            </a:r>
          </a:p>
          <a:p>
            <a:pPr algn="r" rtl="1"/>
            <a:endParaRPr lang="fa-IR" sz="1400" b="1" dirty="0" smtClean="0">
              <a:latin typeface="Arial" pitchFamily="34" charset="0"/>
              <a:ea typeface="Calibri" pitchFamily="34" charset="0"/>
              <a:cs typeface="Zar" pitchFamily="2" charset="-78"/>
            </a:endParaRPr>
          </a:p>
          <a:p>
            <a:pPr algn="r" rtl="1"/>
            <a:r>
              <a:rPr lang="fa-IR" sz="1400" b="1" dirty="0" smtClean="0">
                <a:latin typeface="Arial" pitchFamily="34" charset="0"/>
                <a:ea typeface="Calibri" pitchFamily="34" charset="0"/>
                <a:cs typeface="Zar" pitchFamily="2" charset="-78"/>
              </a:rPr>
              <a:t>ابعاد محيطي </a:t>
            </a:r>
            <a:endParaRPr lang="en-US" sz="1400" b="1" dirty="0" smtClean="0">
              <a:latin typeface="Arial" pitchFamily="34" charset="0"/>
              <a:ea typeface="Calibri" pitchFamily="34" charset="0"/>
              <a:cs typeface="Zar" pitchFamily="2" charset="-78"/>
            </a:endParaRPr>
          </a:p>
          <a:p>
            <a:pPr algn="r" rtl="1"/>
            <a:r>
              <a:rPr lang="fa-IR" sz="1400" dirty="0" smtClean="0">
                <a:latin typeface="Arial" pitchFamily="34" charset="0"/>
                <a:ea typeface="Calibri" pitchFamily="34" charset="0"/>
                <a:cs typeface="Zar" pitchFamily="2" charset="-78"/>
              </a:rPr>
              <a:t>استقرار تجارت الكترونيك تنها به عوامل داخلي سازمان وابسته نمي باشد بلكه محيط سازمان كه شامل فشار تامين كنندگان ،مشتريان و اثر حمايتي دولت ،سازمان هاي تسهيل كننده تجارت الكترونيك مي باشد در اين امر اثر گذار هستند.(مولا وليكر ،2005</a:t>
            </a:r>
            <a:r>
              <a:rPr lang="fa-IR" sz="1400" dirty="0" smtClean="0"/>
              <a:t>) </a:t>
            </a:r>
          </a:p>
          <a:p>
            <a:pPr algn="r" rtl="1"/>
            <a:endParaRPr lang="fa-IR" sz="1400" dirty="0" smtClean="0"/>
          </a:p>
          <a:p>
            <a:pPr algn="r" rtl="1"/>
            <a:r>
              <a:rPr lang="fa-IR" sz="1400" dirty="0" smtClean="0">
                <a:latin typeface="Arial" pitchFamily="34" charset="0"/>
                <a:ea typeface="Calibri" pitchFamily="34" charset="0"/>
                <a:cs typeface="Zar" pitchFamily="2" charset="-78"/>
              </a:rPr>
              <a:t>ابعاد محيط و عوامل بين سازماني سازمان عبارت هستند از:</a:t>
            </a:r>
            <a:endParaRPr lang="en-US" sz="1400" dirty="0" smtClean="0">
              <a:latin typeface="Arial" pitchFamily="34" charset="0"/>
              <a:ea typeface="Calibri" pitchFamily="34" charset="0"/>
              <a:cs typeface="Zar" pitchFamily="2" charset="-78"/>
            </a:endParaRPr>
          </a:p>
          <a:p>
            <a:pPr algn="r" rtl="1"/>
            <a:endParaRPr lang="en-US" sz="1400" dirty="0" smtClean="0"/>
          </a:p>
          <a:p>
            <a:pPr algn="just" rtl="1"/>
            <a:endParaRPr lang="fa-IR" sz="1400" dirty="0" smtClean="0">
              <a:latin typeface="Arial" pitchFamily="34" charset="0"/>
              <a:ea typeface="Calibri" pitchFamily="34" charset="0"/>
              <a:cs typeface="Zar" pitchFamily="2" charset="-78"/>
            </a:endParaRPr>
          </a:p>
          <a:p>
            <a:pPr algn="just" rtl="1"/>
            <a:endParaRPr lang="en-US" sz="1400" dirty="0" smtClean="0">
              <a:latin typeface="Arial" pitchFamily="34" charset="0"/>
              <a:ea typeface="Calibri" pitchFamily="34" charset="0"/>
              <a:cs typeface="Zar" pitchFamily="2" charset="-78"/>
            </a:endParaRPr>
          </a:p>
          <a:p>
            <a:pPr algn="r" rtl="1"/>
            <a:endParaRPr lang="fa-IR" sz="1400" dirty="0" smtClean="0">
              <a:latin typeface="Arial" pitchFamily="34" charset="0"/>
              <a:ea typeface="Calibri" pitchFamily="34" charset="0"/>
              <a:cs typeface="Zar" pitchFamily="2" charset="-78"/>
            </a:endParaRPr>
          </a:p>
          <a:p>
            <a:pPr algn="r" rtl="1"/>
            <a:endParaRPr lang="en-US" sz="1400" dirty="0" smtClean="0">
              <a:latin typeface="Arial" pitchFamily="34" charset="0"/>
              <a:ea typeface="Calibri" pitchFamily="34" charset="0"/>
              <a:cs typeface="Zar" pitchFamily="2" charset="-78"/>
            </a:endParaRPr>
          </a:p>
          <a:p>
            <a:pPr algn="r" rtl="1"/>
            <a:endParaRPr lang="en-US" sz="1400" dirty="0" smtClean="0">
              <a:latin typeface="Arial" pitchFamily="34" charset="0"/>
              <a:ea typeface="Calibri" pitchFamily="34" charset="0"/>
              <a:cs typeface="Zar" pitchFamily="2" charset="-78"/>
            </a:endParaRPr>
          </a:p>
          <a:p>
            <a:pPr algn="r"/>
            <a:endParaRPr lang="en-US" sz="1400" dirty="0" smtClean="0">
              <a:latin typeface="Arial" pitchFamily="34" charset="0"/>
              <a:ea typeface="Calibri" pitchFamily="34" charset="0"/>
              <a:cs typeface="Zar" pitchFamily="2" charset="-78"/>
            </a:endParaRPr>
          </a:p>
          <a:p>
            <a:pPr lvl="0" algn="r" rtl="1"/>
            <a:endPar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endParaRPr>
          </a:p>
          <a:p>
            <a:pPr lvl="0" algn="r" rtl="1"/>
            <a:endParaRPr kumimoji="0" lang="fa-IR" sz="1400" b="0" i="0" u="none" strike="noStrike" cap="none" normalizeH="0" baseline="0" dirty="0" smtClean="0">
              <a:ln>
                <a:noFill/>
              </a:ln>
              <a:solidFill>
                <a:schemeClr val="tx1"/>
              </a:solidFill>
              <a:effectLst/>
              <a:latin typeface="Arial" pitchFamily="34" charset="0"/>
              <a:cs typeface="Arial" pitchFamily="34" charset="0"/>
            </a:endParaRPr>
          </a:p>
          <a:p>
            <a:pPr algn="r" rtl="1"/>
            <a:endParaRPr lang="fa-IR" sz="1400" dirty="0">
              <a:cs typeface="Zar" pitchFamily="2" charset="-78"/>
            </a:endParaRPr>
          </a:p>
        </p:txBody>
      </p:sp>
      <p:sp>
        <p:nvSpPr>
          <p:cNvPr id="3" name="Footer Placeholder 2"/>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89" name="Rectangle 33"/>
          <p:cNvSpPr>
            <a:spLocks noChangeArrowheads="1"/>
          </p:cNvSpPr>
          <p:nvPr/>
        </p:nvSpPr>
        <p:spPr bwMode="auto">
          <a:xfrm>
            <a:off x="152400" y="1127088"/>
            <a:ext cx="8763000" cy="47243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8" algn="r" rtl="0" fontAlgn="base">
              <a:spcBef>
                <a:spcPct val="0"/>
              </a:spcBef>
              <a:spcAft>
                <a:spcPct val="0"/>
              </a:spcAft>
            </a:pPr>
            <a:r>
              <a:rPr kumimoji="0" lang="fa-IR" sz="1300" b="1" i="0" u="none" strike="noStrike" cap="none" normalizeH="0" baseline="0" dirty="0" smtClean="0">
                <a:ln>
                  <a:noFill/>
                </a:ln>
                <a:solidFill>
                  <a:schemeClr val="tx1"/>
                </a:solidFill>
                <a:effectLst/>
                <a:latin typeface="Arial" pitchFamily="34" charset="0"/>
                <a:ea typeface="Calibri" pitchFamily="34" charset="0"/>
                <a:cs typeface="Zar" pitchFamily="2" charset="-78"/>
              </a:rPr>
              <a:t>آمادگي الكترونيك مشتريان</a:t>
            </a:r>
            <a:endParaRPr kumimoji="0" lang="en-US" sz="1300" b="1" i="0" u="none" strike="noStrike" cap="none" normalizeH="0" baseline="0" dirty="0" smtClean="0">
              <a:ln>
                <a:noFill/>
              </a:ln>
              <a:solidFill>
                <a:schemeClr val="tx1"/>
              </a:solidFill>
              <a:effectLst/>
              <a:latin typeface="Calibri" pitchFamily="34" charset="0"/>
              <a:ea typeface="Calibri" pitchFamily="34" charset="0"/>
              <a:cs typeface="Zar" pitchFamily="2" charset="-78"/>
            </a:endParaRPr>
          </a:p>
          <a:p>
            <a:pPr algn="r" rtl="1"/>
            <a:r>
              <a:rPr kumimoji="0" lang="fa-IR" sz="1400" b="0" i="0" u="none" strike="noStrike" cap="none" normalizeH="0" baseline="0" dirty="0" smtClean="0">
                <a:ln>
                  <a:noFill/>
                </a:ln>
                <a:solidFill>
                  <a:schemeClr val="tx1"/>
                </a:solidFill>
                <a:effectLst/>
                <a:latin typeface="Calibri" pitchFamily="34" charset="0"/>
                <a:ea typeface="Calibri" pitchFamily="34" charset="0"/>
                <a:cs typeface="Zar" pitchFamily="2" charset="-78"/>
              </a:rPr>
              <a:t>تعريف :ارزيابي توان مشتريان يك كسب وكار در برقراري ارتباطات الكترونيك و انجام فرآيند كسب و كار از طريق شبكه را آمادگي الكترونيك مشتريان مي </a:t>
            </a:r>
            <a:r>
              <a:rPr lang="fa-IR" sz="1400" dirty="0">
                <a:latin typeface="Calibri" pitchFamily="34" charset="0"/>
                <a:ea typeface="Calibri" pitchFamily="34" charset="0"/>
                <a:cs typeface="Zar" pitchFamily="2" charset="-78"/>
              </a:rPr>
              <a:t>نامند. (   روث ول،1997) </a:t>
            </a:r>
            <a:endParaRPr lang="fa-IR" sz="1400" dirty="0" smtClean="0">
              <a:latin typeface="Calibri" pitchFamily="34" charset="0"/>
              <a:ea typeface="Calibri" pitchFamily="34" charset="0"/>
              <a:cs typeface="Zar" pitchFamily="2" charset="-78"/>
            </a:endParaRPr>
          </a:p>
          <a:p>
            <a:pPr algn="r" rtl="1"/>
            <a:endParaRPr lang="fa-IR" sz="1300" dirty="0" smtClean="0">
              <a:latin typeface="Calibri" pitchFamily="34" charset="0"/>
              <a:ea typeface="Calibri" pitchFamily="34" charset="0"/>
              <a:cs typeface="Zar" pitchFamily="2" charset="-78"/>
            </a:endParaRPr>
          </a:p>
          <a:p>
            <a:pPr algn="r" rtl="1"/>
            <a:r>
              <a:rPr lang="fa-IR" sz="1300" b="1" dirty="0">
                <a:latin typeface="Arial" pitchFamily="34" charset="0"/>
                <a:ea typeface="Calibri" pitchFamily="34" charset="0"/>
                <a:cs typeface="Zar" pitchFamily="2" charset="-78"/>
              </a:rPr>
              <a:t>آمادگي الكترونيك تامين كنندگان</a:t>
            </a:r>
            <a:endParaRPr lang="en-US" sz="1300" b="1" dirty="0">
              <a:latin typeface="Arial" pitchFamily="34" charset="0"/>
              <a:ea typeface="Calibri" pitchFamily="34" charset="0"/>
              <a:cs typeface="Zar" pitchFamily="2" charset="-78"/>
            </a:endParaRPr>
          </a:p>
          <a:p>
            <a:pPr algn="r" rtl="1"/>
            <a:r>
              <a:rPr lang="fa-IR" sz="1400" dirty="0">
                <a:latin typeface="Calibri" pitchFamily="34" charset="0"/>
                <a:ea typeface="Calibri" pitchFamily="34" charset="0"/>
                <a:cs typeface="Zar" pitchFamily="2" charset="-78"/>
              </a:rPr>
              <a:t>تعريف :ارزيابي توان تامين كننده در زنجيره تامين سازمان در برقراري ارتباطات الكترونيك و انجام امور مربوط به سفارش گيري الكترونيك را آمادگي الكنرونيك طرف تامين كننده مي نامند.(روث لي ،1997</a:t>
            </a:r>
            <a:r>
              <a:rPr lang="fa-IR" sz="1400" dirty="0" smtClean="0">
                <a:latin typeface="Calibri" pitchFamily="34" charset="0"/>
                <a:ea typeface="Calibri" pitchFamily="34" charset="0"/>
                <a:cs typeface="Zar" pitchFamily="2" charset="-78"/>
              </a:rPr>
              <a:t>)</a:t>
            </a:r>
          </a:p>
          <a:p>
            <a:pPr algn="r" rtl="1"/>
            <a:endParaRPr lang="fa-IR" sz="1300" dirty="0" smtClean="0">
              <a:latin typeface="Calibri" pitchFamily="34" charset="0"/>
              <a:ea typeface="Calibri" pitchFamily="34" charset="0"/>
              <a:cs typeface="Zar" pitchFamily="2" charset="-78"/>
            </a:endParaRPr>
          </a:p>
          <a:p>
            <a:pPr algn="r" rtl="1"/>
            <a:r>
              <a:rPr lang="fa-IR" sz="1300" dirty="0" smtClean="0">
                <a:latin typeface="Calibri" pitchFamily="34" charset="0"/>
                <a:ea typeface="Calibri" pitchFamily="34" charset="0"/>
                <a:cs typeface="Zar" pitchFamily="2" charset="-78"/>
              </a:rPr>
              <a:t> </a:t>
            </a:r>
            <a:r>
              <a:rPr lang="fa-IR" sz="1300" b="1" dirty="0">
                <a:latin typeface="Calibri" pitchFamily="34" charset="0"/>
                <a:ea typeface="Calibri" pitchFamily="34" charset="0"/>
                <a:cs typeface="Zar" pitchFamily="2" charset="-78"/>
              </a:rPr>
              <a:t>آمادگي الكترونيك دولت </a:t>
            </a:r>
            <a:endParaRPr lang="fa-IR" sz="1300" b="1" dirty="0" smtClean="0">
              <a:latin typeface="Calibri" pitchFamily="34" charset="0"/>
              <a:ea typeface="Calibri" pitchFamily="34" charset="0"/>
              <a:cs typeface="Zar" pitchFamily="2" charset="-78"/>
            </a:endParaRPr>
          </a:p>
          <a:p>
            <a:pPr algn="r" rtl="1"/>
            <a:r>
              <a:rPr lang="fa-IR" sz="1400" dirty="0" smtClean="0">
                <a:latin typeface="Calibri" pitchFamily="34" charset="0"/>
                <a:ea typeface="Calibri" pitchFamily="34" charset="0"/>
                <a:cs typeface="Zar" pitchFamily="2" charset="-78"/>
              </a:rPr>
              <a:t>تعريف </a:t>
            </a:r>
            <a:r>
              <a:rPr lang="fa-IR" sz="1400" dirty="0">
                <a:latin typeface="Calibri" pitchFamily="34" charset="0"/>
                <a:ea typeface="Calibri" pitchFamily="34" charset="0"/>
                <a:cs typeface="Zar" pitchFamily="2" charset="-78"/>
              </a:rPr>
              <a:t>:ارزيابي سازمان از آمادگي دولت و سازمان هاي مربوطه كه در امر تقويت ،حمايت،تسهيل و قانوني نمودن تجارت الكترونيك نقش دارند.را آمادگي الكترونيك دولت گفته مي شود.مهمترين ركني كه دولت در تسهيل پياده سازي تجارت الكترونيك بر عهده دارد تنظيم قوانين در دو بخش جرايم الكترونيك  و تنظيم رويه هاي قانوني انجام تجارت الكترونيك مي باشد.(كوان و چائو ،2001</a:t>
            </a:r>
            <a:r>
              <a:rPr lang="fa-IR" sz="1400" dirty="0" smtClean="0">
                <a:latin typeface="Calibri" pitchFamily="34" charset="0"/>
                <a:ea typeface="Calibri" pitchFamily="34" charset="0"/>
                <a:cs typeface="Zar" pitchFamily="2" charset="-78"/>
              </a:rPr>
              <a:t>)</a:t>
            </a:r>
          </a:p>
          <a:p>
            <a:pPr algn="r" rtl="1"/>
            <a:endParaRPr lang="fa-IR" sz="1300" dirty="0" smtClean="0">
              <a:latin typeface="Calibri" pitchFamily="34" charset="0"/>
              <a:ea typeface="Calibri" pitchFamily="34" charset="0"/>
              <a:cs typeface="Zar" pitchFamily="2" charset="-78"/>
            </a:endParaRPr>
          </a:p>
          <a:p>
            <a:pPr algn="r" rtl="1"/>
            <a:r>
              <a:rPr lang="fa-IR" sz="1300" b="1" dirty="0" smtClean="0">
                <a:latin typeface="Calibri" pitchFamily="34" charset="0"/>
                <a:ea typeface="Calibri" pitchFamily="34" charset="0"/>
                <a:cs typeface="Zar" pitchFamily="2" charset="-78"/>
              </a:rPr>
              <a:t> </a:t>
            </a:r>
            <a:r>
              <a:rPr lang="fa-IR" sz="1300" b="1" dirty="0">
                <a:latin typeface="Calibri" pitchFamily="34" charset="0"/>
                <a:ea typeface="Calibri" pitchFamily="34" charset="0"/>
                <a:cs typeface="Zar" pitchFamily="2" charset="-78"/>
              </a:rPr>
              <a:t>آمادگي الكترونيك صنايع </a:t>
            </a:r>
            <a:r>
              <a:rPr lang="fa-IR" sz="1300" b="1" dirty="0" smtClean="0">
                <a:latin typeface="Calibri" pitchFamily="34" charset="0"/>
                <a:ea typeface="Calibri" pitchFamily="34" charset="0"/>
                <a:cs typeface="Zar" pitchFamily="2" charset="-78"/>
              </a:rPr>
              <a:t>حامي</a:t>
            </a:r>
          </a:p>
          <a:p>
            <a:pPr algn="r" rtl="1"/>
            <a:endParaRPr lang="en-US" sz="1300" b="1" dirty="0">
              <a:latin typeface="Calibri" pitchFamily="34" charset="0"/>
              <a:ea typeface="Calibri" pitchFamily="34" charset="0"/>
              <a:cs typeface="Zar" pitchFamily="2" charset="-78"/>
            </a:endParaRPr>
          </a:p>
          <a:p>
            <a:pPr algn="r" rtl="1"/>
            <a:r>
              <a:rPr lang="fa-IR" sz="1400" dirty="0">
                <a:latin typeface="Calibri" pitchFamily="34" charset="0"/>
                <a:ea typeface="Calibri" pitchFamily="34" charset="0"/>
                <a:cs typeface="Zar" pitchFamily="2" charset="-78"/>
              </a:rPr>
              <a:t>تعريف:ارزيابي سازمان از وجود،توسعه ،سطح خدمات وساختار هزينه شركت ها ي پشتيبان همچون سازمان هاي مخابرات و ارتباطات ،موسسات مالي مجري در تجارت الكترونيك و موسسات فعال در بخش  صنعت فناوري اطلاعات را آمادگي الكترونيك صنايع حامي مي گويند.در این امر زیر ساخت های امنیتی موسسات مالی و زیر ساخت های ارتباطی موسسات ارائه دهنده ی خدمات اینترنت از اهمیت زیادی برخوردار هستند .(تان وديگران،2007</a:t>
            </a:r>
            <a:r>
              <a:rPr lang="fa-IR" sz="1400" dirty="0" smtClean="0">
                <a:latin typeface="Calibri" pitchFamily="34" charset="0"/>
                <a:ea typeface="Calibri" pitchFamily="34" charset="0"/>
                <a:cs typeface="Zar" pitchFamily="2" charset="-78"/>
              </a:rPr>
              <a:t>) </a:t>
            </a:r>
          </a:p>
          <a:p>
            <a:pPr algn="r" rtl="1"/>
            <a:endParaRPr lang="en-US" sz="1300" dirty="0">
              <a:latin typeface="Calibri" pitchFamily="34" charset="0"/>
              <a:ea typeface="Calibri" pitchFamily="34" charset="0"/>
              <a:cs typeface="Zar" pitchFamily="2" charset="-78"/>
            </a:endParaRPr>
          </a:p>
          <a:p>
            <a:pPr algn="r" rtl="1"/>
            <a:endParaRPr lang="en-US" sz="1300" dirty="0">
              <a:latin typeface="Calibri" pitchFamily="34" charset="0"/>
              <a:ea typeface="Calibri" pitchFamily="34" charset="0"/>
              <a:cs typeface="Zar" pitchFamily="2" charset="-78"/>
            </a:endParaRPr>
          </a:p>
          <a:p>
            <a:pPr algn="r" rtl="1"/>
            <a:endParaRPr lang="en-US" sz="1300" dirty="0">
              <a:latin typeface="Calibri" pitchFamily="34" charset="0"/>
              <a:ea typeface="Calibri" pitchFamily="34" charset="0"/>
              <a:cs typeface="Zar" pitchFamily="2" charset="-78"/>
            </a:endParaRPr>
          </a:p>
          <a:p>
            <a:pPr algn="r" rtl="1" eaLnBrk="0" hangingPunct="0"/>
            <a:endParaRPr lang="en-US" sz="900" dirty="0"/>
          </a:p>
          <a:p>
            <a:pPr marL="0" marR="0" lvl="0" indent="0" algn="r" defTabSz="914400" rtl="1"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600200"/>
            <a:ext cx="6629400" cy="3108543"/>
          </a:xfrm>
          <a:prstGeom prst="rect">
            <a:avLst/>
          </a:prstGeom>
          <a:noFill/>
        </p:spPr>
        <p:txBody>
          <a:bodyPr wrap="square" rtlCol="1">
            <a:spAutoFit/>
          </a:bodyPr>
          <a:lstStyle/>
          <a:p>
            <a:pPr algn="r" rtl="1"/>
            <a:r>
              <a:rPr lang="fa-IR" sz="1400" b="1" dirty="0" smtClean="0">
                <a:cs typeface="Zar" pitchFamily="2" charset="-78"/>
              </a:rPr>
              <a:t>استراتژي هاي رقابتي ژنريک</a:t>
            </a:r>
          </a:p>
          <a:p>
            <a:pPr algn="r" rtl="1">
              <a:lnSpc>
                <a:spcPct val="150000"/>
              </a:lnSpc>
            </a:pPr>
            <a:r>
              <a:rPr lang="fa-IR" sz="1400" dirty="0" smtClean="0">
                <a:cs typeface="Zar" pitchFamily="2" charset="-78"/>
              </a:rPr>
              <a:t>شرکت ها به طور کلی با توجه به شرایط رقابتی و نیروهای رقابتی در ساختار صنعت می توانند به سه شکل به اهداف خود دست یابند.</a:t>
            </a:r>
          </a:p>
          <a:p>
            <a:pPr algn="r" rtl="1">
              <a:lnSpc>
                <a:spcPct val="150000"/>
              </a:lnSpc>
            </a:pPr>
            <a:r>
              <a:rPr lang="fa-IR" sz="1400" dirty="0" smtClean="0">
                <a:cs typeface="Zar" pitchFamily="2" charset="-78"/>
              </a:rPr>
              <a:t>1- رهبری هزینه(کاهش هزینه ) </a:t>
            </a:r>
          </a:p>
          <a:p>
            <a:pPr algn="r" rtl="1">
              <a:lnSpc>
                <a:spcPct val="150000"/>
              </a:lnSpc>
            </a:pPr>
            <a:r>
              <a:rPr lang="fa-IR" sz="1400" dirty="0" smtClean="0">
                <a:cs typeface="Zar" pitchFamily="2" charset="-78"/>
              </a:rPr>
              <a:t>2- تمایز (توجه به نیاز های مشتری )</a:t>
            </a:r>
          </a:p>
          <a:p>
            <a:pPr algn="r" rtl="1">
              <a:lnSpc>
                <a:spcPct val="150000"/>
              </a:lnSpc>
            </a:pPr>
            <a:r>
              <a:rPr lang="fa-IR" sz="1400" dirty="0" smtClean="0">
                <a:cs typeface="Zar" pitchFamily="2" charset="-78"/>
              </a:rPr>
              <a:t>3- تمرکز </a:t>
            </a:r>
          </a:p>
          <a:p>
            <a:pPr algn="r" rtl="1"/>
            <a:r>
              <a:rPr lang="fa-IR" sz="1400" dirty="0" smtClean="0">
                <a:cs typeface="Zar" pitchFamily="2" charset="-78"/>
              </a:rPr>
              <a:t> </a:t>
            </a:r>
          </a:p>
          <a:p>
            <a:pPr algn="r" rtl="1">
              <a:lnSpc>
                <a:spcPct val="150000"/>
              </a:lnSpc>
            </a:pPr>
            <a:r>
              <a:rPr lang="fa-IR" sz="1400" b="1" dirty="0" smtClean="0">
                <a:cs typeface="Zar" pitchFamily="2" charset="-78"/>
              </a:rPr>
              <a:t>جمع بندی </a:t>
            </a:r>
            <a:r>
              <a:rPr lang="fa-IR" sz="1400" dirty="0" smtClean="0">
                <a:cs typeface="Zar" pitchFamily="2" charset="-78"/>
              </a:rPr>
              <a:t>: لذا در پژوهش حاضر به منظور انتخاب استراتژی های تجارت الکترونیک، از یک طرف شیوه ی رقابتی سازمان در محیط و از طرف دیگر آمادگی الکترونیک عوامل سازمانی ،محیطی ،بین سازمانی به عنوان معیار های انتخاب در نظر گرفته شده است.</a:t>
            </a:r>
            <a:endParaRPr lang="fa-IR" sz="1400" dirty="0">
              <a:cs typeface="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81000" y="1219200"/>
            <a:ext cx="8534400" cy="4462760"/>
          </a:xfrm>
          <a:prstGeom prst="rect">
            <a:avLst/>
          </a:prstGeom>
          <a:noFill/>
        </p:spPr>
        <p:txBody>
          <a:bodyPr wrap="square" rtlCol="1">
            <a:spAutoFit/>
          </a:bodyPr>
          <a:lstStyle/>
          <a:p>
            <a:pPr algn="just" rtl="1"/>
            <a:r>
              <a:rPr lang="fa-IR" sz="1400" b="1" dirty="0">
                <a:cs typeface="Zar" pitchFamily="2" charset="-78"/>
              </a:rPr>
              <a:t>فرآيند تحليل سلسله </a:t>
            </a:r>
            <a:r>
              <a:rPr lang="fa-IR" sz="1400" b="1" dirty="0" smtClean="0">
                <a:cs typeface="Zar" pitchFamily="2" charset="-78"/>
              </a:rPr>
              <a:t>مراتبي فازی  </a:t>
            </a:r>
            <a:r>
              <a:rPr lang="fa-IR" dirty="0" smtClean="0"/>
              <a:t>: </a:t>
            </a:r>
          </a:p>
          <a:p>
            <a:pPr algn="just" rtl="1"/>
            <a:r>
              <a:rPr lang="fa-IR" sz="1400" dirty="0" smtClean="0">
                <a:cs typeface="Zar" pitchFamily="2" charset="-78"/>
              </a:rPr>
              <a:t>يکي </a:t>
            </a:r>
            <a:r>
              <a:rPr lang="fa-IR" sz="1400" dirty="0">
                <a:cs typeface="Zar" pitchFamily="2" charset="-78"/>
              </a:rPr>
              <a:t>از معروفترين فنون تصميم گيري چند شاخصه است که توسط توماس. ال. ساعتي در دهة 1970 ابداع </a:t>
            </a:r>
            <a:r>
              <a:rPr lang="fa-IR" sz="1400" dirty="0" smtClean="0">
                <a:cs typeface="Zar" pitchFamily="2" charset="-78"/>
              </a:rPr>
              <a:t>گرديد</a:t>
            </a:r>
            <a:r>
              <a:rPr lang="fa-IR" sz="1400" dirty="0"/>
              <a:t> </a:t>
            </a:r>
            <a:r>
              <a:rPr lang="fa-IR" sz="1400" dirty="0">
                <a:cs typeface="Zar" pitchFamily="2" charset="-78"/>
              </a:rPr>
              <a:t>اين روش هنگامي که عمل تصميم گيري با چند گزينه و شاخص تصميم گيري روبرو است ، مي تواند مفيد باشد. شاخص ها مي توانند کمي يا کيفي باشند. اساس روش تحلیلی سلسله مراتبی بر مقايسات زوجي نهفته است. در اين روش تصميم گيرنده با فراهم آوردن درخت سلسله مراتب تصميم ، کار خود را آغاز مي نمايد. اين درخت ، شاخص ها و گزينه هاي تصميم گيري را نشان مي دهد. سپس يکسري مقايسات زوجي انجام مي گيرد. اين مقايسات وزن هر يک از فاکتورها را در راستاي گزينه هاي رقيب مشخص مي سازد. در نهايت منطق تحلیل سلسه مراتبی  فازی به گونه اي ماتريس هاي حاصل از مقايسات زوجي را با يکديگر تلفيق مي سازد که تصميم بهينه حاصل آيد</a:t>
            </a:r>
            <a:r>
              <a:rPr lang="fa-IR" sz="1400" dirty="0" smtClean="0">
                <a:cs typeface="Zar" pitchFamily="2" charset="-78"/>
              </a:rPr>
              <a:t>.</a:t>
            </a:r>
          </a:p>
          <a:p>
            <a:pPr algn="just" rtl="1"/>
            <a:endParaRPr lang="fa-IR" sz="1400" dirty="0" smtClean="0">
              <a:cs typeface="Zar" pitchFamily="2" charset="-78"/>
            </a:endParaRPr>
          </a:p>
          <a:p>
            <a:pPr algn="just" rtl="1"/>
            <a:r>
              <a:rPr lang="fa-IR" sz="1400" dirty="0" smtClean="0"/>
              <a:t> </a:t>
            </a:r>
            <a:r>
              <a:rPr lang="fa-IR" sz="1400" dirty="0">
                <a:cs typeface="Zar" pitchFamily="2" charset="-78"/>
              </a:rPr>
              <a:t>دو عدد فازي مثلثي </a:t>
            </a:r>
            <a:r>
              <a:rPr lang="en-US" sz="1400" dirty="0">
                <a:cs typeface="Zar" pitchFamily="2" charset="-78"/>
              </a:rPr>
              <a:t>M2=(L2,m2,u2), M1=(L1,m1,u1)</a:t>
            </a:r>
            <a:r>
              <a:rPr lang="fa-IR" sz="1400" dirty="0">
                <a:cs typeface="Zar" pitchFamily="2" charset="-78"/>
              </a:rPr>
              <a:t> را در نظر بگيريد</a:t>
            </a:r>
            <a:r>
              <a:rPr lang="fa-IR" sz="1400" dirty="0" smtClean="0">
                <a:cs typeface="Zar" pitchFamily="2" charset="-78"/>
              </a:rPr>
              <a:t>.</a:t>
            </a:r>
          </a:p>
          <a:p>
            <a:pPr algn="just" rtl="1"/>
            <a:endParaRPr lang="fa-IR" sz="1400" dirty="0">
              <a:cs typeface="Zar" pitchFamily="2" charset="-78"/>
            </a:endParaRPr>
          </a:p>
          <a:p>
            <a:pPr algn="just" rtl="1"/>
            <a:endParaRPr lang="fa-IR" sz="1400" dirty="0" smtClean="0">
              <a:cs typeface="Zar" pitchFamily="2" charset="-78"/>
            </a:endParaRPr>
          </a:p>
          <a:p>
            <a:pPr algn="just" rtl="1"/>
            <a:endParaRPr lang="fa-IR" sz="1400" dirty="0">
              <a:cs typeface="Zar" pitchFamily="2" charset="-78"/>
            </a:endParaRPr>
          </a:p>
          <a:p>
            <a:pPr algn="just" rtl="1"/>
            <a:endParaRPr lang="fa-IR" sz="1400" dirty="0" smtClean="0">
              <a:cs typeface="Zar" pitchFamily="2" charset="-78"/>
            </a:endParaRPr>
          </a:p>
          <a:p>
            <a:pPr algn="just" rtl="1"/>
            <a:endParaRPr lang="fa-IR" sz="1400" dirty="0">
              <a:cs typeface="Zar" pitchFamily="2" charset="-78"/>
            </a:endParaRPr>
          </a:p>
          <a:p>
            <a:pPr algn="just" rtl="1"/>
            <a:endParaRPr lang="fa-IR" sz="1400" dirty="0" smtClean="0">
              <a:cs typeface="Zar" pitchFamily="2" charset="-78"/>
            </a:endParaRPr>
          </a:p>
          <a:p>
            <a:pPr algn="just" rtl="1"/>
            <a:endParaRPr lang="fa-IR" sz="1400" dirty="0">
              <a:cs typeface="Zar" pitchFamily="2" charset="-78"/>
            </a:endParaRPr>
          </a:p>
          <a:p>
            <a:pPr algn="just" rtl="1"/>
            <a:endParaRPr lang="fa-IR" sz="1400" dirty="0" smtClean="0">
              <a:cs typeface="Zar" pitchFamily="2" charset="-78"/>
            </a:endParaRPr>
          </a:p>
          <a:p>
            <a:pPr algn="just" rtl="1"/>
            <a:endParaRPr lang="fa-IR" sz="1400" dirty="0">
              <a:cs typeface="Zar" pitchFamily="2" charset="-78"/>
            </a:endParaRPr>
          </a:p>
          <a:p>
            <a:pPr algn="just" rtl="1"/>
            <a:endParaRPr lang="fa-IR" sz="1400" dirty="0" smtClean="0">
              <a:cs typeface="Zar" pitchFamily="2" charset="-78"/>
            </a:endParaRPr>
          </a:p>
          <a:p>
            <a:pPr algn="just" rtl="1"/>
            <a:endParaRPr lang="en-US" sz="1400" dirty="0">
              <a:cs typeface="Zar" pitchFamily="2" charset="-78"/>
            </a:endParaRPr>
          </a:p>
          <a:p>
            <a:pPr algn="just" rtl="1"/>
            <a:endParaRPr lang="fa-IR" sz="1400" dirty="0">
              <a:cs typeface="Zar" pitchFamily="2" charset="-78"/>
            </a:endParaRPr>
          </a:p>
        </p:txBody>
      </p:sp>
      <p:pic>
        <p:nvPicPr>
          <p:cNvPr id="39" name="Picture 38" descr="Untitled-21"/>
          <p:cNvPicPr/>
          <p:nvPr/>
        </p:nvPicPr>
        <p:blipFill>
          <a:blip r:embed="rId2" cstate="print">
            <a:lum bright="-6000" contrast="36000"/>
          </a:blip>
          <a:srcRect l="19341" r="1538" b="39569"/>
          <a:stretch>
            <a:fillRect/>
          </a:stretch>
        </p:blipFill>
        <p:spPr bwMode="auto">
          <a:xfrm>
            <a:off x="762000" y="3429000"/>
            <a:ext cx="3276599" cy="1066800"/>
          </a:xfrm>
          <a:prstGeom prst="rect">
            <a:avLst/>
          </a:prstGeom>
          <a:noFill/>
        </p:spPr>
      </p:pic>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228600" y="1371601"/>
            <a:ext cx="8610600" cy="5262979"/>
          </a:xfrm>
          <a:prstGeom prst="rect">
            <a:avLst/>
          </a:prstGeom>
          <a:noFill/>
        </p:spPr>
        <p:txBody>
          <a:bodyPr wrap="square" rtlCol="1">
            <a:spAutoFit/>
          </a:bodyPr>
          <a:lstStyle/>
          <a:p>
            <a:pPr algn="r" rtl="1"/>
            <a:r>
              <a:rPr lang="fa-IR" sz="1400" b="1" dirty="0">
                <a:cs typeface="Zar" pitchFamily="2" charset="-78"/>
              </a:rPr>
              <a:t>گام </a:t>
            </a:r>
            <a:r>
              <a:rPr lang="fa-IR" sz="1400" b="1" dirty="0" smtClean="0">
                <a:cs typeface="Zar" pitchFamily="2" charset="-78"/>
              </a:rPr>
              <a:t>اول</a:t>
            </a:r>
          </a:p>
          <a:p>
            <a:pPr algn="r" rtl="1"/>
            <a:r>
              <a:rPr lang="fa-IR" sz="1400" dirty="0" smtClean="0">
                <a:cs typeface="Zar" pitchFamily="2" charset="-78"/>
              </a:rPr>
              <a:t> </a:t>
            </a:r>
            <a:r>
              <a:rPr lang="fa-IR" sz="1400" dirty="0">
                <a:cs typeface="Zar" pitchFamily="2" charset="-78"/>
              </a:rPr>
              <a:t>در روش </a:t>
            </a:r>
            <a:r>
              <a:rPr lang="fa-IR" sz="1400" dirty="0" smtClean="0">
                <a:cs typeface="Zar" pitchFamily="2" charset="-78"/>
              </a:rPr>
              <a:t>تحلیل توسعه ای </a:t>
            </a:r>
            <a:r>
              <a:rPr lang="fa-IR" sz="1400" dirty="0">
                <a:cs typeface="Zar" pitchFamily="2" charset="-78"/>
              </a:rPr>
              <a:t>به این ترتیب است که براي هر يک از سطرهاي ماتريس مقايسات زوجي، ارزش </a:t>
            </a:r>
            <a:r>
              <a:rPr lang="en-US" sz="1400" dirty="0" err="1">
                <a:cs typeface="Zar" pitchFamily="2" charset="-78"/>
              </a:rPr>
              <a:t>s</a:t>
            </a:r>
            <a:r>
              <a:rPr lang="en-US" sz="1400" baseline="-25000" dirty="0" err="1">
                <a:cs typeface="Zar" pitchFamily="2" charset="-78"/>
              </a:rPr>
              <a:t>K</a:t>
            </a:r>
            <a:r>
              <a:rPr lang="fa-IR" sz="1400" dirty="0">
                <a:cs typeface="Zar" pitchFamily="2" charset="-78"/>
              </a:rPr>
              <a:t> که خود يک عدد فازي مثلثي است ، به صورت زير محاسبه مي </a:t>
            </a:r>
            <a:r>
              <a:rPr lang="fa-IR" sz="1400" dirty="0" smtClean="0">
                <a:cs typeface="Zar" pitchFamily="2" charset="-78"/>
              </a:rPr>
              <a:t>گردد</a:t>
            </a:r>
            <a:endParaRPr lang="fa-IR" sz="1400" dirty="0">
              <a:cs typeface="Zar" pitchFamily="2" charset="-78"/>
            </a:endParaRPr>
          </a:p>
          <a:p>
            <a:pPr algn="r" rtl="1"/>
            <a:endParaRPr lang="fa-IR" sz="1400" dirty="0" smtClean="0">
              <a:cs typeface="Zar" pitchFamily="2" charset="-78"/>
            </a:endParaRPr>
          </a:p>
          <a:p>
            <a:pPr algn="r" rtl="1"/>
            <a:r>
              <a:rPr lang="fa-IR" sz="1400" dirty="0" smtClean="0">
                <a:cs typeface="Zar" pitchFamily="2" charset="-78"/>
              </a:rPr>
              <a:t>که در آن </a:t>
            </a:r>
            <a:r>
              <a:rPr lang="en-US" sz="1400" dirty="0" smtClean="0">
                <a:cs typeface="Zar" pitchFamily="2" charset="-78"/>
              </a:rPr>
              <a:t>k</a:t>
            </a:r>
            <a:r>
              <a:rPr lang="fa-IR" sz="1400" dirty="0" smtClean="0">
                <a:cs typeface="Zar" pitchFamily="2" charset="-78"/>
              </a:rPr>
              <a:t> بيانگر شمارة سطر و </a:t>
            </a:r>
            <a:r>
              <a:rPr lang="en-US" sz="1400" dirty="0" err="1" smtClean="0">
                <a:cs typeface="Zar" pitchFamily="2" charset="-78"/>
              </a:rPr>
              <a:t>j,i</a:t>
            </a:r>
            <a:r>
              <a:rPr lang="fa-IR" sz="1400" dirty="0" smtClean="0">
                <a:cs typeface="Zar" pitchFamily="2" charset="-78"/>
              </a:rPr>
              <a:t> به ترتيب نشان دهندة گزينه ها و شاخص ها مي باشند</a:t>
            </a:r>
          </a:p>
          <a:p>
            <a:pPr algn="r" rtl="1"/>
            <a:r>
              <a:rPr kumimoji="0" lang="fa-IR" sz="1400" b="1" i="0" u="none" strike="noStrike" cap="none" normalizeH="0" baseline="0" dirty="0" smtClean="0">
                <a:ln>
                  <a:noFill/>
                </a:ln>
                <a:solidFill>
                  <a:schemeClr val="tx1"/>
                </a:solidFill>
                <a:effectLst/>
                <a:latin typeface="Arial" pitchFamily="34" charset="0"/>
                <a:ea typeface="Calibri" pitchFamily="34" charset="0"/>
                <a:cs typeface="Zar" pitchFamily="2" charset="-78"/>
              </a:rPr>
              <a:t>گام دوم :</a:t>
            </a:r>
          </a:p>
          <a:p>
            <a:pPr algn="r" rtl="1"/>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در اين روش پس از محاسبة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Zar" pitchFamily="2" charset="-78"/>
              </a:rPr>
              <a:t>S</a:t>
            </a:r>
            <a:r>
              <a:rPr kumimoji="0" lang="en-US" sz="1400" b="0" i="0" u="none" strike="noStrike" cap="none" normalizeH="0" baseline="-30000" dirty="0" err="1" smtClean="0">
                <a:ln>
                  <a:noFill/>
                </a:ln>
                <a:solidFill>
                  <a:schemeClr val="tx1"/>
                </a:solidFill>
                <a:effectLst/>
                <a:latin typeface="Arial" pitchFamily="34" charset="0"/>
                <a:ea typeface="Calibri" pitchFamily="34" charset="0"/>
                <a:cs typeface="Zar" pitchFamily="2" charset="-78"/>
              </a:rPr>
              <a:t>k</a:t>
            </a:r>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 ها بايد ، درجة بزرگي آنها را نسبت به هم بدست آورد. به طور کلي اگر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M</a:t>
            </a:r>
            <a:r>
              <a:rPr kumimoji="0" lang="en-US" sz="1400" b="0" i="0" u="none" strike="noStrike" cap="none" normalizeH="0" baseline="-30000" dirty="0" smtClean="0">
                <a:ln>
                  <a:noFill/>
                </a:ln>
                <a:solidFill>
                  <a:schemeClr val="tx1"/>
                </a:solidFill>
                <a:effectLst/>
                <a:latin typeface="Arial" pitchFamily="34" charset="0"/>
                <a:ea typeface="Calibri" pitchFamily="34" charset="0"/>
                <a:cs typeface="Zar" pitchFamily="2" charset="-78"/>
              </a:rPr>
              <a:t>2</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,M</a:t>
            </a:r>
            <a:r>
              <a:rPr kumimoji="0" lang="en-US" sz="1400" b="0" i="0" u="none" strike="noStrike" cap="none" normalizeH="0" baseline="-30000" dirty="0" smtClean="0">
                <a:ln>
                  <a:noFill/>
                </a:ln>
                <a:solidFill>
                  <a:schemeClr val="tx1"/>
                </a:solidFill>
                <a:effectLst/>
                <a:latin typeface="Arial" pitchFamily="34" charset="0"/>
                <a:ea typeface="Calibri" pitchFamily="34" charset="0"/>
                <a:cs typeface="Zar" pitchFamily="2" charset="-78"/>
              </a:rPr>
              <a:t>1</a:t>
            </a:r>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 دو عدد فازي مثلثي باشند ، درجه بزرگي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M</a:t>
            </a:r>
            <a:r>
              <a:rPr kumimoji="0" lang="en-US" sz="1400" b="0" i="0" u="none" strike="noStrike" cap="none" normalizeH="0" baseline="-30000" dirty="0" smtClean="0">
                <a:ln>
                  <a:noFill/>
                </a:ln>
                <a:solidFill>
                  <a:schemeClr val="tx1"/>
                </a:solidFill>
                <a:effectLst/>
                <a:latin typeface="Arial" pitchFamily="34" charset="0"/>
                <a:ea typeface="Calibri" pitchFamily="34" charset="0"/>
                <a:cs typeface="Zar" pitchFamily="2" charset="-78"/>
              </a:rPr>
              <a:t>1</a:t>
            </a:r>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 بر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M</a:t>
            </a:r>
            <a:r>
              <a:rPr kumimoji="0" lang="en-US" sz="1400" b="0" i="0" u="none" strike="noStrike" cap="none" normalizeH="0" baseline="-30000" dirty="0" smtClean="0">
                <a:ln>
                  <a:noFill/>
                </a:ln>
                <a:solidFill>
                  <a:schemeClr val="tx1"/>
                </a:solidFill>
                <a:effectLst/>
                <a:latin typeface="Arial" pitchFamily="34" charset="0"/>
                <a:ea typeface="Calibri" pitchFamily="34" charset="0"/>
                <a:cs typeface="Zar" pitchFamily="2" charset="-78"/>
              </a:rPr>
              <a:t>2</a:t>
            </a:r>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 به صورت زير تعريف مي شود:</a:t>
            </a:r>
            <a:endParaRPr lang="en-US" sz="1400" dirty="0">
              <a:latin typeface="Arial" pitchFamily="34" charset="0"/>
              <a:ea typeface="Calibri" pitchFamily="34" charset="0"/>
              <a:cs typeface="Zar" pitchFamily="2" charset="-78"/>
            </a:endParaRPr>
          </a:p>
          <a:p>
            <a:pPr algn="r" rtl="1"/>
            <a:endPar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endParaRPr>
          </a:p>
          <a:p>
            <a:pPr algn="r" rtl="1"/>
            <a:endParaRPr lang="fa-IR" sz="1400" dirty="0">
              <a:latin typeface="Arial" pitchFamily="34" charset="0"/>
              <a:ea typeface="Calibri" pitchFamily="34" charset="0"/>
              <a:cs typeface="Zar" pitchFamily="2" charset="-78"/>
            </a:endParaRPr>
          </a:p>
          <a:p>
            <a:pPr algn="r" rtl="1"/>
            <a:endPar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endParaRPr>
          </a:p>
          <a:p>
            <a:pPr algn="r" rtl="1"/>
            <a:endParaRPr lang="fa-IR" sz="1400" dirty="0">
              <a:latin typeface="Arial" pitchFamily="34" charset="0"/>
              <a:ea typeface="Calibri" pitchFamily="34" charset="0"/>
              <a:cs typeface="Zar" pitchFamily="2" charset="-78"/>
            </a:endParaRPr>
          </a:p>
          <a:p>
            <a:pPr algn="r" rtl="1"/>
            <a:endPar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endParaRPr>
          </a:p>
          <a:p>
            <a:pPr algn="r" rtl="1"/>
            <a:endParaRPr lang="fa-IR" sz="1400" dirty="0" smtClean="0">
              <a:cs typeface="Zar" pitchFamily="2" charset="-78"/>
            </a:endParaRPr>
          </a:p>
          <a:p>
            <a:pPr algn="r" rtl="1"/>
            <a:r>
              <a:rPr lang="fa-IR" sz="1400" dirty="0" smtClean="0">
                <a:latin typeface="Arial" pitchFamily="34" charset="0"/>
                <a:ea typeface="Calibri" pitchFamily="34" charset="0"/>
                <a:cs typeface="Zar" pitchFamily="2" charset="-78"/>
              </a:rPr>
              <a:t>. ميزان بزرگي يک عدد فازي مثلثي از </a:t>
            </a:r>
            <a:r>
              <a:rPr lang="en-US" sz="1400" dirty="0" smtClean="0">
                <a:latin typeface="Arial" pitchFamily="34" charset="0"/>
                <a:ea typeface="Calibri" pitchFamily="34" charset="0"/>
                <a:cs typeface="Zar" pitchFamily="2" charset="-78"/>
              </a:rPr>
              <a:t>k</a:t>
            </a:r>
            <a:r>
              <a:rPr lang="fa-IR" sz="1400" dirty="0" smtClean="0">
                <a:latin typeface="Arial" pitchFamily="34" charset="0"/>
                <a:ea typeface="Calibri" pitchFamily="34" charset="0"/>
                <a:cs typeface="Zar" pitchFamily="2" charset="-78"/>
              </a:rPr>
              <a:t> عدد فازي مثلثي ديگر نيز از رابطة زير بدست مي آيد</a:t>
            </a:r>
            <a:endParaRPr lang="en-US" sz="1400" dirty="0">
              <a:latin typeface="Arial" pitchFamily="34" charset="0"/>
              <a:ea typeface="Calibri" pitchFamily="34" charset="0"/>
              <a:cs typeface="Zar" pitchFamily="2" charset="-78"/>
            </a:endParaRPr>
          </a:p>
          <a:p>
            <a:pPr algn="r" rtl="1"/>
            <a:endParaRPr lang="fa-IR" sz="1400" dirty="0" smtClean="0">
              <a:latin typeface="Arial" pitchFamily="34" charset="0"/>
              <a:ea typeface="Calibri" pitchFamily="34" charset="0"/>
              <a:cs typeface="Zar" pitchFamily="2" charset="-78"/>
            </a:endParaRPr>
          </a:p>
          <a:p>
            <a:pPr algn="r" rtl="1"/>
            <a:endParaRPr lang="fa-IR" sz="1400" dirty="0">
              <a:latin typeface="Arial" pitchFamily="34" charset="0"/>
              <a:ea typeface="Calibri" pitchFamily="34" charset="0"/>
              <a:cs typeface="Zar" pitchFamily="2" charset="-78"/>
            </a:endParaRPr>
          </a:p>
          <a:p>
            <a:pPr algn="r" rtl="1"/>
            <a:r>
              <a:rPr lang="fa-IR" sz="1400" b="1" dirty="0" smtClean="0">
                <a:latin typeface="Arial" pitchFamily="34" charset="0"/>
                <a:ea typeface="Calibri" pitchFamily="34" charset="0"/>
                <a:cs typeface="Zar" pitchFamily="2" charset="-78"/>
              </a:rPr>
              <a:t> گام سوم : </a:t>
            </a:r>
            <a:r>
              <a:rPr lang="fa-IR" sz="1400" dirty="0" smtClean="0">
                <a:latin typeface="Arial" pitchFamily="34" charset="0"/>
                <a:ea typeface="Calibri" pitchFamily="34" charset="0"/>
                <a:cs typeface="Zar" pitchFamily="2" charset="-78"/>
              </a:rPr>
              <a:t>براي محاسبه وزن شاخص ها در ماتريس مقايسات زوجي به صورت زير عمل مي کنيم:</a:t>
            </a:r>
          </a:p>
          <a:p>
            <a:pPr algn="r" rtl="1"/>
            <a:endParaRPr lang="fa-IR" sz="1400" dirty="0">
              <a:latin typeface="Arial" pitchFamily="34" charset="0"/>
              <a:ea typeface="Calibri" pitchFamily="34" charset="0"/>
              <a:cs typeface="Zar" pitchFamily="2" charset="-78"/>
            </a:endParaRPr>
          </a:p>
          <a:p>
            <a:pPr algn="r" rtl="1"/>
            <a:endParaRPr lang="fa-IR" sz="1400" dirty="0" smtClean="0">
              <a:latin typeface="Arial" pitchFamily="34" charset="0"/>
              <a:ea typeface="Calibri" pitchFamily="34" charset="0"/>
              <a:cs typeface="Zar" pitchFamily="2" charset="-78"/>
            </a:endParaRPr>
          </a:p>
          <a:p>
            <a:pPr algn="r" rtl="1"/>
            <a:r>
              <a:rPr lang="fa-IR" sz="1400" dirty="0">
                <a:latin typeface="Arial" pitchFamily="34" charset="0"/>
                <a:ea typeface="Calibri" pitchFamily="34" charset="0"/>
                <a:cs typeface="Zar" pitchFamily="2" charset="-78"/>
              </a:rPr>
              <a:t>بنابراين ، بردار وزن شاخص </a:t>
            </a:r>
            <a:r>
              <a:rPr lang="fa-IR" sz="1400" dirty="0" smtClean="0">
                <a:latin typeface="Arial" pitchFamily="34" charset="0"/>
                <a:ea typeface="Calibri" pitchFamily="34" charset="0"/>
                <a:cs typeface="Zar" pitchFamily="2" charset="-78"/>
              </a:rPr>
              <a:t>های بهنجار </a:t>
            </a:r>
            <a:r>
              <a:rPr lang="fa-IR" sz="1400" dirty="0">
                <a:latin typeface="Arial" pitchFamily="34" charset="0"/>
                <a:ea typeface="Calibri" pitchFamily="34" charset="0"/>
                <a:cs typeface="Zar" pitchFamily="2" charset="-78"/>
              </a:rPr>
              <a:t>به صورت زير خواهد شد</a:t>
            </a:r>
            <a:r>
              <a:rPr lang="fa-IR" sz="1400" dirty="0" smtClean="0">
                <a:latin typeface="Arial" pitchFamily="34" charset="0"/>
                <a:ea typeface="Calibri" pitchFamily="34" charset="0"/>
                <a:cs typeface="Zar" pitchFamily="2" charset="-78"/>
              </a:rPr>
              <a:t>:</a:t>
            </a:r>
          </a:p>
          <a:p>
            <a:pPr algn="r" rtl="1"/>
            <a:r>
              <a:rPr lang="fa-IR" sz="1400" dirty="0">
                <a:latin typeface="Arial" pitchFamily="34" charset="0"/>
                <a:ea typeface="Calibri" pitchFamily="34" charset="0"/>
                <a:cs typeface="Zar" pitchFamily="2" charset="-78"/>
              </a:rPr>
              <a:t>(چانگ ،1996)</a:t>
            </a:r>
          </a:p>
          <a:p>
            <a:pPr algn="r" rtl="1"/>
            <a:endParaRPr lang="fa-IR" sz="1400" dirty="0">
              <a:latin typeface="Arial" pitchFamily="34" charset="0"/>
              <a:ea typeface="Calibri" pitchFamily="34" charset="0"/>
              <a:cs typeface="Zar" pitchFamily="2" charset="-78"/>
            </a:endParaRPr>
          </a:p>
          <a:p>
            <a:pPr algn="r" rtl="1"/>
            <a:endParaRPr lang="fa-IR" sz="1400" dirty="0">
              <a:cs typeface="Zar" pitchFamily="2" charset="-78"/>
            </a:endParaRPr>
          </a:p>
        </p:txBody>
      </p:sp>
      <p:sp>
        <p:nvSpPr>
          <p:cNvPr id="72842" name="Rectangle 138"/>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a:p>
        </p:txBody>
      </p:sp>
      <p:graphicFrame>
        <p:nvGraphicFramePr>
          <p:cNvPr id="72841" name="Object 137"/>
          <p:cNvGraphicFramePr>
            <a:graphicFrameLocks noChangeAspect="1"/>
          </p:cNvGraphicFramePr>
          <p:nvPr/>
        </p:nvGraphicFramePr>
        <p:xfrm>
          <a:off x="1143000" y="1905000"/>
          <a:ext cx="2171700" cy="514350"/>
        </p:xfrm>
        <a:graphic>
          <a:graphicData uri="http://schemas.openxmlformats.org/presentationml/2006/ole">
            <p:oleObj spid="_x0000_s72841" name="Equation" r:id="rId3" imgW="2171700" imgH="520700" progId="Equation.3">
              <p:embed/>
            </p:oleObj>
          </a:graphicData>
        </a:graphic>
      </p:graphicFrame>
      <p:sp>
        <p:nvSpPr>
          <p:cNvPr id="72845" name="Rectangle 14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a:p>
        </p:txBody>
      </p:sp>
      <p:graphicFrame>
        <p:nvGraphicFramePr>
          <p:cNvPr id="72844" name="Object 140"/>
          <p:cNvGraphicFramePr>
            <a:graphicFrameLocks noChangeAspect="1"/>
          </p:cNvGraphicFramePr>
          <p:nvPr/>
        </p:nvGraphicFramePr>
        <p:xfrm>
          <a:off x="533400" y="3124200"/>
          <a:ext cx="4086225" cy="485775"/>
        </p:xfrm>
        <a:graphic>
          <a:graphicData uri="http://schemas.openxmlformats.org/presentationml/2006/ole">
            <p:oleObj spid="_x0000_s72844" name="Equation" r:id="rId4" imgW="3479800" imgH="482600" progId="Equation.3">
              <p:embed/>
            </p:oleObj>
          </a:graphicData>
        </a:graphic>
      </p:graphicFrame>
      <p:sp>
        <p:nvSpPr>
          <p:cNvPr id="72847" name="Rectangle 14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72846" name="Object 142"/>
          <p:cNvGraphicFramePr>
            <a:graphicFrameLocks noChangeAspect="1"/>
          </p:cNvGraphicFramePr>
          <p:nvPr/>
        </p:nvGraphicFramePr>
        <p:xfrm>
          <a:off x="533400" y="3886200"/>
          <a:ext cx="2390775" cy="428625"/>
        </p:xfrm>
        <a:graphic>
          <a:graphicData uri="http://schemas.openxmlformats.org/presentationml/2006/ole">
            <p:oleObj spid="_x0000_s72846" name="Equation" r:id="rId5" imgW="2387600" imgH="431800" progId="Equation.3">
              <p:embed/>
            </p:oleObj>
          </a:graphicData>
        </a:graphic>
      </p:graphicFrame>
      <p:sp>
        <p:nvSpPr>
          <p:cNvPr id="72849" name="Rectangle 14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72848" name="Object 144"/>
          <p:cNvGraphicFramePr>
            <a:graphicFrameLocks noChangeAspect="1"/>
          </p:cNvGraphicFramePr>
          <p:nvPr/>
        </p:nvGraphicFramePr>
        <p:xfrm>
          <a:off x="457200" y="4724400"/>
          <a:ext cx="3705225" cy="228600"/>
        </p:xfrm>
        <a:graphic>
          <a:graphicData uri="http://schemas.openxmlformats.org/presentationml/2006/ole">
            <p:oleObj spid="_x0000_s72848" name="Equation" r:id="rId6" imgW="3695700" imgH="228600" progId="Equation.3">
              <p:embed/>
            </p:oleObj>
          </a:graphicData>
        </a:graphic>
      </p:graphicFrame>
      <p:sp>
        <p:nvSpPr>
          <p:cNvPr id="72851" name="Rectangle 147"/>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a:p>
        </p:txBody>
      </p:sp>
      <p:graphicFrame>
        <p:nvGraphicFramePr>
          <p:cNvPr id="72850" name="Object 146"/>
          <p:cNvGraphicFramePr>
            <a:graphicFrameLocks noChangeAspect="1"/>
          </p:cNvGraphicFramePr>
          <p:nvPr/>
        </p:nvGraphicFramePr>
        <p:xfrm>
          <a:off x="457200" y="5257800"/>
          <a:ext cx="3263900" cy="228600"/>
        </p:xfrm>
        <a:graphic>
          <a:graphicData uri="http://schemas.openxmlformats.org/presentationml/2006/ole">
            <p:oleObj spid="_x0000_s72850" name="Equation" r:id="rId7" imgW="3263760" imgH="228600" progId="Equation.3">
              <p:embed/>
            </p:oleObj>
          </a:graphicData>
        </a:graphic>
      </p:graphicFrame>
      <p:sp>
        <p:nvSpPr>
          <p:cNvPr id="72853" name="Rectangle 1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72852" name="Object 148"/>
          <p:cNvGraphicFramePr>
            <a:graphicFrameLocks noChangeAspect="1"/>
          </p:cNvGraphicFramePr>
          <p:nvPr/>
        </p:nvGraphicFramePr>
        <p:xfrm>
          <a:off x="514350" y="5715000"/>
          <a:ext cx="1866900" cy="228600"/>
        </p:xfrm>
        <a:graphic>
          <a:graphicData uri="http://schemas.openxmlformats.org/presentationml/2006/ole">
            <p:oleObj spid="_x0000_s72852" name="Equation" r:id="rId8" imgW="1866600" imgH="241200" progId="Equation.3">
              <p:embed/>
            </p:oleObj>
          </a:graphicData>
        </a:graphic>
      </p:graphicFrame>
      <p:sp>
        <p:nvSpPr>
          <p:cNvPr id="16" name="TextBox 15"/>
          <p:cNvSpPr txBox="1"/>
          <p:nvPr/>
        </p:nvSpPr>
        <p:spPr>
          <a:xfrm>
            <a:off x="1143000" y="304800"/>
            <a:ext cx="6400800" cy="369332"/>
          </a:xfrm>
          <a:prstGeom prst="rect">
            <a:avLst/>
          </a:prstGeom>
          <a:noFill/>
        </p:spPr>
        <p:txBody>
          <a:bodyPr wrap="square" rtlCol="1">
            <a:spAutoFit/>
          </a:bodyPr>
          <a:lstStyle/>
          <a:p>
            <a:pPr algn="ctr" rtl="1"/>
            <a:r>
              <a:rPr lang="fa-IR" dirty="0" smtClean="0">
                <a:solidFill>
                  <a:schemeClr val="bg1"/>
                </a:solidFill>
                <a:cs typeface="Zar" pitchFamily="2" charset="-78"/>
              </a:rPr>
              <a:t>گام های تحلیل توسعه ای </a:t>
            </a:r>
            <a:endParaRPr lang="fa-IR" dirty="0">
              <a:solidFill>
                <a:schemeClr val="bg1"/>
              </a:solidFill>
              <a:cs typeface="Zar" pitchFamily="2" charset="-78"/>
            </a:endParaRPr>
          </a:p>
        </p:txBody>
      </p:sp>
      <p:sp>
        <p:nvSpPr>
          <p:cNvPr id="17" name="Footer Placeholder 16"/>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1752600" y="457200"/>
            <a:ext cx="6477000" cy="338554"/>
          </a:xfrm>
          <a:prstGeom prst="rect">
            <a:avLst/>
          </a:prstGeom>
          <a:noFill/>
        </p:spPr>
        <p:txBody>
          <a:bodyPr wrap="square" rtlCol="1">
            <a:spAutoFit/>
          </a:bodyPr>
          <a:lstStyle/>
          <a:p>
            <a:pPr algn="ctr" rtl="1"/>
            <a:r>
              <a:rPr lang="fa-IR" sz="1400" dirty="0" smtClean="0">
                <a:cs typeface="Zar" pitchFamily="2" charset="-78"/>
              </a:rPr>
              <a:t> </a:t>
            </a:r>
            <a:r>
              <a:rPr lang="fa-IR" sz="1600" dirty="0" smtClean="0">
                <a:solidFill>
                  <a:schemeClr val="bg1"/>
                </a:solidFill>
                <a:cs typeface="Zar" pitchFamily="2" charset="-78"/>
              </a:rPr>
              <a:t>روش انجام پژوهش</a:t>
            </a:r>
            <a:endParaRPr lang="fa-IR" sz="1600" dirty="0">
              <a:solidFill>
                <a:schemeClr val="bg1"/>
              </a:solidFill>
              <a:cs typeface="Zar" pitchFamily="2" charset="-78"/>
            </a:endParaRPr>
          </a:p>
        </p:txBody>
      </p:sp>
      <p:sp>
        <p:nvSpPr>
          <p:cNvPr id="103" name="TextBox 102"/>
          <p:cNvSpPr txBox="1"/>
          <p:nvPr/>
        </p:nvSpPr>
        <p:spPr>
          <a:xfrm>
            <a:off x="609600" y="1295400"/>
            <a:ext cx="7391400" cy="4185761"/>
          </a:xfrm>
          <a:prstGeom prst="rect">
            <a:avLst/>
          </a:prstGeom>
          <a:noFill/>
        </p:spPr>
        <p:txBody>
          <a:bodyPr wrap="square" rtlCol="1">
            <a:spAutoFit/>
          </a:bodyPr>
          <a:lstStyle/>
          <a:p>
            <a:pPr algn="just" rtl="1">
              <a:lnSpc>
                <a:spcPct val="150000"/>
              </a:lnSpc>
            </a:pPr>
            <a:endParaRPr lang="fa-IR" sz="1400" dirty="0" smtClean="0">
              <a:cs typeface="Zar" pitchFamily="2" charset="-78"/>
            </a:endParaRPr>
          </a:p>
          <a:p>
            <a:pPr algn="just" rtl="1">
              <a:lnSpc>
                <a:spcPct val="150000"/>
              </a:lnSpc>
            </a:pPr>
            <a:r>
              <a:rPr lang="fa-IR" sz="1400" b="1" dirty="0" smtClean="0">
                <a:cs typeface="Zar" pitchFamily="2" charset="-78"/>
              </a:rPr>
              <a:t>نوع پژوهش :</a:t>
            </a:r>
            <a:r>
              <a:rPr lang="fa-IR" sz="1400" dirty="0" smtClean="0">
                <a:cs typeface="Zar" pitchFamily="2" charset="-78"/>
              </a:rPr>
              <a:t>پژوهش</a:t>
            </a:r>
            <a:r>
              <a:rPr lang="ar-SA" sz="1400" dirty="0" smtClean="0">
                <a:cs typeface="Zar" pitchFamily="2" charset="-78"/>
              </a:rPr>
              <a:t> </a:t>
            </a:r>
            <a:r>
              <a:rPr lang="ar-SA" sz="1400" dirty="0">
                <a:cs typeface="Zar" pitchFamily="2" charset="-78"/>
              </a:rPr>
              <a:t>حاضر از آنجا كه با گرد آوري معيار ها و گزينه ها از ادبيات موضوعي مربوط به تجارت الكترونيك امكان تصميم گيري در مورد استراتژي هاي تجارت الكترونيك را فراهم مي آورد، لذا از نظر هدف يكپژوهش كاربردي مي باشد. اما از نظر روش، چون با توصيف معيار ها و بديل هاي تصميم امكان تحليل موضوع و انعقاد تصميم صورت مي پذيرد،  پژوهش حاضر توصيفي –تحليلي مي باشد.</a:t>
            </a:r>
            <a:endParaRPr lang="en-US" sz="1400" dirty="0">
              <a:cs typeface="Zar" pitchFamily="2" charset="-78"/>
            </a:endParaRPr>
          </a:p>
          <a:p>
            <a:pPr algn="just" rtl="1">
              <a:lnSpc>
                <a:spcPct val="150000"/>
              </a:lnSpc>
            </a:pPr>
            <a:r>
              <a:rPr lang="ar-SA" sz="1400" dirty="0">
                <a:cs typeface="Zar" pitchFamily="2" charset="-78"/>
              </a:rPr>
              <a:t>بحث گروهي يكي از تكنيك هاي خاص در علوم اجتماعي است كه بر اساس آن افراد پاسخگو در يك محيط جمع مي گردند. از اين طريق محقق خواهد توانست  اطلاعات جامع اي از موضوع قابل طرح را كسب نمايد.در اين شيوه افراد با ارائه نقطه نظرات خود درمورد موضوع و ارائه استدلال هاي مربوطه به اجماع نظر نهايي خواهند رسيد.(رفيع پور،1388)   </a:t>
            </a:r>
            <a:endParaRPr lang="en-US" sz="1400" dirty="0">
              <a:cs typeface="Zar" pitchFamily="2" charset="-78"/>
            </a:endParaRPr>
          </a:p>
          <a:p>
            <a:pPr algn="just" rtl="1">
              <a:lnSpc>
                <a:spcPct val="150000"/>
              </a:lnSpc>
            </a:pPr>
            <a:r>
              <a:rPr lang="ar-SA" sz="1400" dirty="0">
                <a:cs typeface="Zar" pitchFamily="2" charset="-78"/>
              </a:rPr>
              <a:t>در مرحله اول با استفاده از روش كتابخانه اي وجستجو در پايگاه هاي داده معتبر، متون علمي مربوط به موضوع تجارت الكترونيك ،استراتژي هاي تجارت الكترونيك و معيار هاي پذيرش ، استقرار تجارت الكترونيك و همچنين فرآيند تحليل سلسه مراتبي فازي در قالب ادبيات تحقيق گردآوري شد. سپس با توجه به ادبيات تحقيق ،معيار ها و بديل هاي تصميم استخراج گرديد. در مرحله بعد معيار ها و بديل هاي تصميم در قالب تصميم گيري و بحث گروهي به متخصصان ارائه شد .پس از اجماع نظر در مورد معيار ها و بديل هاي تصميم ،قضاوت نهايي وارد پرسشنامه فرآیند تحلیل سلسله مراتبی فازی گرديد. </a:t>
            </a:r>
            <a:endParaRPr lang="fa-IR" sz="1400" dirty="0" smtClean="0">
              <a:cs typeface="Zar" pitchFamily="2" charset="-78"/>
            </a:endParaRPr>
          </a:p>
          <a:p>
            <a:pPr algn="r" rtl="1"/>
            <a:endParaRPr lang="fa-IR" sz="1400" dirty="0">
              <a:cs typeface="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57200" y="1524000"/>
            <a:ext cx="7835922" cy="5262979"/>
          </a:xfrm>
          <a:prstGeom prst="rect">
            <a:avLst/>
          </a:prstGeom>
          <a:noFill/>
        </p:spPr>
        <p:txBody>
          <a:bodyPr wrap="square" rtlCol="1">
            <a:spAutoFit/>
          </a:bodyPr>
          <a:lstStyle/>
          <a:p>
            <a:pPr algn="just" rtl="1"/>
            <a:r>
              <a:rPr lang="fa-IR" sz="1400" b="1" dirty="0" smtClean="0">
                <a:cs typeface="Zar" pitchFamily="2" charset="-78"/>
              </a:rPr>
              <a:t>جامعه آماری </a:t>
            </a:r>
          </a:p>
          <a:p>
            <a:pPr algn="just" rtl="1">
              <a:lnSpc>
                <a:spcPct val="150000"/>
              </a:lnSpc>
            </a:pPr>
            <a:r>
              <a:rPr lang="ar-SA" sz="1400" dirty="0" smtClean="0">
                <a:cs typeface="Zar" pitchFamily="2" charset="-78"/>
              </a:rPr>
              <a:t>با </a:t>
            </a:r>
            <a:r>
              <a:rPr lang="ar-SA" sz="1400" dirty="0">
                <a:cs typeface="Zar" pitchFamily="2" charset="-78"/>
              </a:rPr>
              <a:t>توجه به مطالعات موردي ارايه شده در ادبيات پژوهش كه از فرآيند تحليل سلسه مراتبي استفاده كرده اند نشان مي دهد كه از سه تا هفت نفر ارزياب استفاده كرده اند.(ساعتي،1994،ص20) .بدين منظور در تحقيق حاضر به منظور قضاوت هاي زوجي لازم از افراد متخصصي كه توسط شركت معرفي گشته اند استفاده گرديد. </a:t>
            </a:r>
            <a:r>
              <a:rPr lang="fa-IR" sz="1400" b="1" dirty="0" smtClean="0">
                <a:cs typeface="Zar" pitchFamily="2" charset="-78"/>
              </a:rPr>
              <a:t>سطح تجزیه وتحلیل یک </a:t>
            </a:r>
            <a:r>
              <a:rPr lang="ar-SA" sz="1400" dirty="0" smtClean="0">
                <a:cs typeface="Zar" pitchFamily="2" charset="-78"/>
              </a:rPr>
              <a:t>گروه </a:t>
            </a:r>
            <a:r>
              <a:rPr lang="ar-SA" sz="1400" dirty="0">
                <a:cs typeface="Zar" pitchFamily="2" charset="-78"/>
              </a:rPr>
              <a:t>تصميم گيري از 4 كارشناس شركت که دونفر از </a:t>
            </a:r>
            <a:r>
              <a:rPr lang="ar-SA" sz="1400" b="1" dirty="0">
                <a:cs typeface="Zar" pitchFamily="2" charset="-78"/>
              </a:rPr>
              <a:t>کارشناسان دوایر سیستم اطلاعاتی و فناوری اطلاعات،یک نفر کارشناس فروش و یک نفر کارشناس خرید</a:t>
            </a:r>
            <a:r>
              <a:rPr lang="ar-SA" sz="1400" dirty="0">
                <a:cs typeface="Zar" pitchFamily="2" charset="-78"/>
              </a:rPr>
              <a:t>شرکت فولاد آلیاژی  اصفهان می باشند، تشکیل گردید</a:t>
            </a:r>
            <a:r>
              <a:rPr lang="ar-SA" sz="1400" dirty="0" smtClean="0"/>
              <a:t>.</a:t>
            </a:r>
            <a:endParaRPr lang="fa-IR" sz="1400" dirty="0" smtClean="0"/>
          </a:p>
          <a:p>
            <a:pPr algn="just" rtl="1">
              <a:lnSpc>
                <a:spcPct val="150000"/>
              </a:lnSpc>
            </a:pPr>
            <a:endParaRPr lang="fa-IR" sz="1400" dirty="0" smtClean="0"/>
          </a:p>
          <a:p>
            <a:pPr algn="just" rtl="1">
              <a:lnSpc>
                <a:spcPct val="150000"/>
              </a:lnSpc>
            </a:pPr>
            <a:r>
              <a:rPr lang="ar-SA" sz="1400" b="1" dirty="0" smtClean="0">
                <a:cs typeface="Zar" pitchFamily="2" charset="-78"/>
              </a:rPr>
              <a:t> </a:t>
            </a:r>
            <a:r>
              <a:rPr lang="ar-SA" sz="1400" b="1" dirty="0">
                <a:cs typeface="Zar" pitchFamily="2" charset="-78"/>
              </a:rPr>
              <a:t>ابزار جمع آوري اطلاعات</a:t>
            </a:r>
            <a:r>
              <a:rPr lang="fa-IR" sz="1400" b="1" dirty="0">
                <a:cs typeface="Zar" pitchFamily="2" charset="-78"/>
              </a:rPr>
              <a:t> </a:t>
            </a:r>
            <a:endParaRPr lang="fa-IR" sz="1400" b="1" dirty="0" smtClean="0">
              <a:cs typeface="Zar" pitchFamily="2" charset="-78"/>
            </a:endParaRPr>
          </a:p>
          <a:p>
            <a:pPr algn="just" rtl="1">
              <a:lnSpc>
                <a:spcPct val="150000"/>
              </a:lnSpc>
            </a:pPr>
            <a:r>
              <a:rPr lang="ar-SA" sz="1400" dirty="0" smtClean="0">
                <a:cs typeface="Zar" pitchFamily="2" charset="-78"/>
              </a:rPr>
              <a:t>در </a:t>
            </a:r>
            <a:r>
              <a:rPr lang="ar-SA" sz="1400" dirty="0">
                <a:cs typeface="Zar" pitchFamily="2" charset="-78"/>
              </a:rPr>
              <a:t>پژوهش حاضر همچنين از پرسشنامه جهت گرد آوري اطلاعات دسته اول و مرتبط با واقعيت تحت بررسي از پرسشنامه تحليل سلسله مراتبي فازي استفاده شده است</a:t>
            </a:r>
            <a:r>
              <a:rPr lang="ar-SA" sz="1400" b="1" dirty="0" smtClean="0">
                <a:cs typeface="Zar" pitchFamily="2" charset="-78"/>
              </a:rPr>
              <a:t>.</a:t>
            </a:r>
            <a:endParaRPr lang="fa-IR" sz="1400" b="1" dirty="0" smtClean="0">
              <a:cs typeface="Zar" pitchFamily="2" charset="-78"/>
            </a:endParaRPr>
          </a:p>
          <a:p>
            <a:pPr algn="just" rtl="1">
              <a:lnSpc>
                <a:spcPct val="150000"/>
              </a:lnSpc>
            </a:pPr>
            <a:r>
              <a:rPr lang="ar-SA" sz="1400" b="1" dirty="0" smtClean="0">
                <a:cs typeface="Zar" pitchFamily="2" charset="-78"/>
              </a:rPr>
              <a:t> </a:t>
            </a:r>
            <a:r>
              <a:rPr lang="ar-SA" sz="1400" b="1" dirty="0">
                <a:cs typeface="Zar" pitchFamily="2" charset="-78"/>
              </a:rPr>
              <a:t>نحوه تدوين وطراحي </a:t>
            </a:r>
            <a:r>
              <a:rPr lang="ar-SA" sz="1400" b="1" dirty="0" smtClean="0">
                <a:cs typeface="Zar" pitchFamily="2" charset="-78"/>
              </a:rPr>
              <a:t>مدل</a:t>
            </a:r>
            <a:endParaRPr lang="fa-IR" sz="1400" b="1" dirty="0" smtClean="0">
              <a:cs typeface="Zar" pitchFamily="2" charset="-78"/>
            </a:endParaRPr>
          </a:p>
          <a:p>
            <a:pPr algn="just" rtl="1">
              <a:lnSpc>
                <a:spcPct val="150000"/>
              </a:lnSpc>
            </a:pPr>
            <a:r>
              <a:rPr lang="fa-IR" sz="1400" b="1" dirty="0" smtClean="0">
                <a:cs typeface="Zar" pitchFamily="2" charset="-78"/>
              </a:rPr>
              <a:t> </a:t>
            </a:r>
            <a:r>
              <a:rPr lang="fa-IR" sz="1400" dirty="0">
                <a:cs typeface="Zar" pitchFamily="2" charset="-78"/>
              </a:rPr>
              <a:t>به</a:t>
            </a:r>
            <a:r>
              <a:rPr lang="ar-SA" sz="1400" dirty="0">
                <a:cs typeface="Zar" pitchFamily="2" charset="-78"/>
              </a:rPr>
              <a:t> منظور تدوين مدل تحقيق، هدف ،معيار ها ، زير معيار ها و بديل هاي انتخاب در چهار سلسه مراتب ويا سطح به شكل زير در نظر گرفته شد.سطح اول شامل هدف مسئله که عبارت است از انتخاب استراتژی تجارت الکترونیک می باشد .دو سطح بعد شامل معیار های اصلی و فرعی تصمیم هستند که برای هر معیار اصلی دو معیار فرعی در نظر گرفته شده است .سطح سوم شامل استراتژی های تجارت الکترونیک می باشد . مدل پژوهش در </a:t>
            </a:r>
            <a:r>
              <a:rPr lang="ar-SA" sz="1400" dirty="0" smtClean="0">
                <a:cs typeface="Zar" pitchFamily="2" charset="-78"/>
              </a:rPr>
              <a:t>جدول</a:t>
            </a:r>
            <a:r>
              <a:rPr lang="fa-IR" sz="1400" dirty="0" smtClean="0">
                <a:cs typeface="Zar" pitchFamily="2" charset="-78"/>
              </a:rPr>
              <a:t> زیر</a:t>
            </a:r>
            <a:r>
              <a:rPr lang="ar-SA" sz="1400" dirty="0" smtClean="0">
                <a:cs typeface="Zar" pitchFamily="2" charset="-78"/>
              </a:rPr>
              <a:t>قابل </a:t>
            </a:r>
            <a:r>
              <a:rPr lang="ar-SA" sz="1400" dirty="0">
                <a:cs typeface="Zar" pitchFamily="2" charset="-78"/>
              </a:rPr>
              <a:t>مشاهده می باشد.</a:t>
            </a:r>
            <a:endParaRPr lang="en-US" sz="1400" dirty="0">
              <a:cs typeface="Zar" pitchFamily="2" charset="-78"/>
            </a:endParaRPr>
          </a:p>
          <a:p>
            <a:pPr algn="just" rtl="1"/>
            <a:endParaRPr lang="fa-IR" sz="1400" b="1" dirty="0">
              <a:cs typeface="Zar" pitchFamily="2" charset="-78"/>
            </a:endParaRPr>
          </a:p>
          <a:p>
            <a:pPr algn="just" rtl="1"/>
            <a:endParaRPr lang="fa-IR" sz="1400" dirty="0">
              <a:cs typeface="Zar" pitchFamily="2" charset="-78"/>
            </a:endParaRPr>
          </a:p>
        </p:txBody>
      </p:sp>
      <p:sp>
        <p:nvSpPr>
          <p:cNvPr id="3" name="Footer Placeholder 2"/>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12" name="Rectangle 36"/>
          <p:cNvSpPr>
            <a:spLocks noChangeArrowheads="1"/>
          </p:cNvSpPr>
          <p:nvPr/>
        </p:nvSpPr>
        <p:spPr bwMode="auto">
          <a:xfrm>
            <a:off x="457200" y="228600"/>
            <a:ext cx="8305800" cy="5867399"/>
          </a:xfrm>
          <a:prstGeom prst="rect">
            <a:avLst/>
          </a:prstGeom>
          <a:solidFill>
            <a:srgbClr val="FFFFFF"/>
          </a:solidFill>
          <a:ln w="9525">
            <a:solidFill>
              <a:srgbClr val="000000"/>
            </a:solidFill>
            <a:miter lim="800000"/>
            <a:headEnd/>
            <a:tailEnd/>
          </a:ln>
          <a:effectLst>
            <a:outerShdw dist="107763" dir="135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1262063" lvl="0" indent="0" algn="ctr" defTabSz="914400" rtl="1" eaLnBrk="1" fontAlgn="base" latinLnBrk="0" hangingPunct="1">
              <a:lnSpc>
                <a:spcPct val="100000"/>
              </a:lnSpc>
              <a:spcBef>
                <a:spcPct val="0"/>
              </a:spcBef>
              <a:spcAft>
                <a:spcPct val="0"/>
              </a:spcAft>
              <a:buClrTx/>
              <a:buSzTx/>
              <a:tabLst/>
            </a:pPr>
            <a:r>
              <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rPr>
              <a:t>(1)هدف : انتخاب استراتژی تجارت الکترونیک</a:t>
            </a:r>
            <a:endParaRPr kumimoji="0" lang="en-US" sz="1100" b="1"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rPr>
              <a:t>(2)معيار هاي اصلي و فرع:</a:t>
            </a: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                                                                                                 </a:t>
            </a:r>
            <a:r>
              <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rPr>
              <a:t>(3)گزينه هاي تصميم</a:t>
            </a:r>
            <a:endParaRPr kumimoji="0" lang="en-US" sz="1100" b="1"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rPr>
              <a:t>عوامل فنی (تکنولوژیکی</a:t>
            </a:r>
            <a:r>
              <a:rPr kumimoji="0" lang="fa-IR" sz="1000" b="1" i="0" u="none" strike="noStrike" cap="none" normalizeH="0" baseline="0" dirty="0" smtClean="0">
                <a:ln>
                  <a:noFill/>
                </a:ln>
                <a:solidFill>
                  <a:schemeClr val="tx1"/>
                </a:solidFill>
                <a:effectLst/>
                <a:latin typeface="Calibri" pitchFamily="34" charset="0"/>
                <a:ea typeface="Arial" pitchFamily="34" charset="0"/>
                <a:cs typeface="Zar" pitchFamily="2" charset="-78"/>
              </a:rPr>
              <a:t>)</a:t>
            </a:r>
            <a:r>
              <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rPr>
              <a:t> </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Zar" pitchFamily="2" charset="-78"/>
              </a:rPr>
              <a:t>(هيكس،2002)</a:t>
            </a:r>
            <a:r>
              <a:rPr kumimoji="0" lang="en-US" sz="1200" b="0" i="0" u="none" strike="noStrike" cap="none" normalizeH="0" baseline="0" dirty="0" smtClean="0">
                <a:ln>
                  <a:noFill/>
                </a:ln>
                <a:solidFill>
                  <a:schemeClr val="tx1"/>
                </a:solidFill>
                <a:effectLst/>
                <a:latin typeface="Times New Roman" pitchFamily="18" charset="0"/>
                <a:ea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smtClean="0">
                <a:ln>
                  <a:noFill/>
                </a:ln>
                <a:solidFill>
                  <a:schemeClr val="tx1"/>
                </a:solidFill>
                <a:effectLst/>
                <a:latin typeface="Calibri" pitchFamily="34" charset="0"/>
                <a:ea typeface="Arial" pitchFamily="34" charset="0"/>
                <a:cs typeface="Zar" pitchFamily="2" charset="-78"/>
              </a:rPr>
              <a:t>زير ساخت شبكه اي و اينترنت پر سرعت در سازمان</a:t>
            </a: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                                                                                                         (1) استراتژي تجارت الكترونيك مرتبط با توسعه پايگاه مشتري</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Zar" pitchFamily="2" charset="-78"/>
              </a:rPr>
              <a:t>(سخار ،2001) </a:t>
            </a: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           </a:t>
            </a: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chemeClr val="tx1"/>
                </a:solidFill>
                <a:effectLst/>
                <a:latin typeface="Calibri" pitchFamily="34" charset="0"/>
                <a:ea typeface="Arial" pitchFamily="34" charset="0"/>
                <a:cs typeface="Zar" pitchFamily="2" charset="-78"/>
              </a:rPr>
              <a:t>یکپارچگی</a:t>
            </a:r>
            <a:r>
              <a:rPr kumimoji="0" lang="fa-IR" sz="1100" b="0" i="0" u="none" strike="noStrike" cap="none" normalizeH="0" smtClean="0">
                <a:ln>
                  <a:noFill/>
                </a:ln>
                <a:solidFill>
                  <a:schemeClr val="tx1"/>
                </a:solidFill>
                <a:effectLst/>
                <a:latin typeface="Calibri" pitchFamily="34" charset="0"/>
                <a:ea typeface="Arial" pitchFamily="34" charset="0"/>
                <a:cs typeface="Zar" pitchFamily="2" charset="-78"/>
              </a:rPr>
              <a:t> الکترونیک میان بخش های سازمان</a:t>
            </a:r>
            <a:endPar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rPr>
              <a:t>آمادگی الکترونیک مشتریان </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Zar" pitchFamily="2" charset="-78"/>
              </a:rPr>
              <a:t>(   روث ول،1997)</a:t>
            </a:r>
            <a:r>
              <a:rPr kumimoji="0" lang="en-US" sz="1200" b="0" i="0" u="none" strike="noStrike" cap="none" normalizeH="0" baseline="0" dirty="0" smtClean="0">
                <a:ln>
                  <a:noFill/>
                </a:ln>
                <a:solidFill>
                  <a:schemeClr val="tx1"/>
                </a:solidFill>
                <a:effectLst/>
                <a:latin typeface="Times New Roman" pitchFamily="18" charset="0"/>
                <a:ea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 دسترسي به اينترنت و منابع زير ساختي توسط مشتريان</a:t>
            </a: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توانايي مشتريان در برقراري ارتباط و سفارش دهي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rPr>
              <a:t>آمادگی الکترونیک تامین کنندگان</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Zar" pitchFamily="2" charset="-78"/>
              </a:rPr>
              <a:t>(   روث ول،1997)</a:t>
            </a:r>
            <a:endPar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دسترسي به اينترنيت و منابع زير ساختي توسط تامين كنندگان                                                                                 (2) استراتژي تجارت الكترونيك مرتبط باارتقا خدمات مشتري</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Zar" pitchFamily="2" charset="-78"/>
              </a:rPr>
              <a:t>(كراپر و اليس،2001)</a:t>
            </a:r>
            <a:endParaRPr kumimoji="0" lang="en-US" sz="1100" b="1"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 توانايي تامين كنندگان در پذيرش و انجام فرآيند سفارشات برخط </a:t>
            </a: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rPr>
              <a:t>آمادگی الکترونیک دولت</a:t>
            </a:r>
            <a:r>
              <a:rPr kumimoji="0" lang="fa-IR" sz="1300" b="0" i="0" u="none" strike="noStrike" cap="none" normalizeH="0" baseline="0" dirty="0" smtClean="0">
                <a:ln>
                  <a:noFill/>
                </a:ln>
                <a:solidFill>
                  <a:schemeClr val="tx1"/>
                </a:solidFill>
                <a:effectLst/>
                <a:latin typeface="Calibri" pitchFamily="34" charset="0"/>
                <a:ea typeface="Arial" pitchFamily="34" charset="0"/>
                <a:cs typeface="Zar" pitchFamily="2" charset="-78"/>
              </a:rPr>
              <a:t>.</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Zar" pitchFamily="2" charset="-78"/>
              </a:rPr>
              <a:t>(كوان و چائو ،2001)</a:t>
            </a:r>
            <a:r>
              <a:rPr kumimoji="0" lang="en-US" sz="1200" b="0" i="0" u="none" strike="noStrike" cap="none" normalizeH="0" baseline="0" dirty="0" smtClean="0">
                <a:ln>
                  <a:noFill/>
                </a:ln>
                <a:solidFill>
                  <a:schemeClr val="tx1"/>
                </a:solidFill>
                <a:effectLst/>
                <a:latin typeface="Times New Roman" pitchFamily="18" charset="0"/>
                <a:ea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قوانين و مقررات براي اجراي مبادلات  مالي و اطلاعاتي</a:t>
            </a: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قوانين و مقررات براي بر خورد با جرايم الكترونيك</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rPr>
              <a:t>آمادگی الکترونیک مدیران</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Zar" pitchFamily="2" charset="-78"/>
              </a:rPr>
              <a:t>(فيونا وكتي ،2000)</a:t>
            </a:r>
            <a:endParaRPr kumimoji="0" lang="fa-IR" sz="1300" b="0"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ادراك واضح مديريت در مورد ادغام استراتژي تجارت الكترونيك و برنامه سازمان</a:t>
            </a: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 تمايل مديران ارشد به ايجاد ابتكار عمل در زمينه تجارت الكترونيك                             </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                                                                                                                                                                         (3) استراتژي تجارت الكترونيك مرتبط با مديريت خريد</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Zar" pitchFamily="2" charset="-78"/>
              </a:rPr>
              <a:t>(استراب و كلين ،2001).</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rPr>
              <a:t>آمادگی الکترونیک صنایع حامی </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Zar" pitchFamily="2" charset="-78"/>
              </a:rPr>
              <a:t>(تان وديگران،2007)</a:t>
            </a:r>
            <a:endPar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زير ساخت هاي  ارتباطي كافي به منظور حمايت از تجارت بنگاه به بنگاه</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زير ساخت هاي  امنیتی موسسات مالی به منظور حمايت از تجارت بنگاه به بنگاه</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rPr>
              <a:t>منابع انسانی متخصص</a:t>
            </a:r>
            <a:r>
              <a:rPr kumimoji="0" lang="fa-IR" sz="1000" b="1" i="0" u="none" strike="noStrike" cap="none" normalizeH="0" baseline="0" dirty="0" smtClean="0">
                <a:ln>
                  <a:noFill/>
                </a:ln>
                <a:solidFill>
                  <a:schemeClr val="tx1"/>
                </a:solidFill>
                <a:effectLst/>
                <a:latin typeface="Calibri" pitchFamily="34" charset="0"/>
                <a:ea typeface="Arial" pitchFamily="34" charset="0"/>
                <a:cs typeface="Zar" pitchFamily="2" charset="-78"/>
              </a:rPr>
              <a:t> </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Zar" pitchFamily="2" charset="-78"/>
              </a:rPr>
              <a:t>(استاندينگ و چاد،2007).</a:t>
            </a:r>
            <a:r>
              <a:rPr kumimoji="0" lang="en-US" sz="1200" b="0" i="0" u="none" strike="noStrike" cap="none" normalizeH="0" baseline="0" dirty="0" smtClean="0">
                <a:ln>
                  <a:noFill/>
                </a:ln>
                <a:solidFill>
                  <a:schemeClr val="tx1"/>
                </a:solidFill>
                <a:effectLst/>
                <a:latin typeface="Times New Roman" pitchFamily="18" charset="0"/>
                <a:ea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تخصص منابع انساني در بخش هاي وظيفه اي مربوطه  در مورد تجارت الكترونبك</a:t>
            </a: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آشنايي منابع انساني با كاربرد استرات‍ژيك تجارت الكترونيك</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Calibri" pitchFamily="34" charset="0"/>
                <a:ea typeface="Arial" pitchFamily="34" charset="0"/>
                <a:cs typeface="Zar" pitchFamily="2" charset="-78"/>
              </a:rPr>
              <a:t>استراتژی رقابتی شرکت </a:t>
            </a:r>
            <a:r>
              <a:rPr kumimoji="0" lang="fa-IR" sz="1300" b="0" i="0" u="none" strike="noStrike" cap="none" normalizeH="0" baseline="0" dirty="0" smtClean="0">
                <a:ln>
                  <a:noFill/>
                </a:ln>
                <a:solidFill>
                  <a:schemeClr val="tx1"/>
                </a:solidFill>
                <a:effectLst/>
                <a:latin typeface="Calibri" pitchFamily="34" charset="0"/>
                <a:ea typeface="Arial" pitchFamily="34" charset="0"/>
                <a:cs typeface="Zar" pitchFamily="2" charset="-78"/>
              </a:rPr>
              <a:t>.  </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Zar" pitchFamily="2" charset="-78"/>
              </a:rPr>
              <a:t>(آكوا و ياسينی ،2008)</a:t>
            </a:r>
            <a:endParaRPr kumimoji="0" lang="fa-IR"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توجه به كاهش هزينه (استراتژي رهبري در هزينه)</a:t>
            </a:r>
            <a:r>
              <a:rPr kumimoji="0" lang="fa-IR" sz="1300" b="0" i="0" u="none" strike="noStrike" cap="none" normalizeH="0" baseline="0" dirty="0" smtClean="0">
                <a:ln>
                  <a:noFill/>
                </a:ln>
                <a:solidFill>
                  <a:schemeClr val="tx1"/>
                </a:solidFill>
                <a:effectLst/>
                <a:latin typeface="Calibri" pitchFamily="34" charset="0"/>
                <a:ea typeface="Arial" pitchFamily="34" charset="0"/>
                <a:cs typeface="Zar" pitchFamily="2" charset="-78"/>
              </a:rPr>
              <a:t> </a:t>
            </a:r>
            <a:endParaRPr kumimoji="0" lang="en-US" sz="1200" b="0" i="0" u="none" strike="noStrike" cap="none" normalizeH="0" baseline="0" dirty="0" smtClean="0">
              <a:ln>
                <a:noFill/>
              </a:ln>
              <a:solidFill>
                <a:schemeClr val="tx1"/>
              </a:solidFill>
              <a:effectLst/>
              <a:latin typeface="Times New Roman" pitchFamily="18" charset="0"/>
              <a:ea typeface="Arial" pitchFamily="34" charset="0"/>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توجه به نياز هاي مشتري( استراتژي  تمايز)</a:t>
            </a:r>
            <a:r>
              <a:rPr kumimoji="0" lang="fa-IR" sz="1000" b="0" i="0" u="none" strike="noStrike" cap="none" normalizeH="0" baseline="0" dirty="0" smtClean="0">
                <a:ln>
                  <a:noFill/>
                </a:ln>
                <a:solidFill>
                  <a:schemeClr val="tx1"/>
                </a:solidFill>
                <a:effectLst/>
                <a:latin typeface="Calibri" pitchFamily="34" charset="0"/>
                <a:ea typeface="Arial" pitchFamily="34" charset="0"/>
                <a:cs typeface="Zar" pitchFamily="2" charset="-78"/>
              </a:rPr>
              <a:t> </a:t>
            </a:r>
            <a:endParaRPr kumimoji="0" lang="en-US" sz="1300" b="1"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pitchFamily="34" charset="0"/>
            </a:endParaRPr>
          </a:p>
        </p:txBody>
      </p:sp>
      <p:sp>
        <p:nvSpPr>
          <p:cNvPr id="3" name="Footer Placeholder 2"/>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1447800" y="1447800"/>
            <a:ext cx="6553200" cy="954107"/>
          </a:xfrm>
          <a:prstGeom prst="rect">
            <a:avLst/>
          </a:prstGeom>
          <a:noFill/>
        </p:spPr>
        <p:txBody>
          <a:bodyPr wrap="square" rtlCol="1">
            <a:spAutoFit/>
          </a:bodyPr>
          <a:lstStyle/>
          <a:p>
            <a:pPr algn="r" rtl="1"/>
            <a:r>
              <a:rPr lang="ar-SA" sz="1400" b="1" dirty="0">
                <a:cs typeface="Zar" pitchFamily="2" charset="-78"/>
              </a:rPr>
              <a:t>تعريف متغيير هاي </a:t>
            </a:r>
            <a:r>
              <a:rPr lang="ar-SA" sz="1400" b="1" dirty="0" smtClean="0">
                <a:cs typeface="Zar" pitchFamily="2" charset="-78"/>
              </a:rPr>
              <a:t>زباني</a:t>
            </a:r>
            <a:endParaRPr lang="fa-IR" sz="1400" b="1" dirty="0" smtClean="0">
              <a:cs typeface="Zar" pitchFamily="2" charset="-78"/>
            </a:endParaRPr>
          </a:p>
          <a:p>
            <a:pPr algn="r" rtl="1"/>
            <a:r>
              <a:rPr lang="ar-SA" sz="1400" dirty="0" smtClean="0">
                <a:cs typeface="Zar" pitchFamily="2" charset="-78"/>
              </a:rPr>
              <a:t>در پژوهش حاضر از متغير هاي زباني جهت قضاوت پاسخگويان استفاده گرديد و از اعداد مثلثي فازي متناظر زو ،جينگ و چانگ (1999) استفاده شده است</a:t>
            </a:r>
            <a:r>
              <a:rPr lang="fa-IR" sz="1400" dirty="0" smtClean="0">
                <a:cs typeface="Zar" pitchFamily="2" charset="-78"/>
              </a:rPr>
              <a:t>.</a:t>
            </a:r>
          </a:p>
          <a:p>
            <a:pPr algn="r" rtl="1"/>
            <a:endParaRPr lang="fa-IR" sz="1400" dirty="0">
              <a:cs typeface="Zar" pitchFamily="2" charset="-78"/>
            </a:endParaRPr>
          </a:p>
        </p:txBody>
      </p:sp>
      <p:sp>
        <p:nvSpPr>
          <p:cNvPr id="76864" name="Rectangle 64"/>
          <p:cNvSpPr>
            <a:spLocks noChangeArrowheads="1"/>
          </p:cNvSpPr>
          <p:nvPr/>
        </p:nvSpPr>
        <p:spPr bwMode="auto">
          <a:xfrm>
            <a:off x="2005012" y="2514600"/>
            <a:ext cx="4471987" cy="1981201"/>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اهميت يكسان                                                                  (1و1و1)                                           </a:t>
            </a:r>
            <a:endParaRPr kumimoji="0" lang="en-US" sz="1100" b="0"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algn="r" rtl="1">
              <a:spcAft>
                <a:spcPts val="1000"/>
              </a:spcAf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كمي مهمتر                                                             </a:t>
            </a:r>
            <a:r>
              <a:rPr lang="fa-IR" sz="1100" dirty="0" smtClean="0">
                <a:latin typeface="Calibri" pitchFamily="34" charset="0"/>
                <a:ea typeface="Arial" pitchFamily="34" charset="0"/>
                <a:cs typeface="Zar" pitchFamily="2" charset="-78"/>
              </a:rPr>
              <a:t>  (76 /1 و1و33 /0) </a:t>
            </a: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                                                                      </a:t>
            </a:r>
          </a:p>
          <a:p>
            <a:pPr lvl="0" algn="r" rtl="1">
              <a:spcAft>
                <a:spcPts val="1000"/>
              </a:spcAf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مهمتر                                                                      (67 /2و2و33</a:t>
            </a:r>
            <a:r>
              <a:rPr lang="fa-IR" sz="1100" dirty="0" smtClean="0">
                <a:latin typeface="Calibri" pitchFamily="34" charset="0"/>
                <a:ea typeface="Arial" pitchFamily="34" charset="0"/>
                <a:cs typeface="Zar" pitchFamily="2" charset="-78"/>
              </a:rPr>
              <a:t>/ 1 )                                                         </a:t>
            </a:r>
            <a:endPar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خيلي مهمتر                                                              (67 /3و3و33/ 2)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fa-IR"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كاملاً مهمتر                                                              (67 /4و4و33/ 3)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Zar" pitchFamily="2" charset="-78"/>
              </a:rPr>
              <a:t>                            </a:t>
            </a:r>
            <a:endParaRPr kumimoji="0" lang="fa-IR" sz="1800" b="0" i="0" u="none" strike="noStrike" cap="none" normalizeH="0" baseline="0" dirty="0" smtClean="0">
              <a:ln>
                <a:noFill/>
              </a:ln>
              <a:solidFill>
                <a:schemeClr val="tx1"/>
              </a:solidFill>
              <a:effectLst/>
              <a:latin typeface="Arial" pitchFamily="34" charset="0"/>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609600" y="1447800"/>
            <a:ext cx="7543800" cy="307777"/>
          </a:xfrm>
          <a:prstGeom prst="rect">
            <a:avLst/>
          </a:prstGeom>
          <a:noFill/>
        </p:spPr>
        <p:txBody>
          <a:bodyPr wrap="square" rtlCol="1">
            <a:spAutoFit/>
          </a:bodyPr>
          <a:lstStyle/>
          <a:p>
            <a:pPr algn="r" rtl="1"/>
            <a:endParaRPr lang="fa-IR" sz="1400" dirty="0">
              <a:cs typeface="Zar" pitchFamily="2" charset="-78"/>
            </a:endParaRPr>
          </a:p>
        </p:txBody>
      </p:sp>
      <p:sp>
        <p:nvSpPr>
          <p:cNvPr id="29" name="Rectangle 28"/>
          <p:cNvSpPr/>
          <p:nvPr/>
        </p:nvSpPr>
        <p:spPr>
          <a:xfrm>
            <a:off x="457200" y="1524000"/>
            <a:ext cx="8382000" cy="5170646"/>
          </a:xfrm>
          <a:prstGeom prst="rect">
            <a:avLst/>
          </a:prstGeom>
        </p:spPr>
        <p:txBody>
          <a:bodyPr wrap="square">
            <a:spAutoFit/>
          </a:bodyPr>
          <a:lstStyle/>
          <a:p>
            <a:pPr lvl="0" algn="r" rtl="1"/>
            <a:r>
              <a:rPr lang="ar-SA" sz="1600" b="1" dirty="0">
                <a:solidFill>
                  <a:srgbClr val="333333"/>
                </a:solidFill>
                <a:latin typeface="Arial" pitchFamily="34" charset="0"/>
                <a:ea typeface="Calibri" pitchFamily="34" charset="0"/>
                <a:cs typeface="Zar" pitchFamily="2" charset="-78"/>
              </a:rPr>
              <a:t>قلمرو مكاني تحقيق </a:t>
            </a:r>
            <a:r>
              <a:rPr lang="ar-SA" sz="1600" b="1" dirty="0" smtClean="0">
                <a:solidFill>
                  <a:srgbClr val="333333"/>
                </a:solidFill>
                <a:latin typeface="Arial" pitchFamily="34" charset="0"/>
                <a:ea typeface="Calibri" pitchFamily="34" charset="0"/>
                <a:cs typeface="Zar" pitchFamily="2" charset="-78"/>
              </a:rPr>
              <a:t>:</a:t>
            </a:r>
            <a:r>
              <a:rPr lang="ar-SA" sz="1400" dirty="0">
                <a:cs typeface="Zar" pitchFamily="2" charset="-78"/>
              </a:rPr>
              <a:t> </a:t>
            </a:r>
            <a:endParaRPr lang="fa-IR" sz="1400" dirty="0" smtClean="0">
              <a:cs typeface="Zar" pitchFamily="2" charset="-78"/>
            </a:endParaRPr>
          </a:p>
          <a:p>
            <a:pPr algn="r" rtl="1"/>
            <a:r>
              <a:rPr lang="ar-SA" sz="1400" dirty="0" smtClean="0">
                <a:cs typeface="Zar" pitchFamily="2" charset="-78"/>
              </a:rPr>
              <a:t>در </a:t>
            </a:r>
            <a:r>
              <a:rPr lang="ar-SA" sz="1400" dirty="0">
                <a:cs typeface="Zar" pitchFamily="2" charset="-78"/>
              </a:rPr>
              <a:t>اين پژوهش شركت فولاد آلياژي اصفهان از شركت هاي فعال در زمينه صنعت فولاد كه مبادلات آن به شكل بنگاه با بنگاه مي باشد به عنوان قلمرو مكاني تحقيق در نظر گرفته شده است</a:t>
            </a:r>
            <a:r>
              <a:rPr lang="ar-SA" sz="1600" b="1" dirty="0" smtClean="0">
                <a:solidFill>
                  <a:srgbClr val="333333"/>
                </a:solidFill>
                <a:latin typeface="Arial" pitchFamily="34" charset="0"/>
                <a:ea typeface="Calibri" pitchFamily="34" charset="0"/>
                <a:cs typeface="Zar" pitchFamily="2" charset="-78"/>
              </a:rPr>
              <a:t>.</a:t>
            </a:r>
            <a:endParaRPr lang="fa-IR" sz="1600" b="1" dirty="0" smtClean="0">
              <a:solidFill>
                <a:srgbClr val="333333"/>
              </a:solidFill>
              <a:latin typeface="Arial" pitchFamily="34" charset="0"/>
              <a:ea typeface="Calibri" pitchFamily="34" charset="0"/>
              <a:cs typeface="Zar" pitchFamily="2" charset="-78"/>
            </a:endParaRPr>
          </a:p>
          <a:p>
            <a:pPr algn="r" rtl="1"/>
            <a:endParaRPr lang="fa-IR" sz="1600" b="1" dirty="0" smtClean="0">
              <a:solidFill>
                <a:srgbClr val="333333"/>
              </a:solidFill>
              <a:latin typeface="Arial" pitchFamily="34" charset="0"/>
              <a:ea typeface="Calibri" pitchFamily="34" charset="0"/>
              <a:cs typeface="Zar" pitchFamily="2" charset="-78"/>
            </a:endParaRPr>
          </a:p>
          <a:p>
            <a:pPr algn="r" rtl="1"/>
            <a:r>
              <a:rPr lang="ar-SA" sz="1600" b="1" dirty="0" smtClean="0">
                <a:solidFill>
                  <a:srgbClr val="333333"/>
                </a:solidFill>
                <a:latin typeface="Arial" pitchFamily="34" charset="0"/>
                <a:ea typeface="Calibri" pitchFamily="34" charset="0"/>
                <a:cs typeface="Zar" pitchFamily="2" charset="-78"/>
              </a:rPr>
              <a:t> </a:t>
            </a:r>
            <a:r>
              <a:rPr lang="ar-SA" sz="1600" b="1" dirty="0">
                <a:solidFill>
                  <a:srgbClr val="333333"/>
                </a:solidFill>
                <a:latin typeface="Arial" pitchFamily="34" charset="0"/>
                <a:ea typeface="Calibri" pitchFamily="34" charset="0"/>
                <a:cs typeface="Zar" pitchFamily="2" charset="-78"/>
              </a:rPr>
              <a:t>قلمرو زماني </a:t>
            </a:r>
            <a:r>
              <a:rPr lang="ar-SA" sz="1600" b="1" dirty="0" smtClean="0">
                <a:solidFill>
                  <a:srgbClr val="333333"/>
                </a:solidFill>
                <a:latin typeface="Arial" pitchFamily="34" charset="0"/>
                <a:ea typeface="Calibri" pitchFamily="34" charset="0"/>
                <a:cs typeface="Zar" pitchFamily="2" charset="-78"/>
              </a:rPr>
              <a:t>تحقيق:</a:t>
            </a:r>
            <a:r>
              <a:rPr lang="ar-SA" sz="1400" dirty="0">
                <a:cs typeface="Zar" pitchFamily="2" charset="-78"/>
              </a:rPr>
              <a:t>پرسشنامه فرآيند تحليل سلسه مراتبي فازي در تاریخ  </a:t>
            </a:r>
            <a:r>
              <a:rPr lang="ar-SA" sz="1400" dirty="0" smtClean="0">
                <a:cs typeface="Zar" pitchFamily="2" charset="-78"/>
              </a:rPr>
              <a:t>25 /9/ 88 </a:t>
            </a:r>
            <a:r>
              <a:rPr lang="ar-SA" sz="1400" dirty="0">
                <a:cs typeface="Zar" pitchFamily="2" charset="-78"/>
              </a:rPr>
              <a:t>با مراجعه به متخصصينی كه توسط مديريت شركت فولاد آلیاژی اصفهان  معرفي شده اند ،جهت  كسب اطلاعات ارائه </a:t>
            </a:r>
            <a:r>
              <a:rPr lang="ar-SA" sz="1400" dirty="0" smtClean="0">
                <a:cs typeface="Zar" pitchFamily="2" charset="-78"/>
              </a:rPr>
              <a:t>گرديد</a:t>
            </a:r>
            <a:r>
              <a:rPr lang="fa-IR" sz="1400" dirty="0" smtClean="0">
                <a:cs typeface="Zar" pitchFamily="2" charset="-78"/>
              </a:rPr>
              <a:t>.</a:t>
            </a:r>
          </a:p>
          <a:p>
            <a:pPr algn="r" rtl="1"/>
            <a:r>
              <a:rPr lang="ar-SA" sz="1400" b="1" dirty="0" smtClean="0"/>
              <a:t> </a:t>
            </a:r>
            <a:endParaRPr lang="fa-IR" sz="1400" b="1" dirty="0" smtClean="0"/>
          </a:p>
          <a:p>
            <a:pPr algn="r" rtl="1"/>
            <a:r>
              <a:rPr lang="ar-SA" sz="1600" b="1" dirty="0">
                <a:solidFill>
                  <a:srgbClr val="333333"/>
                </a:solidFill>
                <a:latin typeface="Arial" pitchFamily="34" charset="0"/>
                <a:ea typeface="Calibri" pitchFamily="34" charset="0"/>
                <a:cs typeface="Zar" pitchFamily="2" charset="-78"/>
              </a:rPr>
              <a:t>ابزار تجزيه و تحليل داده </a:t>
            </a:r>
            <a:r>
              <a:rPr lang="ar-SA" sz="1400" dirty="0" smtClean="0">
                <a:cs typeface="Zar" pitchFamily="2" charset="-78"/>
              </a:rPr>
              <a:t>:</a:t>
            </a:r>
            <a:endParaRPr lang="fa-IR" sz="1400" dirty="0" smtClean="0">
              <a:cs typeface="Zar" pitchFamily="2" charset="-78"/>
            </a:endParaRPr>
          </a:p>
          <a:p>
            <a:pPr algn="r" rtl="1"/>
            <a:r>
              <a:rPr lang="ar-SA" sz="1400" dirty="0" smtClean="0">
                <a:cs typeface="Zar" pitchFamily="2" charset="-78"/>
              </a:rPr>
              <a:t>به </a:t>
            </a:r>
            <a:r>
              <a:rPr lang="ar-SA" sz="1400" dirty="0">
                <a:cs typeface="Zar" pitchFamily="2" charset="-78"/>
              </a:rPr>
              <a:t>منظور تجزيه و تحليل داده هاي حاصل از پرسشنامه ومحاسبات فرآیند تحلیل سلسه مراتبی فازی از نرم افزار </a:t>
            </a:r>
            <a:r>
              <a:rPr lang="en-US" sz="1400" dirty="0">
                <a:cs typeface="Zar" pitchFamily="2" charset="-78"/>
              </a:rPr>
              <a:t> EXCELL ( 2007)</a:t>
            </a:r>
            <a:r>
              <a:rPr lang="ar-SA" sz="1400" dirty="0">
                <a:cs typeface="Zar" pitchFamily="2" charset="-78"/>
              </a:rPr>
              <a:t>استفاده گرديده است</a:t>
            </a:r>
            <a:r>
              <a:rPr lang="ar-SA" sz="1400" dirty="0" smtClean="0">
                <a:cs typeface="Zar" pitchFamily="2" charset="-78"/>
              </a:rPr>
              <a:t>.</a:t>
            </a:r>
            <a:endParaRPr lang="fa-IR" sz="1400" dirty="0" smtClean="0">
              <a:cs typeface="Zar" pitchFamily="2" charset="-78"/>
            </a:endParaRPr>
          </a:p>
          <a:p>
            <a:pPr algn="r" rtl="1"/>
            <a:endParaRPr lang="fa-IR" sz="1400" dirty="0" smtClean="0">
              <a:cs typeface="Zar" pitchFamily="2" charset="-78"/>
            </a:endParaRPr>
          </a:p>
          <a:p>
            <a:pPr algn="r" rtl="1"/>
            <a:r>
              <a:rPr lang="ar-SA" sz="1600" b="1" dirty="0">
                <a:solidFill>
                  <a:srgbClr val="333333"/>
                </a:solidFill>
                <a:latin typeface="Arial" pitchFamily="34" charset="0"/>
                <a:ea typeface="Calibri" pitchFamily="34" charset="0"/>
                <a:cs typeface="Zar" pitchFamily="2" charset="-78"/>
              </a:rPr>
              <a:t>اعتبار ابزار </a:t>
            </a:r>
            <a:r>
              <a:rPr lang="ar-SA" sz="1600" b="1" dirty="0" smtClean="0">
                <a:solidFill>
                  <a:srgbClr val="333333"/>
                </a:solidFill>
                <a:latin typeface="Arial" pitchFamily="34" charset="0"/>
                <a:ea typeface="Calibri" pitchFamily="34" charset="0"/>
                <a:cs typeface="Zar" pitchFamily="2" charset="-78"/>
              </a:rPr>
              <a:t>تحقيق</a:t>
            </a:r>
            <a:endParaRPr lang="fa-IR" sz="1600" b="1" dirty="0" smtClean="0">
              <a:solidFill>
                <a:srgbClr val="333333"/>
              </a:solidFill>
              <a:latin typeface="Arial" pitchFamily="34" charset="0"/>
              <a:ea typeface="Calibri" pitchFamily="34" charset="0"/>
              <a:cs typeface="Zar" pitchFamily="2" charset="-78"/>
            </a:endParaRPr>
          </a:p>
          <a:p>
            <a:pPr algn="just" rtl="1">
              <a:lnSpc>
                <a:spcPct val="150000"/>
              </a:lnSpc>
            </a:pPr>
            <a:r>
              <a:rPr lang="ar-SA" sz="1400" dirty="0">
                <a:cs typeface="Zar" pitchFamily="2" charset="-78"/>
              </a:rPr>
              <a:t>همانطور كه گفته شده ابزار مورد استفاده در اين تحقيق پرسشنامه  مي باشد كه در قالب جلسات حضوري تكميل شده است.اعتبار پرسشنامه مذكور كه طبق مدل  به مقايسه زوجي شاخص ها و گزينه ها مي پردازد تا اندازه ي زيادي بسته به اعتبار تكنيك تحليل مراتبي فازي مي باشد علاوه بر اين به منظور كسب اطمينان بيشتر روايي معيار ها و پرسشنامه از نظرات و مشورت هاي استاد راهنما و مشاور استفاده گرديد. همچنين به منظور اطمينان از گويا بودن چارچوب پرسشنامه از مصاحبه اوليه و پيشنهادات متخصصين، به منظور اعمال تغييرات نهايي روي پرسشنامه استفاده شد. به منظور اطمینان از ثبات و سازگاری قضاوت های زوجی نرخ سازگاری هر ماتریس ها مورد محاسبه شدوتغییرات لازم در مقایسات اعمال گردید.</a:t>
            </a:r>
            <a:endParaRPr lang="en-US" sz="1400" dirty="0">
              <a:cs typeface="Zar" pitchFamily="2" charset="-78"/>
            </a:endParaRPr>
          </a:p>
          <a:p>
            <a:pPr algn="r" rtl="1"/>
            <a:endParaRPr lang="fa-IR" sz="1600" b="1" dirty="0" smtClean="0">
              <a:solidFill>
                <a:srgbClr val="333333"/>
              </a:solidFill>
              <a:latin typeface="Arial" pitchFamily="34" charset="0"/>
              <a:ea typeface="Calibri" pitchFamily="34" charset="0"/>
              <a:cs typeface="Zar" pitchFamily="2" charset="-78"/>
            </a:endParaRPr>
          </a:p>
          <a:p>
            <a:pPr algn="r" rtl="1"/>
            <a:endParaRPr lang="en-US" sz="1600" b="1" dirty="0">
              <a:solidFill>
                <a:srgbClr val="333333"/>
              </a:solidFill>
              <a:latin typeface="Arial" pitchFamily="34" charset="0"/>
              <a:ea typeface="Calibri" pitchFamily="34" charset="0"/>
              <a:cs typeface="Zar" pitchFamily="2" charset="-78"/>
            </a:endParaRPr>
          </a:p>
          <a:p>
            <a:pPr algn="r" rtl="1"/>
            <a:endParaRPr lang="en-US" sz="1400" dirty="0">
              <a:cs typeface="Zar" pitchFamily="2" charset="-78"/>
            </a:endParaRPr>
          </a:p>
          <a:p>
            <a:pPr lvl="0" algn="r" rtl="1"/>
            <a:endParaRPr lang="en-US" sz="1300" dirty="0">
              <a:solidFill>
                <a:srgbClr val="333333"/>
              </a:solidFill>
              <a:latin typeface="Calibri" pitchFamily="34" charset="0"/>
              <a:ea typeface="Calibri" pitchFamily="34" charset="0"/>
              <a:cs typeface="Zar" pitchFamily="2" charset="-78"/>
            </a:endParaRPr>
          </a:p>
        </p:txBody>
      </p:sp>
      <p:sp>
        <p:nvSpPr>
          <p:cNvPr id="31" name="Rectangle 30"/>
          <p:cNvSpPr/>
          <p:nvPr/>
        </p:nvSpPr>
        <p:spPr>
          <a:xfrm>
            <a:off x="457200" y="1752600"/>
            <a:ext cx="8458200" cy="646331"/>
          </a:xfrm>
          <a:prstGeom prst="rect">
            <a:avLst/>
          </a:prstGeom>
        </p:spPr>
        <p:txBody>
          <a:bodyPr wrap="square">
            <a:spAutoFit/>
          </a:bodyPr>
          <a:lstStyle/>
          <a:p>
            <a:endParaRPr lang="fa-IR" dirty="0" smtClean="0"/>
          </a:p>
          <a:p>
            <a:r>
              <a:rPr lang="ar-SA" dirty="0" smtClean="0"/>
              <a:t>.</a:t>
            </a:r>
            <a:endParaRPr lang="fa-IR" dirty="0"/>
          </a:p>
        </p:txBody>
      </p:sp>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0"/>
            <a:ext cx="8305800" cy="762000"/>
          </a:xfrm>
          <a:ln>
            <a:solidFill>
              <a:schemeClr val="bg1"/>
            </a:solidFill>
          </a:ln>
        </p:spPr>
        <p:txBody>
          <a:bodyPr/>
          <a:lstStyle/>
          <a:p>
            <a:r>
              <a:rPr lang="fa-IR" sz="1600" dirty="0" smtClean="0">
                <a:cs typeface="Zar" pitchFamily="2" charset="-78"/>
              </a:rPr>
              <a:t>بیان مسئله </a:t>
            </a:r>
            <a:br>
              <a:rPr lang="fa-IR" sz="1600" dirty="0" smtClean="0">
                <a:cs typeface="Zar" pitchFamily="2" charset="-78"/>
              </a:rPr>
            </a:br>
            <a:r>
              <a:rPr lang="fa-IR" sz="1600" dirty="0">
                <a:cs typeface="Zar" pitchFamily="2" charset="-78"/>
              </a:rPr>
              <a:t/>
            </a:r>
            <a:br>
              <a:rPr lang="fa-IR" sz="1600" dirty="0">
                <a:cs typeface="Zar" pitchFamily="2" charset="-78"/>
              </a:rPr>
            </a:br>
            <a:endParaRPr lang="en-US" sz="1600" dirty="0">
              <a:cs typeface="Zar" pitchFamily="2" charset="-78"/>
            </a:endParaRPr>
          </a:p>
        </p:txBody>
      </p:sp>
      <p:sp>
        <p:nvSpPr>
          <p:cNvPr id="29" name="TextBox 28"/>
          <p:cNvSpPr txBox="1"/>
          <p:nvPr/>
        </p:nvSpPr>
        <p:spPr>
          <a:xfrm>
            <a:off x="304800" y="762001"/>
            <a:ext cx="8610600" cy="6445688"/>
          </a:xfrm>
          <a:prstGeom prst="rect">
            <a:avLst/>
          </a:prstGeom>
          <a:noFill/>
        </p:spPr>
        <p:txBody>
          <a:bodyPr wrap="square" rtlCol="1">
            <a:spAutoFit/>
          </a:bodyPr>
          <a:lstStyle/>
          <a:p>
            <a:pPr algn="just" rtl="1"/>
            <a:endParaRPr kumimoji="0" lang="fa-IR" sz="1400" b="0" i="0" u="none" strike="noStrike" cap="none" normalizeH="0" baseline="0" dirty="0" smtClean="0">
              <a:ln>
                <a:noFill/>
              </a:ln>
              <a:solidFill>
                <a:schemeClr val="tx1"/>
              </a:solidFill>
              <a:effectLst/>
              <a:latin typeface="Calibri" pitchFamily="34" charset="0"/>
              <a:ea typeface="Calibri" pitchFamily="34" charset="0"/>
              <a:cs typeface="Zar" pitchFamily="2" charset="-78"/>
            </a:endParaRPr>
          </a:p>
          <a:p>
            <a:pPr algn="just" rtl="1"/>
            <a:endParaRPr lang="fa-IR" sz="1400" dirty="0">
              <a:latin typeface="Calibri" pitchFamily="34" charset="0"/>
              <a:ea typeface="Calibri" pitchFamily="34" charset="0"/>
              <a:cs typeface="Zar" pitchFamily="2" charset="-78"/>
            </a:endParaRPr>
          </a:p>
          <a:p>
            <a:pPr algn="just" rtl="1"/>
            <a:r>
              <a:rPr kumimoji="0" lang="fa-IR" sz="1400" b="0" i="0" u="none" strike="noStrike" cap="none" normalizeH="0" baseline="0" dirty="0" smtClean="0">
                <a:ln>
                  <a:noFill/>
                </a:ln>
                <a:solidFill>
                  <a:schemeClr val="tx1"/>
                </a:solidFill>
                <a:effectLst/>
                <a:latin typeface="Calibri" pitchFamily="34" charset="0"/>
                <a:ea typeface="Calibri" pitchFamily="34" charset="0"/>
                <a:cs typeface="Zar" pitchFamily="2" charset="-78"/>
              </a:rPr>
              <a:t>امروزه محيط تجاري شامل عوامل اجتماعي ،فناوری ،قانوني ،اقتصادي ،سياسي و فيزيکي مي باشد که برروي فعاليت هاي تجاري</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Zar" pitchFamily="2" charset="-78"/>
              </a:rPr>
              <a:t>  </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Zar" pitchFamily="2" charset="-78"/>
              </a:rPr>
              <a:t>سازمان</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Zar" pitchFamily="2" charset="-78"/>
              </a:rPr>
              <a:t>  </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Zar" pitchFamily="2" charset="-78"/>
              </a:rPr>
              <a:t>تاثير مي گذارند. تغييرات اجتناب ناپذير عوامل فوق ،فشار هاي متناسب با هر عامل را به سازمان وارد مي آورد.اما سازمان ها براي بقاي خود، واکنش هاي سازماني متناسبي را در مقابل فشار هاي محيطي</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Zar" pitchFamily="2" charset="-78"/>
              </a:rPr>
              <a:t>  </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Zar" pitchFamily="2" charset="-78"/>
              </a:rPr>
              <a:t>ارائه مي نمايند.( مورتون وآلن</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Zar" pitchFamily="2" charset="-78"/>
              </a:rPr>
              <a:t> </a:t>
            </a:r>
            <a:r>
              <a:rPr lang="fa-IR" sz="1400" dirty="0">
                <a:latin typeface="Calibri" pitchFamily="34" charset="0"/>
                <a:ea typeface="Calibri" pitchFamily="34" charset="0"/>
                <a:cs typeface="Zar" pitchFamily="2" charset="-78"/>
              </a:rPr>
              <a:t>1994) تجارت الکترونيک </a:t>
            </a:r>
            <a:r>
              <a:rPr lang="fa-IR" sz="1400" dirty="0" smtClean="0">
                <a:latin typeface="Calibri" pitchFamily="34" charset="0"/>
                <a:ea typeface="Calibri" pitchFamily="34" charset="0"/>
                <a:cs typeface="Zar" pitchFamily="2" charset="-78"/>
              </a:rPr>
              <a:t>به </a:t>
            </a:r>
            <a:r>
              <a:rPr lang="fa-IR" sz="1400" dirty="0">
                <a:latin typeface="Calibri" pitchFamily="34" charset="0"/>
                <a:ea typeface="Calibri" pitchFamily="34" charset="0"/>
                <a:cs typeface="Zar" pitchFamily="2" charset="-78"/>
              </a:rPr>
              <a:t>سازمان ها کمک مي کند که به فشار هاي محيطي پاسخ مناسب </a:t>
            </a:r>
            <a:r>
              <a:rPr lang="fa-IR" sz="1400" dirty="0" smtClean="0">
                <a:latin typeface="Calibri" pitchFamily="34" charset="0"/>
                <a:ea typeface="Calibri" pitchFamily="34" charset="0"/>
                <a:cs typeface="Zar" pitchFamily="2" charset="-78"/>
              </a:rPr>
              <a:t>دهند.(توربان  وهمکاران 2004</a:t>
            </a:r>
            <a:r>
              <a:rPr lang="fa-IR" sz="1400" dirty="0">
                <a:latin typeface="Calibri" pitchFamily="34" charset="0"/>
                <a:ea typeface="Calibri" pitchFamily="34" charset="0"/>
                <a:cs typeface="Zar" pitchFamily="2" charset="-78"/>
              </a:rPr>
              <a:t>). با توجه  به نظریه اسکات، وآلن در مورد  فشار هاي محيطي و واکنش هاي سازماني، لازم به ذکر است که تجارت الکترونيک  و نحوه کاربرد آن در محيط رقابتي به عنوان يک ابزار قوي براي پاسخ به فشار هاي محيطي مطرح مي باشد . .(اسکات وآلن1994) </a:t>
            </a:r>
            <a:r>
              <a:rPr lang="fa-IR" sz="1400" b="1" dirty="0">
                <a:latin typeface="Calibri" pitchFamily="34" charset="0"/>
                <a:ea typeface="Calibri" pitchFamily="34" charset="0"/>
                <a:cs typeface="Zar" pitchFamily="2" charset="-78"/>
              </a:rPr>
              <a:t>از طرفي آمادگي الکترونيکي عوامل  محيطي ،سازماني ، بين سازماني</a:t>
            </a:r>
            <a:r>
              <a:rPr lang="ar-SA" sz="1400" b="1" dirty="0">
                <a:latin typeface="Calibri" pitchFamily="34" charset="0"/>
                <a:ea typeface="Calibri" pitchFamily="34" charset="0"/>
                <a:cs typeface="Zar" pitchFamily="2" charset="-78"/>
              </a:rPr>
              <a:t>، منابع فناوري و استراتژي رقابتي سازمان بر نحوه کاربرد تجارت الکترونيک  وپياده سازي آن که يک تصميم استراتژيک مي باشد، اثر گذار </a:t>
            </a:r>
            <a:r>
              <a:rPr lang="ar-SA" sz="1400" b="1" dirty="0" smtClean="0">
                <a:latin typeface="Calibri" pitchFamily="34" charset="0"/>
                <a:ea typeface="Calibri" pitchFamily="34" charset="0"/>
                <a:cs typeface="Zar" pitchFamily="2" charset="-78"/>
              </a:rPr>
              <a:t>هستند.</a:t>
            </a:r>
            <a:r>
              <a:rPr lang="fa-IR" sz="1400" b="1" dirty="0" smtClean="0">
                <a:latin typeface="Calibri" pitchFamily="34" charset="0"/>
                <a:ea typeface="Calibri" pitchFamily="34" charset="0"/>
                <a:cs typeface="Zar" pitchFamily="2" charset="-78"/>
              </a:rPr>
              <a:t>محيط </a:t>
            </a:r>
            <a:r>
              <a:rPr lang="fa-IR" sz="1400" b="1" dirty="0">
                <a:latin typeface="Calibri" pitchFamily="34" charset="0"/>
                <a:ea typeface="Calibri" pitchFamily="34" charset="0"/>
                <a:cs typeface="Zar" pitchFamily="2" charset="-78"/>
              </a:rPr>
              <a:t>سازمان با در برداشتن عواملي همچون دولت و صنایع حامی ، سازمان با عواملي همچون توان ادراکي مديران (آمادگي الکترونيک مديران) ، نيروي کار با مهارت  و متخصص در بخش هاي عملياتي </a:t>
            </a:r>
            <a:r>
              <a:rPr lang="fa-IR" sz="1400" b="1" dirty="0" smtClean="0">
                <a:latin typeface="Calibri" pitchFamily="34" charset="0"/>
                <a:ea typeface="Calibri" pitchFamily="34" charset="0"/>
                <a:cs typeface="Zar" pitchFamily="2" charset="-78"/>
              </a:rPr>
              <a:t>سازمان و </a:t>
            </a:r>
            <a:r>
              <a:rPr lang="fa-IR" sz="1400" b="1" dirty="0">
                <a:latin typeface="Calibri" pitchFamily="34" charset="0"/>
                <a:ea typeface="Calibri" pitchFamily="34" charset="0"/>
                <a:cs typeface="Zar" pitchFamily="2" charset="-78"/>
              </a:rPr>
              <a:t>استراتژي رقابتي </a:t>
            </a:r>
            <a:r>
              <a:rPr lang="fa-IR" sz="1400" b="1" dirty="0" smtClean="0">
                <a:latin typeface="Calibri" pitchFamily="34" charset="0"/>
                <a:ea typeface="Calibri" pitchFamily="34" charset="0"/>
                <a:cs typeface="Zar" pitchFamily="2" charset="-78"/>
              </a:rPr>
              <a:t> وعوامل </a:t>
            </a:r>
            <a:r>
              <a:rPr lang="fa-IR" sz="1400" b="1" dirty="0">
                <a:latin typeface="Calibri" pitchFamily="34" charset="0"/>
                <a:ea typeface="Calibri" pitchFamily="34" charset="0"/>
                <a:cs typeface="Zar" pitchFamily="2" charset="-78"/>
              </a:rPr>
              <a:t>بين سازماني همچون:</a:t>
            </a:r>
            <a:endParaRPr lang="en-US" sz="1400" b="1" dirty="0">
              <a:latin typeface="Calibri" pitchFamily="34" charset="0"/>
              <a:ea typeface="Calibri" pitchFamily="34" charset="0"/>
              <a:cs typeface="Zar" pitchFamily="2" charset="-78"/>
            </a:endParaRPr>
          </a:p>
          <a:p>
            <a:pPr algn="just" rtl="1"/>
            <a:r>
              <a:rPr lang="fa-IR" sz="1400" b="1" dirty="0" smtClean="0">
                <a:latin typeface="Calibri" pitchFamily="34" charset="0"/>
                <a:ea typeface="Calibri" pitchFamily="34" charset="0"/>
                <a:cs typeface="Zar" pitchFamily="2" charset="-78"/>
              </a:rPr>
              <a:t>مشتريان، تامين </a:t>
            </a:r>
            <a:r>
              <a:rPr lang="fa-IR" sz="1400" b="1" dirty="0">
                <a:latin typeface="Calibri" pitchFamily="34" charset="0"/>
                <a:ea typeface="Calibri" pitchFamily="34" charset="0"/>
                <a:cs typeface="Zar" pitchFamily="2" charset="-78"/>
              </a:rPr>
              <a:t>کنندگان  عوامل منابع فناوري سازمان  با ميزان سطوح آمادگي الکترونيکي </a:t>
            </a:r>
            <a:r>
              <a:rPr lang="fa-IR" sz="1400" dirty="0">
                <a:latin typeface="Calibri" pitchFamily="34" charset="0"/>
                <a:ea typeface="Calibri" pitchFamily="34" charset="0"/>
                <a:cs typeface="Zar" pitchFamily="2" charset="-78"/>
              </a:rPr>
              <a:t>متفاوت امکان پياده سازي استراتژي هاي تجارت الکترونيکي گوناگوني را فراهم مي سازد.(تان </a:t>
            </a:r>
            <a:r>
              <a:rPr lang="fa-IR" sz="1400" dirty="0" smtClean="0">
                <a:latin typeface="Calibri" pitchFamily="34" charset="0"/>
                <a:ea typeface="Calibri" pitchFamily="34" charset="0"/>
                <a:cs typeface="Zar" pitchFamily="2" charset="-78"/>
              </a:rPr>
              <a:t>ودیگران،2007</a:t>
            </a:r>
            <a:r>
              <a:rPr lang="fa-IR" sz="1400" dirty="0">
                <a:latin typeface="Calibri" pitchFamily="34" charset="0"/>
                <a:ea typeface="Calibri" pitchFamily="34" charset="0"/>
                <a:cs typeface="Zar" pitchFamily="2" charset="-78"/>
              </a:rPr>
              <a:t>).</a:t>
            </a:r>
            <a:r>
              <a:rPr lang="ar-SA" sz="1400" dirty="0">
                <a:latin typeface="Calibri" pitchFamily="34" charset="0"/>
                <a:ea typeface="Calibri" pitchFamily="34" charset="0"/>
                <a:cs typeface="Zar" pitchFamily="2" charset="-78"/>
              </a:rPr>
              <a:t> به نحوه کاربرد تجارت الکترونيک استراتژهاي تجارت الکترونيک گفته مي </a:t>
            </a:r>
            <a:r>
              <a:rPr lang="ar-SA" sz="1400" dirty="0" smtClean="0">
                <a:latin typeface="Calibri" pitchFamily="34" charset="0"/>
                <a:ea typeface="Calibri" pitchFamily="34" charset="0"/>
                <a:cs typeface="Zar" pitchFamily="2" charset="-78"/>
              </a:rPr>
              <a:t>شود</a:t>
            </a:r>
            <a:r>
              <a:rPr lang="fa-IR" sz="1400" dirty="0">
                <a:latin typeface="Calibri" pitchFamily="34" charset="0"/>
                <a:ea typeface="Calibri" pitchFamily="34" charset="0"/>
                <a:cs typeface="Zar" pitchFamily="2" charset="-78"/>
              </a:rPr>
              <a:t>.</a:t>
            </a:r>
            <a:r>
              <a:rPr lang="ar-SA" sz="1400" dirty="0">
                <a:latin typeface="Calibri" pitchFamily="34" charset="0"/>
                <a:ea typeface="Calibri" pitchFamily="34" charset="0"/>
                <a:cs typeface="Zar" pitchFamily="2" charset="-78"/>
              </a:rPr>
              <a:t> ين استراتژي ها عبارت از سه استراتژي تجارت الکترونيکي مرتبط با توسعه پايگاه مشتري ، استراتژي تجارت الکترونيکي مرتبط با ارتقاء خدمات مشتري واستراتژي تجارت الکترونيکي مرتبط با مديريت خريد مي باشند.اين سه استراتژي در سطح استراتژي هاي عملياتي شرکت قرار دارند که هريک با توجه به استراتژي رقابتي شرکت و شرايط محيطي از قبيل ميزان آمادگي الکترونيک مشتريان ، دولت ، تامين کنندگان ، صنايع حامي و عوامل سازماني  انتخاب وپياده سازي مي گردند. (کاراگزگلو و ليندل2004</a:t>
            </a:r>
            <a:r>
              <a:rPr lang="ar-SA" sz="1400" dirty="0" smtClean="0"/>
              <a:t>)</a:t>
            </a:r>
            <a:r>
              <a:rPr lang="fa-IR" sz="1400" dirty="0" smtClean="0"/>
              <a:t> .</a:t>
            </a:r>
            <a:r>
              <a:rPr lang="ar-SA" sz="1400" dirty="0" smtClean="0">
                <a:latin typeface="Calibri" pitchFamily="34" charset="0"/>
                <a:ea typeface="Calibri" pitchFamily="34" charset="0"/>
                <a:cs typeface="Zar" pitchFamily="2" charset="-78"/>
              </a:rPr>
              <a:t>از </a:t>
            </a:r>
            <a:r>
              <a:rPr lang="ar-SA" sz="1400" dirty="0">
                <a:latin typeface="Calibri" pitchFamily="34" charset="0"/>
                <a:ea typeface="Calibri" pitchFamily="34" charset="0"/>
                <a:cs typeface="Zar" pitchFamily="2" charset="-78"/>
              </a:rPr>
              <a:t>طرفي فولاد آلياژي اصفهان از شرکت هايي است که نياز به  اطلاعات درمحيط تجاري و رقابت دربازارهاي جهاني سبب شده به تجارت الکترونيک بعنوان يک راهکار براي واکنش سازمان به فشار هاي محيطي توجه نمايد. شرکت با توجه به عوامل زير ساختي و استراتژي رقابتي ،با يک تصميم استراتژيک در مورد نحوه کاربرد تجارت الکترونيک روبرو مي باشد. لذا پژوهش  حاضر با توجه به معيار هايي از قبيل آمادگي الکترونيک مشتريان، تامين کنندگان ،دولت ، صنايع حامي (عوامل محيطي و بين سازماني)و معيار هاي سازماني  و فناوري از قبيل استراتژي رقابتي شرکت،  آمادگي مديران ،منابع انساني  متخصص و زير ساخت هاي فني  به بررسي سه استراتژ ي مذکور در شرکت فولاد آلياژي اصفهان  مي پردازد تا تصميم سازان را در انتخاب استراتژي مناسب تجارت الکترونيک به منظور پياده سازي در شرکت ياري دهد. با توجه به تعدد و ابهام موجود در موردميزان معيار ها، انتخاب استراتژي مناسب با پيچيدگي روبرو خواهد بود لذا درتحقيق حاضر از رويکرد فازي و فرآيند تحليل سلسه مراتبي استفاده شده است.</a:t>
            </a:r>
            <a:endParaRPr lang="en-US" sz="1400" dirty="0">
              <a:latin typeface="Calibri" pitchFamily="34" charset="0"/>
              <a:ea typeface="Calibri" pitchFamily="34" charset="0"/>
              <a:cs typeface="Zar" pitchFamily="2" charset="-78"/>
            </a:endParaRPr>
          </a:p>
          <a:p>
            <a:pPr algn="just" rtl="1"/>
            <a:endParaRPr lang="en-US" sz="1400" dirty="0" smtClean="0">
              <a:latin typeface="Calibri" pitchFamily="34" charset="0"/>
              <a:ea typeface="Calibri" pitchFamily="34" charset="0"/>
              <a:cs typeface="Zar" pitchFamily="2" charset="-78"/>
            </a:endParaRPr>
          </a:p>
          <a:p>
            <a:pPr lvl="0" algn="r" rtl="1"/>
            <a:endParaRPr lang="en-US" sz="1400" dirty="0">
              <a:latin typeface="Calibri" pitchFamily="34" charset="0"/>
              <a:ea typeface="Calibri" pitchFamily="34" charset="0"/>
              <a:cs typeface="Zar" pitchFamily="2" charset="-78"/>
            </a:endParaRPr>
          </a:p>
          <a:p>
            <a:pPr algn="r" rtl="1"/>
            <a:endParaRPr lang="en-US" sz="1400" dirty="0">
              <a:latin typeface="Calibri" pitchFamily="34" charset="0"/>
              <a:ea typeface="Calibri" pitchFamily="34" charset="0"/>
              <a:cs typeface="Zar" pitchFamily="2" charset="-78"/>
            </a:endParaRPr>
          </a:p>
          <a:p>
            <a:pPr lvl="0" algn="r" rtl="1"/>
            <a:endParaRPr lang="en-US" sz="1400" dirty="0"/>
          </a:p>
          <a:p>
            <a:pPr lvl="0" algn="r" rtl="1"/>
            <a:endParaRPr kumimoji="0" lang="en-US" sz="2000" b="0" i="0" u="none" strike="noStrike" cap="none" normalizeH="0" baseline="0" dirty="0" smtClean="0">
              <a:ln>
                <a:noFill/>
              </a:ln>
              <a:solidFill>
                <a:schemeClr val="tx1"/>
              </a:solidFill>
              <a:effectLst/>
              <a:latin typeface="Arial" pitchFamily="34" charset="0"/>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381000"/>
            <a:ext cx="4953000" cy="338554"/>
          </a:xfrm>
          <a:prstGeom prst="rect">
            <a:avLst/>
          </a:prstGeom>
          <a:noFill/>
        </p:spPr>
        <p:txBody>
          <a:bodyPr wrap="square" rtlCol="1">
            <a:spAutoFit/>
          </a:bodyPr>
          <a:lstStyle/>
          <a:p>
            <a:pPr algn="ctr" rtl="1"/>
            <a:r>
              <a:rPr lang="fa-IR" sz="1600" dirty="0" smtClean="0">
                <a:solidFill>
                  <a:schemeClr val="bg1"/>
                </a:solidFill>
                <a:cs typeface="Zar" pitchFamily="2" charset="-78"/>
              </a:rPr>
              <a:t>تجزیه و تحلیل یافته ها</a:t>
            </a:r>
            <a:endParaRPr lang="fa-IR" sz="1600" dirty="0">
              <a:solidFill>
                <a:schemeClr val="bg1"/>
              </a:solidFill>
              <a:cs typeface="Zar" pitchFamily="2" charset="-78"/>
            </a:endParaRPr>
          </a:p>
        </p:txBody>
      </p:sp>
      <p:sp>
        <p:nvSpPr>
          <p:cNvPr id="5" name="TextBox 4"/>
          <p:cNvSpPr txBox="1"/>
          <p:nvPr/>
        </p:nvSpPr>
        <p:spPr>
          <a:xfrm>
            <a:off x="152400" y="1371600"/>
            <a:ext cx="8610600" cy="3539430"/>
          </a:xfrm>
          <a:prstGeom prst="rect">
            <a:avLst/>
          </a:prstGeom>
          <a:noFill/>
        </p:spPr>
        <p:txBody>
          <a:bodyPr wrap="square" rtlCol="1">
            <a:spAutoFit/>
          </a:bodyPr>
          <a:lstStyle/>
          <a:p>
            <a:pPr algn="r" rtl="1"/>
            <a:r>
              <a:rPr lang="fa-IR" sz="1400" dirty="0" smtClean="0">
                <a:cs typeface="Zar" pitchFamily="2" charset="-78"/>
              </a:rPr>
              <a:t>به منظور درک چگونگی تجزیه وتحلیل داده های پرسشنامه در این قسمت تحلیل توسعه ای یکی از سئوالات ارئه می گردد</a:t>
            </a:r>
          </a:p>
          <a:p>
            <a:pPr algn="r" rtl="1"/>
            <a:endParaRPr lang="fa-IR" sz="1400" dirty="0" smtClean="0">
              <a:cs typeface="Zar" pitchFamily="2" charset="-78"/>
            </a:endParaRPr>
          </a:p>
          <a:p>
            <a:pPr algn="r" rtl="1"/>
            <a:r>
              <a:rPr lang="fa-IR" sz="1400" dirty="0" smtClean="0">
                <a:cs typeface="Zar" pitchFamily="2" charset="-78"/>
              </a:rPr>
              <a:t>.</a:t>
            </a:r>
          </a:p>
          <a:p>
            <a:pPr algn="ctr" rtl="1"/>
            <a:r>
              <a:rPr lang="ar-SA" sz="1400" dirty="0" smtClean="0">
                <a:cs typeface="Zar" pitchFamily="2" charset="-78"/>
              </a:rPr>
              <a:t> لطفا سه استراتژی  تجارت الکترونیک زیر را با یکدیگر با توجه به  معیار فرعی </a:t>
            </a:r>
            <a:r>
              <a:rPr lang="ar-SA" sz="1400" b="1" dirty="0" smtClean="0">
                <a:cs typeface="Zar" pitchFamily="2" charset="-78"/>
              </a:rPr>
              <a:t>توجه به کاهش هزینه</a:t>
            </a:r>
            <a:r>
              <a:rPr lang="ar-SA" sz="1400" dirty="0" smtClean="0">
                <a:cs typeface="Zar" pitchFamily="2" charset="-78"/>
              </a:rPr>
              <a:t> مورد قضاوت قرار دهید.</a:t>
            </a:r>
            <a:endParaRPr lang="fa-IR" sz="1400" dirty="0" smtClean="0">
              <a:cs typeface="Zar" pitchFamily="2" charset="-78"/>
            </a:endParaRPr>
          </a:p>
          <a:p>
            <a:pPr algn="r" rtl="1"/>
            <a:r>
              <a:rPr lang="ar-SA" sz="1400" dirty="0" smtClean="0">
                <a:cs typeface="Zar" pitchFamily="2" charset="-78"/>
              </a:rPr>
              <a:t> </a:t>
            </a:r>
            <a:endParaRPr lang="fa-IR" sz="1400" dirty="0" smtClean="0">
              <a:cs typeface="Zar" pitchFamily="2" charset="-78"/>
            </a:endParaRPr>
          </a:p>
          <a:p>
            <a:pPr algn="r" rtl="1"/>
            <a:endParaRPr lang="fa-IR" sz="1400" dirty="0" smtClean="0">
              <a:cs typeface="Zar" pitchFamily="2" charset="-78"/>
            </a:endParaRPr>
          </a:p>
          <a:p>
            <a:pPr algn="r" rtl="1"/>
            <a:endParaRPr lang="fa-IR" sz="1400" dirty="0" smtClean="0">
              <a:cs typeface="Zar" pitchFamily="2" charset="-78"/>
            </a:endParaRPr>
          </a:p>
          <a:p>
            <a:pPr algn="r" rtl="1"/>
            <a:endParaRPr lang="fa-IR" sz="1400" dirty="0" smtClean="0">
              <a:cs typeface="Zar" pitchFamily="2" charset="-78"/>
            </a:endParaRPr>
          </a:p>
          <a:p>
            <a:pPr algn="r" rtl="1"/>
            <a:endParaRPr lang="fa-IR" sz="1400" dirty="0" smtClean="0">
              <a:cs typeface="Zar" pitchFamily="2" charset="-78"/>
            </a:endParaRPr>
          </a:p>
          <a:p>
            <a:pPr algn="r" rtl="1"/>
            <a:endParaRPr lang="fa-IR" sz="1400" dirty="0" smtClean="0">
              <a:cs typeface="Zar" pitchFamily="2" charset="-78"/>
            </a:endParaRPr>
          </a:p>
          <a:p>
            <a:pPr algn="r" rtl="1"/>
            <a:endParaRPr lang="fa-IR" sz="1400" dirty="0" smtClean="0">
              <a:cs typeface="Zar" pitchFamily="2" charset="-78"/>
            </a:endParaRPr>
          </a:p>
          <a:p>
            <a:pPr algn="r" rtl="1"/>
            <a:endParaRPr lang="fa-IR" sz="1400" dirty="0" smtClean="0">
              <a:cs typeface="Zar" pitchFamily="2" charset="-78"/>
            </a:endParaRPr>
          </a:p>
          <a:p>
            <a:pPr algn="r" rtl="1"/>
            <a:endParaRPr lang="fa-IR" sz="1400" dirty="0" smtClean="0">
              <a:cs typeface="Zar" pitchFamily="2" charset="-78"/>
            </a:endParaRPr>
          </a:p>
          <a:p>
            <a:pPr algn="r" rtl="1"/>
            <a:endParaRPr lang="fa-IR" sz="1400" dirty="0" smtClean="0">
              <a:cs typeface="Zar" pitchFamily="2" charset="-78"/>
            </a:endParaRPr>
          </a:p>
          <a:p>
            <a:pPr algn="r" rtl="1"/>
            <a:endParaRPr lang="fa-IR" sz="1400" dirty="0" smtClean="0">
              <a:cs typeface="Zar" pitchFamily="2" charset="-78"/>
            </a:endParaRPr>
          </a:p>
          <a:p>
            <a:pPr algn="r" rtl="1"/>
            <a:endParaRPr lang="fa-IR" sz="1400" dirty="0">
              <a:cs typeface="Zar" pitchFamily="2" charset="-78"/>
            </a:endParaRPr>
          </a:p>
        </p:txBody>
      </p:sp>
      <p:graphicFrame>
        <p:nvGraphicFramePr>
          <p:cNvPr id="6" name="Table 5"/>
          <p:cNvGraphicFramePr>
            <a:graphicFrameLocks noGrp="1"/>
          </p:cNvGraphicFramePr>
          <p:nvPr/>
        </p:nvGraphicFramePr>
        <p:xfrm>
          <a:off x="1524000" y="2286000"/>
          <a:ext cx="6092825" cy="2438400"/>
        </p:xfrm>
        <a:graphic>
          <a:graphicData uri="http://schemas.openxmlformats.org/drawingml/2006/table">
            <a:tbl>
              <a:tblPr rtl="1"/>
              <a:tblGrid>
                <a:gridCol w="1168400"/>
                <a:gridCol w="438150"/>
                <a:gridCol w="438150"/>
                <a:gridCol w="438150"/>
                <a:gridCol w="438150"/>
                <a:gridCol w="438150"/>
                <a:gridCol w="438150"/>
                <a:gridCol w="438150"/>
                <a:gridCol w="438150"/>
                <a:gridCol w="438785"/>
                <a:gridCol w="980440"/>
              </a:tblGrid>
              <a:tr h="665018">
                <a:tc>
                  <a:txBody>
                    <a:bodyPr/>
                    <a:lstStyle/>
                    <a:p>
                      <a:pPr algn="ctr" rtl="1">
                        <a:lnSpc>
                          <a:spcPct val="115000"/>
                        </a:lnSpc>
                        <a:spcAft>
                          <a:spcPts val="0"/>
                        </a:spcAft>
                      </a:pPr>
                      <a:r>
                        <a:rPr lang="ar-SA" sz="1000">
                          <a:latin typeface="Calibri"/>
                          <a:ea typeface="Calibri"/>
                          <a:cs typeface="Zar"/>
                        </a:rPr>
                        <a:t>استراتژي  تجارت الكترونيك مرتبط با توسعه پايگاه مشتري</a:t>
                      </a:r>
                      <a:endParaRPr lang="en-US" sz="1100">
                        <a:latin typeface="Calibri"/>
                        <a:ea typeface="Calibri"/>
                        <a:cs typeface="Arial"/>
                      </a:endParaRPr>
                    </a:p>
                  </a:txBody>
                  <a:tcPr marL="68580" marR="6858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كاملا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خيلي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كمي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dirty="0">
                          <a:latin typeface="Calibri"/>
                          <a:ea typeface="Calibri"/>
                          <a:cs typeface="Zar"/>
                        </a:rPr>
                        <a:t>ترجیح  يكسان</a:t>
                      </a:r>
                      <a:endParaRPr lang="en-US" sz="1100" dirty="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كمي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خيلي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کاملاً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استراتژي تجارت الكترونيك مرتبط با مديريت خريد</a:t>
                      </a:r>
                      <a:endParaRPr lang="en-US" sz="1100">
                        <a:latin typeface="Calibri"/>
                        <a:ea typeface="Calibri"/>
                        <a:cs typeface="Arial"/>
                      </a:endParaRPr>
                    </a:p>
                  </a:txBody>
                  <a:tcPr marL="68580" marR="6858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886691">
                <a:tc>
                  <a:txBody>
                    <a:bodyPr/>
                    <a:lstStyle/>
                    <a:p>
                      <a:pPr algn="ctr" rtl="1">
                        <a:lnSpc>
                          <a:spcPct val="115000"/>
                        </a:lnSpc>
                        <a:spcAft>
                          <a:spcPts val="0"/>
                        </a:spcAft>
                      </a:pPr>
                      <a:r>
                        <a:rPr lang="ar-SA" sz="1000">
                          <a:latin typeface="Calibri"/>
                          <a:ea typeface="Calibri"/>
                          <a:cs typeface="Zar"/>
                        </a:rPr>
                        <a:t>استراتژي  تجارت الكترونيك مرتبط با توسعه پايگاه مشتري</a:t>
                      </a:r>
                      <a:endParaRPr lang="en-US" sz="1100">
                        <a:latin typeface="Calibri"/>
                        <a:ea typeface="Calibri"/>
                        <a:cs typeface="Arial"/>
                      </a:endParaRPr>
                    </a:p>
                  </a:txBody>
                  <a:tcPr marL="68580" marR="6858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كاملا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خيلي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كمي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ترجیح  يكسان</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كمي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خيلي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کاملاً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استراتژي تجارت الكترونيك مرتبط با ارتقاء خدمات</a:t>
                      </a:r>
                      <a:endParaRPr lang="en-US" sz="1100">
                        <a:latin typeface="Calibri"/>
                        <a:ea typeface="Calibri"/>
                        <a:cs typeface="Arial"/>
                      </a:endParaRPr>
                    </a:p>
                    <a:p>
                      <a:pPr algn="ctr" rtl="1">
                        <a:lnSpc>
                          <a:spcPct val="115000"/>
                        </a:lnSpc>
                        <a:spcAft>
                          <a:spcPts val="0"/>
                        </a:spcAft>
                      </a:pPr>
                      <a:r>
                        <a:rPr lang="ar-SA" sz="1000">
                          <a:latin typeface="Calibri"/>
                          <a:ea typeface="Calibri"/>
                          <a:cs typeface="Zar"/>
                        </a:rPr>
                        <a:t>مشتريان</a:t>
                      </a:r>
                      <a:endParaRPr lang="en-US" sz="1100">
                        <a:latin typeface="Calibri"/>
                        <a:ea typeface="Calibri"/>
                        <a:cs typeface="Arial"/>
                      </a:endParaRPr>
                    </a:p>
                  </a:txBody>
                  <a:tcPr marL="68580" marR="6858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886691">
                <a:tc>
                  <a:txBody>
                    <a:bodyPr/>
                    <a:lstStyle/>
                    <a:p>
                      <a:pPr algn="ctr" rtl="1">
                        <a:lnSpc>
                          <a:spcPct val="115000"/>
                        </a:lnSpc>
                        <a:spcAft>
                          <a:spcPts val="0"/>
                        </a:spcAft>
                      </a:pPr>
                      <a:r>
                        <a:rPr lang="ar-SA" sz="1000">
                          <a:latin typeface="Calibri"/>
                          <a:ea typeface="Calibri"/>
                          <a:cs typeface="Zar"/>
                        </a:rPr>
                        <a:t>استراتژي تجارت الكترونيك مرتبط با مديريت خريد</a:t>
                      </a:r>
                      <a:endParaRPr lang="en-US" sz="1100">
                        <a:latin typeface="Calibri"/>
                        <a:ea typeface="Calibri"/>
                        <a:cs typeface="Arial"/>
                      </a:endParaRPr>
                    </a:p>
                  </a:txBody>
                  <a:tcPr marL="68580" marR="6858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كاملا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خيلي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كمي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ترجیح  يكسان</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كمي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خيلي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کاملاً مرجح</a:t>
                      </a:r>
                      <a:endParaRPr lang="en-US" sz="1100">
                        <a:latin typeface="Calibri"/>
                        <a:ea typeface="Calibri"/>
                        <a:cs typeface="Arial"/>
                      </a:endParaRPr>
                    </a:p>
                  </a:txBody>
                  <a:tcPr marL="68580" marR="68580" marT="0" marB="0" vert="vert"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dirty="0">
                          <a:latin typeface="Calibri"/>
                          <a:ea typeface="Calibri"/>
                          <a:cs typeface="Zar"/>
                        </a:rPr>
                        <a:t>استراتژي تجارت الكترونيك مرتبط با ارتقاء خدمات</a:t>
                      </a:r>
                      <a:endParaRPr lang="en-US" sz="1100" dirty="0">
                        <a:latin typeface="Calibri"/>
                        <a:ea typeface="Calibri"/>
                        <a:cs typeface="Arial"/>
                      </a:endParaRPr>
                    </a:p>
                    <a:p>
                      <a:pPr algn="ctr" rtl="1">
                        <a:lnSpc>
                          <a:spcPct val="115000"/>
                        </a:lnSpc>
                        <a:spcAft>
                          <a:spcPts val="0"/>
                        </a:spcAft>
                      </a:pPr>
                      <a:r>
                        <a:rPr lang="ar-SA" sz="1000" dirty="0">
                          <a:latin typeface="Calibri"/>
                          <a:ea typeface="Calibri"/>
                          <a:cs typeface="Zar"/>
                        </a:rPr>
                        <a:t>مشتريان</a:t>
                      </a:r>
                      <a:endParaRPr lang="en-US" sz="1100" dirty="0">
                        <a:latin typeface="Calibri"/>
                        <a:ea typeface="Calibri"/>
                        <a:cs typeface="Arial"/>
                      </a:endParaRPr>
                    </a:p>
                  </a:txBody>
                  <a:tcPr marL="68580" marR="6858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7" name="Footer Placeholder 6"/>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4" name="Subtitle 3"/>
          <p:cNvSpPr>
            <a:spLocks noGrp="1"/>
          </p:cNvSpPr>
          <p:nvPr>
            <p:ph type="subTitle" idx="1"/>
          </p:nvPr>
        </p:nvSpPr>
        <p:spPr/>
        <p:txBody>
          <a:bodyPr/>
          <a:lstStyle/>
          <a:p>
            <a:endParaRPr lang="fa-IR"/>
          </a:p>
        </p:txBody>
      </p:sp>
      <p:sp>
        <p:nvSpPr>
          <p:cNvPr id="5" name="Footer Placeholder 4"/>
          <p:cNvSpPr>
            <a:spLocks noGrp="1"/>
          </p:cNvSpPr>
          <p:nvPr>
            <p:ph type="ftr" sz="quarter" idx="3"/>
          </p:nvPr>
        </p:nvSpPr>
        <p:spPr/>
        <p:txBody>
          <a:bodyPr/>
          <a:lstStyle/>
          <a:p>
            <a:r>
              <a:rPr lang="en-US" smtClean="0"/>
              <a:t>© irmgn.ir</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28600"/>
            <a:ext cx="5562600" cy="369332"/>
          </a:xfrm>
          <a:prstGeom prst="rect">
            <a:avLst/>
          </a:prstGeom>
          <a:noFill/>
        </p:spPr>
        <p:txBody>
          <a:bodyPr wrap="square" rtlCol="1">
            <a:spAutoFit/>
          </a:bodyPr>
          <a:lstStyle/>
          <a:p>
            <a:pPr algn="ctr" rtl="1"/>
            <a:r>
              <a:rPr lang="fa-IR" dirty="0" smtClean="0">
                <a:solidFill>
                  <a:schemeClr val="bg1"/>
                </a:solidFill>
                <a:cs typeface="Zar" pitchFamily="2" charset="-78"/>
              </a:rPr>
              <a:t>ضرایب نهایی هر سه سطح </a:t>
            </a:r>
            <a:endParaRPr lang="fa-IR" dirty="0">
              <a:solidFill>
                <a:schemeClr val="bg1"/>
              </a:solidFill>
              <a:cs typeface="Zar" pitchFamily="2" charset="-78"/>
            </a:endParaRPr>
          </a:p>
        </p:txBody>
      </p:sp>
      <p:graphicFrame>
        <p:nvGraphicFramePr>
          <p:cNvPr id="5" name="Table 4"/>
          <p:cNvGraphicFramePr>
            <a:graphicFrameLocks noGrp="1"/>
          </p:cNvGraphicFramePr>
          <p:nvPr/>
        </p:nvGraphicFramePr>
        <p:xfrm>
          <a:off x="685803" y="838203"/>
          <a:ext cx="7848597" cy="5714997"/>
        </p:xfrm>
        <a:graphic>
          <a:graphicData uri="http://schemas.openxmlformats.org/drawingml/2006/table">
            <a:tbl>
              <a:tblPr rtl="1"/>
              <a:tblGrid>
                <a:gridCol w="418454"/>
                <a:gridCol w="516094"/>
                <a:gridCol w="347976"/>
                <a:gridCol w="452958"/>
                <a:gridCol w="453694"/>
                <a:gridCol w="420674"/>
                <a:gridCol w="456005"/>
                <a:gridCol w="490536"/>
                <a:gridCol w="446826"/>
                <a:gridCol w="452958"/>
                <a:gridCol w="453694"/>
                <a:gridCol w="453694"/>
                <a:gridCol w="452958"/>
                <a:gridCol w="453694"/>
                <a:gridCol w="453694"/>
                <a:gridCol w="453694"/>
                <a:gridCol w="670994"/>
              </a:tblGrid>
              <a:tr h="855553">
                <a:tc gridSpan="2">
                  <a:txBody>
                    <a:bodyPr/>
                    <a:lstStyle/>
                    <a:p>
                      <a:pPr marL="71755" marR="71755" algn="ctr" rtl="1">
                        <a:lnSpc>
                          <a:spcPct val="115000"/>
                        </a:lnSpc>
                        <a:spcAft>
                          <a:spcPts val="0"/>
                        </a:spcAft>
                      </a:pPr>
                      <a:r>
                        <a:rPr lang="ar-SA" sz="1000" dirty="0">
                          <a:latin typeface="Times New Roman"/>
                          <a:ea typeface="Calibri"/>
                          <a:cs typeface="Zar"/>
                        </a:rPr>
                        <a:t>آمادگی الکترونیک</a:t>
                      </a:r>
                      <a:endParaRPr lang="en-US" sz="1000" dirty="0">
                        <a:latin typeface="Calibri"/>
                        <a:ea typeface="Calibri"/>
                        <a:cs typeface="Arial"/>
                      </a:endParaRPr>
                    </a:p>
                    <a:p>
                      <a:pPr marL="71755" marR="71755" algn="ctr" rtl="1">
                        <a:lnSpc>
                          <a:spcPct val="115000"/>
                        </a:lnSpc>
                        <a:spcAft>
                          <a:spcPts val="0"/>
                        </a:spcAft>
                      </a:pPr>
                      <a:r>
                        <a:rPr lang="ar-SA" sz="1000" dirty="0">
                          <a:latin typeface="Times New Roman"/>
                          <a:ea typeface="Calibri"/>
                          <a:cs typeface="Zar"/>
                        </a:rPr>
                        <a:t>صنایع حامی</a:t>
                      </a:r>
                      <a:endParaRPr lang="en-US" sz="1000" dirty="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marL="71755" marR="71755" algn="ctr" rtl="1">
                        <a:lnSpc>
                          <a:spcPct val="115000"/>
                        </a:lnSpc>
                        <a:spcAft>
                          <a:spcPts val="0"/>
                        </a:spcAft>
                      </a:pPr>
                      <a:r>
                        <a:rPr lang="ar-SA" sz="1000">
                          <a:latin typeface="Times New Roman"/>
                          <a:ea typeface="Calibri"/>
                          <a:cs typeface="Zar"/>
                        </a:rPr>
                        <a:t>آمادگی الکترونیک</a:t>
                      </a:r>
                      <a:endParaRPr lang="en-US" sz="1000">
                        <a:latin typeface="Calibri"/>
                        <a:ea typeface="Calibri"/>
                        <a:cs typeface="Arial"/>
                      </a:endParaRPr>
                    </a:p>
                    <a:p>
                      <a:pPr marL="71755" marR="71755" algn="ctr" rtl="1">
                        <a:lnSpc>
                          <a:spcPct val="115000"/>
                        </a:lnSpc>
                        <a:spcAft>
                          <a:spcPts val="0"/>
                        </a:spcAft>
                      </a:pPr>
                      <a:r>
                        <a:rPr lang="ar-SA" sz="1000">
                          <a:latin typeface="Times New Roman"/>
                          <a:ea typeface="Calibri"/>
                          <a:cs typeface="Zar"/>
                        </a:rPr>
                        <a:t>دولت</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pPr rtl="1"/>
                      <a:endParaRPr lang="fa-IR"/>
                    </a:p>
                  </a:txBody>
                  <a:tcPr/>
                </a:tc>
                <a:tc gridSpan="2">
                  <a:txBody>
                    <a:bodyPr/>
                    <a:lstStyle/>
                    <a:p>
                      <a:pPr marL="71755" marR="71755" algn="ctr" rtl="1">
                        <a:lnSpc>
                          <a:spcPct val="115000"/>
                        </a:lnSpc>
                        <a:spcAft>
                          <a:spcPts val="0"/>
                        </a:spcAft>
                      </a:pPr>
                      <a:endParaRPr lang="ar-SA" sz="1000">
                        <a:latin typeface="Times New Roman"/>
                        <a:ea typeface="Calibri"/>
                        <a:cs typeface="Zar"/>
                      </a:endParaRPr>
                    </a:p>
                    <a:p>
                      <a:pPr marL="71755" marR="71755" algn="ctr" rtl="1">
                        <a:lnSpc>
                          <a:spcPct val="115000"/>
                        </a:lnSpc>
                        <a:spcAft>
                          <a:spcPts val="0"/>
                        </a:spcAft>
                      </a:pPr>
                      <a:r>
                        <a:rPr lang="ar-SA" sz="1000">
                          <a:latin typeface="Times New Roman"/>
                          <a:ea typeface="Calibri"/>
                          <a:cs typeface="Zar"/>
                        </a:rPr>
                        <a:t>آمادگی الکتورنیک</a:t>
                      </a:r>
                      <a:endParaRPr lang="en-US" sz="1000">
                        <a:latin typeface="Calibri"/>
                        <a:ea typeface="Calibri"/>
                        <a:cs typeface="Arial"/>
                      </a:endParaRPr>
                    </a:p>
                    <a:p>
                      <a:pPr marL="71755" marR="71755" algn="ctr" rtl="1">
                        <a:lnSpc>
                          <a:spcPct val="115000"/>
                        </a:lnSpc>
                        <a:spcAft>
                          <a:spcPts val="0"/>
                        </a:spcAft>
                      </a:pPr>
                      <a:r>
                        <a:rPr lang="ar-SA" sz="1000">
                          <a:latin typeface="Times New Roman"/>
                          <a:ea typeface="Calibri"/>
                          <a:cs typeface="Zar"/>
                        </a:rPr>
                        <a:t>تامین کنندگان</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marL="71755" marR="71755" algn="ctr" rtl="1">
                        <a:lnSpc>
                          <a:spcPct val="115000"/>
                        </a:lnSpc>
                        <a:spcAft>
                          <a:spcPts val="0"/>
                        </a:spcAft>
                      </a:pPr>
                      <a:endParaRPr lang="ar-SA" sz="1000">
                        <a:latin typeface="Times New Roman"/>
                        <a:ea typeface="Calibri"/>
                        <a:cs typeface="Zar"/>
                      </a:endParaRPr>
                    </a:p>
                    <a:p>
                      <a:pPr marL="71755" marR="71755" algn="ctr" rtl="1">
                        <a:lnSpc>
                          <a:spcPct val="115000"/>
                        </a:lnSpc>
                        <a:spcAft>
                          <a:spcPts val="0"/>
                        </a:spcAft>
                      </a:pPr>
                      <a:r>
                        <a:rPr lang="ar-SA" sz="1000">
                          <a:latin typeface="Times New Roman"/>
                          <a:ea typeface="Calibri"/>
                          <a:cs typeface="Zar"/>
                        </a:rPr>
                        <a:t>آمادگی الکتورنیک مشتریان</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pPr rtl="1"/>
                      <a:endParaRPr lang="fa-IR"/>
                    </a:p>
                  </a:txBody>
                  <a:tcPr/>
                </a:tc>
                <a:tc gridSpan="2">
                  <a:txBody>
                    <a:bodyPr/>
                    <a:lstStyle/>
                    <a:p>
                      <a:pPr marL="71755" marR="71755" algn="ctr" rtl="1">
                        <a:lnSpc>
                          <a:spcPct val="115000"/>
                        </a:lnSpc>
                        <a:spcAft>
                          <a:spcPts val="0"/>
                        </a:spcAft>
                      </a:pPr>
                      <a:r>
                        <a:rPr lang="ar-SA" sz="1000">
                          <a:latin typeface="Times New Roman"/>
                          <a:ea typeface="Calibri"/>
                          <a:cs typeface="Zar"/>
                        </a:rPr>
                        <a:t>منابع انسانی متخصص</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marL="71755" marR="71755" algn="ctr" rtl="1">
                        <a:lnSpc>
                          <a:spcPct val="115000"/>
                        </a:lnSpc>
                        <a:spcAft>
                          <a:spcPts val="0"/>
                        </a:spcAft>
                      </a:pPr>
                      <a:r>
                        <a:rPr lang="ar-SA" sz="1000">
                          <a:latin typeface="Times New Roman"/>
                          <a:ea typeface="Calibri"/>
                          <a:cs typeface="Zar"/>
                        </a:rPr>
                        <a:t>آمادگی الکتورنیک مدیران</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pPr rtl="1"/>
                      <a:endParaRPr lang="fa-IR"/>
                    </a:p>
                  </a:txBody>
                  <a:tcPr/>
                </a:tc>
                <a:tc gridSpan="2">
                  <a:txBody>
                    <a:bodyPr/>
                    <a:lstStyle/>
                    <a:p>
                      <a:pPr marL="71755" marR="71755" algn="ctr" rtl="1">
                        <a:lnSpc>
                          <a:spcPct val="115000"/>
                        </a:lnSpc>
                        <a:spcAft>
                          <a:spcPts val="0"/>
                        </a:spcAft>
                      </a:pPr>
                      <a:r>
                        <a:rPr lang="ar-SA" sz="1000">
                          <a:latin typeface="Times New Roman"/>
                          <a:ea typeface="Calibri"/>
                          <a:cs typeface="Zar"/>
                        </a:rPr>
                        <a:t>عوامل  فنی</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marL="71755" marR="71755" algn="ctr" rtl="0">
                        <a:lnSpc>
                          <a:spcPct val="115000"/>
                        </a:lnSpc>
                        <a:spcAft>
                          <a:spcPts val="0"/>
                        </a:spcAft>
                      </a:pPr>
                      <a:r>
                        <a:rPr lang="ar-SA" sz="1000">
                          <a:latin typeface="Times New Roman"/>
                          <a:ea typeface="Calibri"/>
                          <a:cs typeface="Zar"/>
                        </a:rPr>
                        <a:t>استراتژی رقابتی</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pPr rtl="1"/>
                      <a:endParaRPr lang="fa-IR"/>
                    </a:p>
                  </a:txBody>
                  <a:tcPr/>
                </a:tc>
                <a:tc rowSpan="2">
                  <a:txBody>
                    <a:bodyPr/>
                    <a:lstStyle/>
                    <a:p>
                      <a:pPr marL="71755" marR="71755" algn="ctr" rtl="1">
                        <a:lnSpc>
                          <a:spcPct val="115000"/>
                        </a:lnSpc>
                        <a:spcAft>
                          <a:spcPts val="0"/>
                        </a:spcAft>
                      </a:pPr>
                      <a:r>
                        <a:rPr lang="ar-SA" sz="1000" dirty="0">
                          <a:latin typeface="Calibri"/>
                          <a:ea typeface="Calibri"/>
                          <a:cs typeface="Zar"/>
                        </a:rPr>
                        <a:t>معیار های اصلی و اوزان مربوطه</a:t>
                      </a:r>
                      <a:endParaRPr lang="en-US" sz="1000" dirty="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828">
                <a:tc gridSpan="2">
                  <a:txBody>
                    <a:bodyPr/>
                    <a:lstStyle/>
                    <a:p>
                      <a:pPr algn="ctr" rtl="1">
                        <a:lnSpc>
                          <a:spcPct val="115000"/>
                        </a:lnSpc>
                        <a:spcAft>
                          <a:spcPts val="1000"/>
                        </a:spcAft>
                      </a:pPr>
                      <a:r>
                        <a:rPr lang="ar-SA" sz="1000">
                          <a:latin typeface="Times New Roman"/>
                          <a:ea typeface="Calibri"/>
                          <a:cs typeface="Zar"/>
                        </a:rPr>
                        <a:t>0.13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1">
                        <a:lnSpc>
                          <a:spcPct val="115000"/>
                        </a:lnSpc>
                        <a:spcAft>
                          <a:spcPts val="1000"/>
                        </a:spcAft>
                      </a:pPr>
                      <a:r>
                        <a:rPr lang="ar-SA" sz="1000">
                          <a:latin typeface="Times New Roman"/>
                          <a:ea typeface="Calibri"/>
                          <a:cs typeface="Zar"/>
                        </a:rPr>
                        <a:t>0.08</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1">
                        <a:lnSpc>
                          <a:spcPct val="115000"/>
                        </a:lnSpc>
                        <a:spcAft>
                          <a:spcPts val="1000"/>
                        </a:spcAft>
                      </a:pPr>
                      <a:r>
                        <a:rPr lang="ar-SA" sz="1000">
                          <a:latin typeface="Times New Roman"/>
                          <a:ea typeface="Calibri"/>
                          <a:cs typeface="Zar"/>
                        </a:rPr>
                        <a:t>0.137</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1">
                        <a:lnSpc>
                          <a:spcPct val="115000"/>
                        </a:lnSpc>
                        <a:spcAft>
                          <a:spcPts val="1000"/>
                        </a:spcAft>
                      </a:pPr>
                      <a:r>
                        <a:rPr lang="ar-SA" sz="1000">
                          <a:latin typeface="Times New Roman"/>
                          <a:ea typeface="Calibri"/>
                          <a:cs typeface="Zar"/>
                        </a:rPr>
                        <a:t>0.13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1">
                        <a:lnSpc>
                          <a:spcPct val="115000"/>
                        </a:lnSpc>
                        <a:spcAft>
                          <a:spcPts val="1000"/>
                        </a:spcAft>
                      </a:pPr>
                      <a:r>
                        <a:rPr lang="ar-SA" sz="1000">
                          <a:latin typeface="Times New Roman"/>
                          <a:ea typeface="Calibri"/>
                          <a:cs typeface="Zar"/>
                        </a:rPr>
                        <a:t>0.127</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1">
                        <a:lnSpc>
                          <a:spcPct val="115000"/>
                        </a:lnSpc>
                        <a:spcAft>
                          <a:spcPts val="1000"/>
                        </a:spcAft>
                      </a:pPr>
                      <a:r>
                        <a:rPr lang="ar-SA" sz="1000">
                          <a:latin typeface="Times New Roman"/>
                          <a:ea typeface="Calibri"/>
                          <a:cs typeface="Zar"/>
                        </a:rPr>
                        <a:t>0.11</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1">
                        <a:lnSpc>
                          <a:spcPct val="115000"/>
                        </a:lnSpc>
                        <a:spcAft>
                          <a:spcPts val="1000"/>
                        </a:spcAft>
                      </a:pPr>
                      <a:r>
                        <a:rPr lang="ar-SA" sz="1000">
                          <a:latin typeface="Times New Roman"/>
                          <a:ea typeface="Calibri"/>
                          <a:cs typeface="Zar"/>
                        </a:rPr>
                        <a:t>0.13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gridSpan="2">
                  <a:txBody>
                    <a:bodyPr/>
                    <a:lstStyle/>
                    <a:p>
                      <a:pPr algn="ctr" rtl="1">
                        <a:lnSpc>
                          <a:spcPct val="115000"/>
                        </a:lnSpc>
                        <a:spcAft>
                          <a:spcPts val="1000"/>
                        </a:spcAft>
                      </a:pPr>
                      <a:r>
                        <a:rPr lang="ar-SA" sz="1000" dirty="0">
                          <a:latin typeface="Times New Roman"/>
                          <a:ea typeface="Calibri"/>
                          <a:cs typeface="Zar"/>
                        </a:rPr>
                        <a:t>0.142</a:t>
                      </a:r>
                      <a:endParaRPr lang="en-US" sz="1000" dirty="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c vMerge="1">
                  <a:txBody>
                    <a:bodyPr/>
                    <a:lstStyle/>
                    <a:p>
                      <a:pPr rtl="1"/>
                      <a:endParaRPr lang="fa-IR"/>
                    </a:p>
                  </a:txBody>
                  <a:tcPr/>
                </a:tc>
              </a:tr>
              <a:tr h="2258719">
                <a:tc>
                  <a:txBody>
                    <a:bodyPr/>
                    <a:lstStyle/>
                    <a:p>
                      <a:pPr algn="ctr" rtl="1">
                        <a:lnSpc>
                          <a:spcPct val="115000"/>
                        </a:lnSpc>
                        <a:spcAft>
                          <a:spcPts val="0"/>
                        </a:spcAft>
                      </a:pPr>
                      <a:r>
                        <a:rPr lang="ar-SA" sz="1000" dirty="0">
                          <a:latin typeface="Times New Roman"/>
                          <a:ea typeface="Calibri"/>
                          <a:cs typeface="Zar"/>
                        </a:rPr>
                        <a:t>زیر ساخت های امنیتی موسسات مالی به عنوان </a:t>
                      </a:r>
                      <a:endParaRPr lang="en-US" sz="1000" dirty="0">
                        <a:latin typeface="Calibri"/>
                        <a:ea typeface="Calibri"/>
                        <a:cs typeface="Arial"/>
                      </a:endParaRPr>
                    </a:p>
                    <a:p>
                      <a:pPr algn="ctr" rtl="1">
                        <a:lnSpc>
                          <a:spcPct val="115000"/>
                        </a:lnSpc>
                        <a:spcAft>
                          <a:spcPts val="0"/>
                        </a:spcAft>
                      </a:pPr>
                      <a:r>
                        <a:rPr lang="ar-SA" sz="1000" dirty="0">
                          <a:latin typeface="Times New Roman"/>
                          <a:ea typeface="Calibri"/>
                          <a:cs typeface="Zar"/>
                        </a:rPr>
                        <a:t>کارگزاران انجام مبادلات بر خط</a:t>
                      </a:r>
                      <a:endParaRPr lang="en-US" sz="1000" dirty="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زیر ساخت های ارتباطی و مخابراتی به منظور حمایت از تجارت الکترونیک بنگاه به بنگاه</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قوانین ومقررات برای انجام مبادلات اطلاعاتی و مالی</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rtl="1">
                        <a:lnSpc>
                          <a:spcPct val="115000"/>
                        </a:lnSpc>
                        <a:spcAft>
                          <a:spcPts val="0"/>
                        </a:spcAft>
                      </a:pPr>
                      <a:r>
                        <a:rPr lang="ar-SA" sz="1000">
                          <a:latin typeface="Calibri"/>
                          <a:ea typeface="Calibri"/>
                          <a:cs typeface="Zar"/>
                        </a:rPr>
                        <a:t>قوانین ومقررات برای برخورد با جرائم الکترونیک</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rtl="1">
                        <a:lnSpc>
                          <a:spcPct val="115000"/>
                        </a:lnSpc>
                        <a:spcAft>
                          <a:spcPts val="0"/>
                        </a:spcAft>
                      </a:pPr>
                      <a:r>
                        <a:rPr lang="ar-SA" sz="1000">
                          <a:latin typeface="Times New Roman"/>
                          <a:ea typeface="Calibri"/>
                          <a:cs typeface="Zar"/>
                        </a:rPr>
                        <a:t>توانایی و مهارت تخصصی تامین کنندگان</a:t>
                      </a:r>
                      <a:endParaRPr lang="en-US" sz="1000">
                        <a:latin typeface="Calibri"/>
                        <a:ea typeface="Calibri"/>
                        <a:cs typeface="Arial"/>
                      </a:endParaRPr>
                    </a:p>
                    <a:p>
                      <a:pPr algn="ctr" rtl="1">
                        <a:lnSpc>
                          <a:spcPct val="115000"/>
                        </a:lnSpc>
                        <a:spcAft>
                          <a:spcPts val="0"/>
                        </a:spcAft>
                      </a:pPr>
                      <a:r>
                        <a:rPr lang="ar-SA" sz="1000">
                          <a:latin typeface="Times New Roman"/>
                          <a:ea typeface="Calibri"/>
                          <a:cs typeface="Zar"/>
                        </a:rPr>
                        <a:t> در برقراری  ارتباط وسفارش گیری برخط</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دسترسی به اینترنت و منابع زیر ساختی توسط تامین کنندگان</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توانایی و مهارت تخصصی مشتریان </a:t>
                      </a:r>
                      <a:endParaRPr lang="en-US" sz="1000">
                        <a:latin typeface="Calibri"/>
                        <a:ea typeface="Calibri"/>
                        <a:cs typeface="Arial"/>
                      </a:endParaRPr>
                    </a:p>
                    <a:p>
                      <a:pPr algn="ctr" rtl="1">
                        <a:lnSpc>
                          <a:spcPct val="115000"/>
                        </a:lnSpc>
                        <a:spcAft>
                          <a:spcPts val="0"/>
                        </a:spcAft>
                      </a:pPr>
                      <a:r>
                        <a:rPr lang="ar-SA" sz="1000">
                          <a:latin typeface="Times New Roman"/>
                          <a:ea typeface="Calibri"/>
                          <a:cs typeface="Zar"/>
                        </a:rPr>
                        <a:t>در برقراری  ارتباط وسفارش دهی برخط</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rtl="1">
                        <a:lnSpc>
                          <a:spcPct val="115000"/>
                        </a:lnSpc>
                        <a:spcAft>
                          <a:spcPts val="0"/>
                        </a:spcAft>
                      </a:pPr>
                      <a:r>
                        <a:rPr lang="ar-SA" sz="1000">
                          <a:latin typeface="Times New Roman"/>
                          <a:ea typeface="Calibri"/>
                          <a:cs typeface="Zar"/>
                        </a:rPr>
                        <a:t>دسترسی به اینترنت و منابع زیر ساختی توسط مشتریان</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rtl="1">
                        <a:lnSpc>
                          <a:spcPct val="115000"/>
                        </a:lnSpc>
                        <a:spcAft>
                          <a:spcPts val="0"/>
                        </a:spcAft>
                      </a:pPr>
                      <a:r>
                        <a:rPr lang="ar-SA" sz="1000" dirty="0">
                          <a:latin typeface="Times New Roman"/>
                          <a:ea typeface="Calibri"/>
                          <a:cs typeface="Zar"/>
                        </a:rPr>
                        <a:t>آگاهی منابع انسانی از نحوه کاربرد استراتژیک</a:t>
                      </a:r>
                      <a:endParaRPr lang="en-US" sz="1000" dirty="0">
                        <a:latin typeface="Calibri"/>
                        <a:ea typeface="Calibri"/>
                        <a:cs typeface="Arial"/>
                      </a:endParaRPr>
                    </a:p>
                    <a:p>
                      <a:pPr algn="ctr" rtl="1">
                        <a:lnSpc>
                          <a:spcPct val="115000"/>
                        </a:lnSpc>
                        <a:spcAft>
                          <a:spcPts val="0"/>
                        </a:spcAft>
                      </a:pPr>
                      <a:r>
                        <a:rPr lang="ar-SA" sz="1000" dirty="0">
                          <a:latin typeface="Times New Roman"/>
                          <a:ea typeface="Calibri"/>
                          <a:cs typeface="Zar"/>
                        </a:rPr>
                        <a:t> تجارت الکترونیک در واحد سازمانی</a:t>
                      </a:r>
                      <a:endParaRPr lang="en-US" sz="1000" dirty="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تخصص منابع انسانی در بخش های وظیفه ای </a:t>
                      </a:r>
                      <a:endParaRPr lang="en-US" sz="1000">
                        <a:latin typeface="Calibri"/>
                        <a:ea typeface="Calibri"/>
                        <a:cs typeface="Arial"/>
                      </a:endParaRPr>
                    </a:p>
                    <a:p>
                      <a:pPr algn="ctr" rtl="1">
                        <a:lnSpc>
                          <a:spcPct val="115000"/>
                        </a:lnSpc>
                        <a:spcAft>
                          <a:spcPts val="0"/>
                        </a:spcAft>
                      </a:pPr>
                      <a:r>
                        <a:rPr lang="ar-SA" sz="1000">
                          <a:latin typeface="Times New Roman"/>
                          <a:ea typeface="Calibri"/>
                          <a:cs typeface="Zar"/>
                        </a:rPr>
                        <a:t>در مورد کاربرد فنی تجارت الکترونیک در واحد سازمانی</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ادراک واضح در مورد ادغام برنامه سازمان و تجارت الکترونیک</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rtl="1">
                        <a:lnSpc>
                          <a:spcPct val="115000"/>
                        </a:lnSpc>
                        <a:spcAft>
                          <a:spcPts val="0"/>
                        </a:spcAft>
                      </a:pPr>
                      <a:r>
                        <a:rPr lang="ar-SA" sz="1000">
                          <a:latin typeface="Times New Roman"/>
                          <a:ea typeface="Calibri"/>
                          <a:cs typeface="Zar"/>
                        </a:rPr>
                        <a:t>تمایل مدیران ارشد به ابتکار عمل در زمینه تجارت الکترونیک</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rtl="1">
                        <a:lnSpc>
                          <a:spcPct val="115000"/>
                        </a:lnSpc>
                        <a:spcAft>
                          <a:spcPts val="0"/>
                        </a:spcAft>
                      </a:pPr>
                      <a:r>
                        <a:rPr lang="ar-SA" sz="1000">
                          <a:latin typeface="Times New Roman"/>
                          <a:ea typeface="Calibri"/>
                          <a:cs typeface="Zar"/>
                        </a:rPr>
                        <a:t>زیر ساخت های شبکه ای و اینترنت پر سرعت</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یکپارچگی الکتروینک میان بخش های وظیفه ای</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توجه به نیاز های مشتری </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rtl="1">
                        <a:lnSpc>
                          <a:spcPct val="115000"/>
                        </a:lnSpc>
                        <a:spcAft>
                          <a:spcPts val="0"/>
                        </a:spcAft>
                      </a:pPr>
                      <a:r>
                        <a:rPr lang="ar-SA" sz="1000">
                          <a:latin typeface="Times New Roman"/>
                          <a:ea typeface="Calibri"/>
                          <a:cs typeface="Zar"/>
                        </a:rPr>
                        <a:t>توجه به کاهش هزینه</a:t>
                      </a:r>
                      <a:endParaRPr lang="en-US" sz="100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rowSpan="2">
                  <a:txBody>
                    <a:bodyPr/>
                    <a:lstStyle/>
                    <a:p>
                      <a:pPr marL="68580" marR="71755" algn="ctr" rtl="1">
                        <a:lnSpc>
                          <a:spcPct val="115000"/>
                        </a:lnSpc>
                        <a:spcAft>
                          <a:spcPts val="0"/>
                        </a:spcAft>
                      </a:pPr>
                      <a:r>
                        <a:rPr lang="ar-SA" sz="1000" dirty="0">
                          <a:latin typeface="Calibri"/>
                          <a:ea typeface="Calibri"/>
                          <a:cs typeface="Zar"/>
                        </a:rPr>
                        <a:t>معیار های فرعی و اوزان مربوطه </a:t>
                      </a:r>
                      <a:endParaRPr lang="en-US" sz="1000" dirty="0">
                        <a:latin typeface="Calibri"/>
                        <a:ea typeface="Calibri"/>
                        <a:cs typeface="Arial"/>
                      </a:endParaRPr>
                    </a:p>
                  </a:txBody>
                  <a:tcPr marL="40648" marR="40648"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225">
                <a:tc>
                  <a:txBody>
                    <a:bodyPr/>
                    <a:lstStyle/>
                    <a:p>
                      <a:pPr algn="ctr" rtl="1">
                        <a:lnSpc>
                          <a:spcPct val="115000"/>
                        </a:lnSpc>
                        <a:spcAft>
                          <a:spcPts val="0"/>
                        </a:spcAft>
                      </a:pPr>
                      <a:r>
                        <a:rPr lang="ar-SA" sz="1000">
                          <a:latin typeface="Times New Roman"/>
                          <a:ea typeface="Calibri"/>
                          <a:cs typeface="Zar"/>
                        </a:rPr>
                        <a:t>0.89</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0.102</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0.89</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Calibri"/>
                          <a:ea typeface="Calibri"/>
                          <a:cs typeface="Zar"/>
                        </a:rPr>
                        <a:t>0.102</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0.5</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0.5</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0.5</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0.5</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0.383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0.637</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0.5</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0.5</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0.5</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0.5</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0.383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dirty="0">
                          <a:latin typeface="Times New Roman"/>
                          <a:ea typeface="Calibri"/>
                          <a:cs typeface="Zar"/>
                        </a:rPr>
                        <a:t>0.637</a:t>
                      </a:r>
                      <a:endParaRPr lang="en-US" sz="1000" dirty="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fa-IR"/>
                    </a:p>
                  </a:txBody>
                  <a:tcPr/>
                </a:tc>
              </a:tr>
              <a:tr h="613225">
                <a:tc>
                  <a:txBody>
                    <a:bodyPr/>
                    <a:lstStyle/>
                    <a:p>
                      <a:pPr algn="ctr" rtl="1">
                        <a:lnSpc>
                          <a:spcPct val="115000"/>
                        </a:lnSpc>
                        <a:spcAft>
                          <a:spcPts val="0"/>
                        </a:spcAft>
                      </a:pPr>
                      <a:r>
                        <a:rPr lang="ar-SA" sz="1000">
                          <a:latin typeface="Times New Roman"/>
                          <a:ea typeface="Calibri"/>
                          <a:cs typeface="Zar"/>
                        </a:rPr>
                        <a:t>0.273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0.419</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0.273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0.419</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0.26</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0.38</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ar-SA" sz="1000" dirty="0" smtClean="0">
                          <a:latin typeface="Times New Roman"/>
                          <a:ea typeface="Calibri"/>
                          <a:cs typeface="Zar"/>
                        </a:rPr>
                        <a:t>0.418</a:t>
                      </a:r>
                      <a:endParaRPr lang="en-US" sz="1000" dirty="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0.334</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0.105</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0.28</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0.12</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0.285</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0.592</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0.145</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dirty="0">
                          <a:latin typeface="Calibri"/>
                          <a:ea typeface="Calibri"/>
                          <a:cs typeface="Zar"/>
                        </a:rPr>
                        <a:t>استراتژی اول</a:t>
                      </a:r>
                      <a:endParaRPr lang="en-US" sz="1000" dirty="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225">
                <a:tc>
                  <a:txBody>
                    <a:bodyPr/>
                    <a:lstStyle/>
                    <a:p>
                      <a:pPr algn="ctr" rtl="1">
                        <a:lnSpc>
                          <a:spcPct val="115000"/>
                        </a:lnSpc>
                        <a:spcAft>
                          <a:spcPts val="0"/>
                        </a:spcAft>
                      </a:pPr>
                      <a:r>
                        <a:rPr lang="ar-SA" sz="1000">
                          <a:latin typeface="Times New Roman"/>
                          <a:ea typeface="Calibri"/>
                          <a:cs typeface="Zar"/>
                        </a:rPr>
                        <a:t>0.29</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0.014</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0.29</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0.014</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0.083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0.38</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ar-SA" sz="1000">
                          <a:latin typeface="Times New Roman"/>
                          <a:ea typeface="Calibri"/>
                          <a:cs typeface="Zar"/>
                        </a:rPr>
                        <a:t>0.362</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0.296</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0.36</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0.34</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0.231</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0.238</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0.163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0.241</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dirty="0">
                          <a:latin typeface="Calibri"/>
                          <a:ea typeface="Calibri"/>
                          <a:cs typeface="Zar"/>
                        </a:rPr>
                        <a:t>استراتژی دوم</a:t>
                      </a:r>
                      <a:endParaRPr lang="en-US" sz="1000" dirty="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790">
                <a:tc>
                  <a:txBody>
                    <a:bodyPr/>
                    <a:lstStyle/>
                    <a:p>
                      <a:pPr algn="ctr" rtl="1">
                        <a:lnSpc>
                          <a:spcPct val="115000"/>
                        </a:lnSpc>
                        <a:spcAft>
                          <a:spcPts val="0"/>
                        </a:spcAft>
                      </a:pPr>
                      <a:r>
                        <a:rPr lang="ar-SA" sz="1000">
                          <a:latin typeface="Times New Roman"/>
                          <a:ea typeface="Calibri"/>
                          <a:cs typeface="Zar"/>
                        </a:rPr>
                        <a:t>0.427</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0.419</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0.427</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0.419</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0.65</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0.23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ar-SA" sz="1000">
                          <a:latin typeface="Times New Roman"/>
                          <a:ea typeface="Calibri"/>
                          <a:cs typeface="Zar"/>
                        </a:rPr>
                        <a:t>0.23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0.38</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dirty="0">
                          <a:latin typeface="Times New Roman"/>
                          <a:ea typeface="Calibri"/>
                          <a:cs typeface="Zar"/>
                        </a:rPr>
                        <a:t>0.52</a:t>
                      </a:r>
                      <a:endParaRPr lang="en-US" sz="1000" dirty="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0.38</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0.648</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0.33</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0.476</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0.244</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a:latin typeface="Times New Roman"/>
                          <a:ea typeface="Calibri"/>
                          <a:cs typeface="Zar"/>
                        </a:rPr>
                        <a:t>0.61</a:t>
                      </a:r>
                      <a:endParaRPr lang="en-US" sz="1000">
                        <a:latin typeface="Calibri"/>
                        <a:ea typeface="Calibri"/>
                        <a:cs typeface="Arial"/>
                      </a:endParaRPr>
                    </a:p>
                  </a:txBody>
                  <a:tcPr marL="40648" marR="40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000" dirty="0">
                          <a:latin typeface="Calibri"/>
                          <a:ea typeface="Calibri"/>
                          <a:cs typeface="Zar"/>
                        </a:rPr>
                        <a:t>استراتژی سوم</a:t>
                      </a:r>
                      <a:endParaRPr lang="en-US" sz="1000" dirty="0">
                        <a:latin typeface="Calibri"/>
                        <a:ea typeface="Calibri"/>
                        <a:cs typeface="Arial"/>
                      </a:endParaRPr>
                    </a:p>
                  </a:txBody>
                  <a:tcPr marL="40648" marR="40648"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Footer Placeholder 5"/>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1200" dirty="0" smtClean="0">
                <a:cs typeface="Zar" pitchFamily="2" charset="-78"/>
              </a:rPr>
              <a:t>وزن نهایی استراتژی های تجارت الکترونیک </a:t>
            </a:r>
            <a:endParaRPr lang="fa-IR" sz="1200" dirty="0">
              <a:cs typeface="Zar" pitchFamily="2" charset="-78"/>
            </a:endParaRPr>
          </a:p>
        </p:txBody>
      </p:sp>
      <p:sp>
        <p:nvSpPr>
          <p:cNvPr id="10" name="Rectangle 9"/>
          <p:cNvSpPr/>
          <p:nvPr/>
        </p:nvSpPr>
        <p:spPr>
          <a:xfrm>
            <a:off x="1371600" y="1752600"/>
            <a:ext cx="6858000" cy="1384995"/>
          </a:xfrm>
          <a:prstGeom prst="rect">
            <a:avLst/>
          </a:prstGeom>
        </p:spPr>
        <p:txBody>
          <a:bodyPr wrap="square">
            <a:spAutoFit/>
          </a:bodyPr>
          <a:lstStyle/>
          <a:p>
            <a:pPr lvl="0" algn="r" rtl="1">
              <a:lnSpc>
                <a:spcPct val="200000"/>
              </a:lnSpc>
            </a:pPr>
            <a:r>
              <a:rPr lang="ar-SA" sz="1400" dirty="0" smtClean="0">
                <a:solidFill>
                  <a:srgbClr val="333333"/>
                </a:solidFill>
                <a:latin typeface="Times New Roman" pitchFamily="18" charset="0"/>
                <a:ea typeface="Calibri" pitchFamily="34" charset="0"/>
                <a:cs typeface="Zar" pitchFamily="2" charset="-78"/>
              </a:rPr>
              <a:t>بدیل اول : استراتژی تجارت الکترونیک مرتبط با توسعه پایگاه مشتری (0.2751).</a:t>
            </a:r>
            <a:endParaRPr lang="en-US" sz="1400" dirty="0" smtClean="0">
              <a:solidFill>
                <a:srgbClr val="333333"/>
              </a:solidFill>
              <a:latin typeface="Arial" pitchFamily="34" charset="0"/>
              <a:cs typeface="Arial" pitchFamily="34" charset="0"/>
            </a:endParaRPr>
          </a:p>
          <a:p>
            <a:pPr lvl="0" algn="r" rtl="1" eaLnBrk="0" hangingPunct="0">
              <a:lnSpc>
                <a:spcPct val="200000"/>
              </a:lnSpc>
            </a:pPr>
            <a:r>
              <a:rPr lang="ar-SA" sz="1400" dirty="0" smtClean="0">
                <a:solidFill>
                  <a:srgbClr val="333333"/>
                </a:solidFill>
                <a:latin typeface="Times New Roman" pitchFamily="18" charset="0"/>
                <a:ea typeface="Calibri" pitchFamily="34" charset="0"/>
                <a:cs typeface="Zar" pitchFamily="2" charset="-78"/>
              </a:rPr>
              <a:t>بدیل دوم :استراتژی تجارت الکترونیک مرتبط با ارتقاءخدمات مشتریان (0.21701).</a:t>
            </a:r>
          </a:p>
          <a:p>
            <a:pPr algn="r" rtl="1" eaLnBrk="0" hangingPunct="0">
              <a:lnSpc>
                <a:spcPct val="200000"/>
              </a:lnSpc>
            </a:pPr>
            <a:r>
              <a:rPr lang="ar-SA" sz="1400" dirty="0" smtClean="0">
                <a:solidFill>
                  <a:srgbClr val="333333"/>
                </a:solidFill>
                <a:latin typeface="Times New Roman" pitchFamily="18" charset="0"/>
                <a:ea typeface="Calibri" pitchFamily="34" charset="0"/>
                <a:cs typeface="Zar" pitchFamily="2" charset="-78"/>
              </a:rPr>
              <a:t>بدیل سوم :استراتژی تجارت الکترونیک مرتبط با مدیریت خرید  (0.4071).</a:t>
            </a: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1400" dirty="0" smtClean="0">
                <a:cs typeface="Zar" pitchFamily="2" charset="-78"/>
              </a:rPr>
              <a:t>نتیجه گیری ، پیشنهاد ها و محدودیت ها</a:t>
            </a:r>
            <a:endParaRPr lang="fa-IR" sz="1400" dirty="0">
              <a:cs typeface="Zar" pitchFamily="2" charset="-78"/>
            </a:endParaRPr>
          </a:p>
        </p:txBody>
      </p:sp>
      <p:sp>
        <p:nvSpPr>
          <p:cNvPr id="4" name="TextBox 3"/>
          <p:cNvSpPr txBox="1"/>
          <p:nvPr/>
        </p:nvSpPr>
        <p:spPr>
          <a:xfrm>
            <a:off x="304800" y="914400"/>
            <a:ext cx="8686800" cy="5047536"/>
          </a:xfrm>
          <a:prstGeom prst="rect">
            <a:avLst/>
          </a:prstGeom>
          <a:noFill/>
        </p:spPr>
        <p:txBody>
          <a:bodyPr wrap="square" rtlCol="1">
            <a:spAutoFit/>
          </a:bodyPr>
          <a:lstStyle/>
          <a:p>
            <a:pPr algn="just" rtl="1">
              <a:lnSpc>
                <a:spcPct val="200000"/>
              </a:lnSpc>
            </a:pPr>
            <a:r>
              <a:rPr lang="fa-IR" sz="1400" b="1" dirty="0" smtClean="0">
                <a:cs typeface="Zar" pitchFamily="2" charset="-78"/>
              </a:rPr>
              <a:t> نتیجه گیری :</a:t>
            </a:r>
          </a:p>
          <a:p>
            <a:pPr algn="just" rtl="1">
              <a:lnSpc>
                <a:spcPct val="150000"/>
              </a:lnSpc>
            </a:pPr>
            <a:r>
              <a:rPr lang="ar-SA" sz="1400" dirty="0" smtClean="0">
                <a:cs typeface="Zar" pitchFamily="2" charset="-78"/>
              </a:rPr>
              <a:t>اوزان نهایی استراتژی های تجارت الکترونیک نشان می دهد که با توجه به ارزیابی صورت پذیرفته توسط کارشناسان سازمان از عوامل سازمانی ، بین سازمانی ،محیطی و استراتژی رقابتی سازمان در قالب معیار های اصلی و فرعی تصمیم</a:t>
            </a:r>
            <a:r>
              <a:rPr lang="fa-IR" sz="1400" dirty="0" smtClean="0">
                <a:cs typeface="Zar" pitchFamily="2" charset="-78"/>
              </a:rPr>
              <a:t>:</a:t>
            </a:r>
            <a:r>
              <a:rPr lang="ar-SA" sz="1400" dirty="0" smtClean="0">
                <a:cs typeface="Zar" pitchFamily="2" charset="-78"/>
              </a:rPr>
              <a:t> </a:t>
            </a:r>
            <a:endParaRPr lang="fa-IR" sz="1400" dirty="0" smtClean="0">
              <a:cs typeface="Zar" pitchFamily="2" charset="-78"/>
            </a:endParaRPr>
          </a:p>
          <a:p>
            <a:pPr algn="just" rtl="1">
              <a:lnSpc>
                <a:spcPct val="150000"/>
              </a:lnSpc>
            </a:pPr>
            <a:r>
              <a:rPr lang="ar-SA" sz="1400" dirty="0" smtClean="0">
                <a:cs typeface="Zar" pitchFamily="2" charset="-78"/>
              </a:rPr>
              <a:t>استراتژی تجارت الکترونیک مرتبط با مدیریت خرید در رتبه اول ،</a:t>
            </a:r>
            <a:endParaRPr lang="fa-IR" sz="1400" dirty="0" smtClean="0">
              <a:cs typeface="Zar" pitchFamily="2" charset="-78"/>
            </a:endParaRPr>
          </a:p>
          <a:p>
            <a:pPr algn="just" rtl="1">
              <a:lnSpc>
                <a:spcPct val="150000"/>
              </a:lnSpc>
            </a:pPr>
            <a:r>
              <a:rPr lang="ar-SA" sz="1400" dirty="0" smtClean="0">
                <a:cs typeface="Zar" pitchFamily="2" charset="-78"/>
              </a:rPr>
              <a:t>استراتژی تجارت الکترونیک مرتبط با توسعه پایگاه مشتریان در رتبه دوم و</a:t>
            </a:r>
            <a:endParaRPr lang="fa-IR" sz="1400" dirty="0" smtClean="0">
              <a:cs typeface="Zar" pitchFamily="2" charset="-78"/>
            </a:endParaRPr>
          </a:p>
          <a:p>
            <a:pPr algn="just" rtl="1">
              <a:lnSpc>
                <a:spcPct val="150000"/>
              </a:lnSpc>
            </a:pPr>
            <a:r>
              <a:rPr lang="ar-SA" sz="1400" dirty="0" smtClean="0">
                <a:cs typeface="Zar" pitchFamily="2" charset="-78"/>
              </a:rPr>
              <a:t> استراتژی تجارت الکترونیک مرتبط با ارتقاء خدمات مشتریان در رتبه سوم قرار می گیرد</a:t>
            </a:r>
            <a:r>
              <a:rPr lang="fa-IR" sz="1400" dirty="0" smtClean="0">
                <a:cs typeface="Zar" pitchFamily="2" charset="-78"/>
              </a:rPr>
              <a:t>.</a:t>
            </a:r>
          </a:p>
          <a:p>
            <a:pPr algn="just" rtl="1">
              <a:lnSpc>
                <a:spcPct val="150000"/>
              </a:lnSpc>
            </a:pPr>
            <a:r>
              <a:rPr lang="fa-IR" sz="1400" b="1" dirty="0" smtClean="0">
                <a:cs typeface="Zar" pitchFamily="2" charset="-78"/>
              </a:rPr>
              <a:t>پیشنهاد های مبتنی بر یافته ها:</a:t>
            </a:r>
          </a:p>
          <a:p>
            <a:pPr algn="just" rtl="1">
              <a:lnSpc>
                <a:spcPct val="150000"/>
              </a:lnSpc>
            </a:pPr>
            <a:r>
              <a:rPr lang="fa-IR" sz="1400" dirty="0" smtClean="0">
                <a:cs typeface="Zar" pitchFamily="2" charset="-78"/>
              </a:rPr>
              <a:t>1- جهت پیاده سازی تجارت الکترونیک از بخش خرید اقدام به این عمل نماید .(با توجه به اولویت استراتژی نجارت الکتروینک مدیرت  خرید</a:t>
            </a:r>
            <a:r>
              <a:rPr lang="fa-IR" sz="1400" b="1" dirty="0" smtClean="0">
                <a:cs typeface="Zar" pitchFamily="2" charset="-78"/>
              </a:rPr>
              <a:t>.</a:t>
            </a:r>
          </a:p>
          <a:p>
            <a:pPr algn="just" rtl="1">
              <a:lnSpc>
                <a:spcPct val="150000"/>
              </a:lnSpc>
            </a:pPr>
            <a:r>
              <a:rPr lang="fa-IR" sz="1400" dirty="0" smtClean="0">
                <a:cs typeface="Zar" pitchFamily="2" charset="-78"/>
              </a:rPr>
              <a:t>2-به منظور پیاده سازی این استراتژی توجه بیشتر به  </a:t>
            </a:r>
          </a:p>
          <a:p>
            <a:pPr algn="just" rtl="1">
              <a:lnSpc>
                <a:spcPct val="150000"/>
              </a:lnSpc>
            </a:pPr>
            <a:r>
              <a:rPr lang="fa-IR" sz="1400" dirty="0" smtClean="0">
                <a:cs typeface="Zar" pitchFamily="2" charset="-78"/>
              </a:rPr>
              <a:t>1-2 منابع زیر ساختی در بخش وظیفه ای خرید</a:t>
            </a:r>
          </a:p>
          <a:p>
            <a:pPr algn="just" rtl="1">
              <a:lnSpc>
                <a:spcPct val="150000"/>
              </a:lnSpc>
            </a:pPr>
            <a:r>
              <a:rPr lang="fa-IR" sz="1400" dirty="0" smtClean="0">
                <a:cs typeface="Zar" pitchFamily="2" charset="-78"/>
              </a:rPr>
              <a:t>2-2 ی</a:t>
            </a:r>
            <a:r>
              <a:rPr lang="ar-SA" sz="1400" dirty="0" smtClean="0">
                <a:cs typeface="Zar" pitchFamily="2" charset="-78"/>
              </a:rPr>
              <a:t>کپارچگی الکترونیک میان بخش های طراحی ،تولید و مدیریت خرید</a:t>
            </a:r>
            <a:endParaRPr lang="fa-IR" sz="1400" dirty="0" smtClean="0">
              <a:cs typeface="Zar" pitchFamily="2" charset="-78"/>
            </a:endParaRPr>
          </a:p>
          <a:p>
            <a:pPr algn="just" rtl="1">
              <a:lnSpc>
                <a:spcPct val="200000"/>
              </a:lnSpc>
            </a:pPr>
            <a:endParaRPr lang="fa-IR" sz="1400" dirty="0" smtClean="0">
              <a:cs typeface="Zar" pitchFamily="2" charset="-78"/>
            </a:endParaRPr>
          </a:p>
          <a:p>
            <a:pPr algn="just" rtl="1">
              <a:lnSpc>
                <a:spcPct val="200000"/>
              </a:lnSpc>
            </a:pPr>
            <a:endParaRPr lang="fa-IR" sz="1400" dirty="0" smtClean="0">
              <a:cs typeface="Zar" pitchFamily="2" charset="-78"/>
            </a:endParaRPr>
          </a:p>
          <a:p>
            <a:pPr algn="just" rtl="1">
              <a:lnSpc>
                <a:spcPct val="200000"/>
              </a:lnSpc>
            </a:pPr>
            <a:endParaRPr lang="fa-IR" sz="1400" dirty="0">
              <a:cs typeface="Zar" pitchFamily="2" charset="-78"/>
            </a:endParaRPr>
          </a:p>
        </p:txBody>
      </p:sp>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524000"/>
            <a:ext cx="7239000" cy="5105400"/>
          </a:xfrm>
          <a:prstGeom prst="rect">
            <a:avLst/>
          </a:prstGeom>
          <a:noFill/>
        </p:spPr>
        <p:txBody>
          <a:bodyPr wrap="square" rtlCol="1">
            <a:spAutoFit/>
          </a:bodyPr>
          <a:lstStyle/>
          <a:p>
            <a:pPr algn="r" rtl="1">
              <a:lnSpc>
                <a:spcPct val="150000"/>
              </a:lnSpc>
            </a:pPr>
            <a:r>
              <a:rPr lang="fa-IR" sz="1400" dirty="0" smtClean="0">
                <a:cs typeface="Zar" pitchFamily="2" charset="-78"/>
              </a:rPr>
              <a:t>3-2ی</a:t>
            </a:r>
            <a:r>
              <a:rPr lang="ar-SA" sz="1400" dirty="0" smtClean="0">
                <a:cs typeface="Zar" pitchFamily="2" charset="-78"/>
              </a:rPr>
              <a:t>کپارچگی الکترونیک میان بخش های طراحی ،تولید و مدیریت خرید</a:t>
            </a:r>
            <a:endParaRPr lang="fa-IR" sz="1400" dirty="0" smtClean="0">
              <a:cs typeface="Zar" pitchFamily="2" charset="-78"/>
            </a:endParaRPr>
          </a:p>
          <a:p>
            <a:pPr lvl="0" algn="r" rtl="1">
              <a:lnSpc>
                <a:spcPct val="150000"/>
              </a:lnSpc>
            </a:pPr>
            <a:r>
              <a:rPr lang="fa-IR" sz="1400" dirty="0" smtClean="0">
                <a:cs typeface="Zar" pitchFamily="2" charset="-78"/>
              </a:rPr>
              <a:t>4-2 مهارت تخصصی منابع انسانی در بخش مدیریت خرید وتدارکات .</a:t>
            </a:r>
            <a:endParaRPr lang="en-US" sz="1400" dirty="0" smtClean="0">
              <a:cs typeface="Zar" pitchFamily="2" charset="-78"/>
            </a:endParaRPr>
          </a:p>
          <a:p>
            <a:pPr lvl="0" algn="r" rtl="1">
              <a:lnSpc>
                <a:spcPct val="150000"/>
              </a:lnSpc>
            </a:pPr>
            <a:r>
              <a:rPr lang="fa-IR" sz="1400" dirty="0" smtClean="0">
                <a:cs typeface="Zar" pitchFamily="2" charset="-78"/>
              </a:rPr>
              <a:t>5-2 ایجاد یکپارچگی الکترونیک در مبادلات و اطلاعات میان بخش های وظیفه ای خرید سازمان و فروش تامین کنندگان</a:t>
            </a:r>
            <a:r>
              <a:rPr lang="fa-IR" sz="1400" dirty="0" smtClean="0"/>
              <a:t>.</a:t>
            </a:r>
          </a:p>
          <a:p>
            <a:pPr lvl="0" algn="r" rtl="1">
              <a:lnSpc>
                <a:spcPct val="150000"/>
              </a:lnSpc>
            </a:pPr>
            <a:r>
              <a:rPr lang="fa-IR" sz="1400" dirty="0" smtClean="0">
                <a:cs typeface="Zar" pitchFamily="2" charset="-78"/>
              </a:rPr>
              <a:t> 6-2 توافق با تامین کنندگان جهت انتخاب بانک عامل و شیوه پرداخت ما به ازای خرید های الکترونیک. </a:t>
            </a:r>
            <a:endParaRPr lang="en-US" sz="1400" dirty="0" smtClean="0">
              <a:cs typeface="Zar" pitchFamily="2" charset="-78"/>
            </a:endParaRPr>
          </a:p>
          <a:p>
            <a:pPr lvl="0" algn="r" rtl="1">
              <a:lnSpc>
                <a:spcPct val="150000"/>
              </a:lnSpc>
            </a:pPr>
            <a:r>
              <a:rPr lang="fa-IR" sz="1400" dirty="0" smtClean="0">
                <a:cs typeface="Zar" pitchFamily="2" charset="-78"/>
              </a:rPr>
              <a:t>7-2تغییر سیستم حسابداری تجاری و صنعتی شرکت متناسب با ملزومات استراتژی تجارت الکترونیک  مرتبط با مدیریت خرید.</a:t>
            </a:r>
            <a:endParaRPr lang="en-US" sz="1400" dirty="0" smtClean="0">
              <a:cs typeface="Zar" pitchFamily="2" charset="-78"/>
            </a:endParaRPr>
          </a:p>
          <a:p>
            <a:pPr lvl="0" algn="r" rtl="1">
              <a:lnSpc>
                <a:spcPct val="150000"/>
              </a:lnSpc>
            </a:pPr>
            <a:r>
              <a:rPr lang="fa-IR" sz="1400" dirty="0" smtClean="0">
                <a:cs typeface="Zar" pitchFamily="2" charset="-78"/>
              </a:rPr>
              <a:t>8-2برنامه ریزی و سرمایه گذاری به منظور طراحی و استقرار سیستم پشتیبانی از تصمیمات گروهی در بخش خرید شرکت پیاده سازی استراتژی تجارت الکترونیک مرتبط با مدیریت خرید را تسهیل می نماید</a:t>
            </a:r>
            <a:r>
              <a:rPr lang="fa-IR" sz="1400" dirty="0" smtClean="0"/>
              <a:t>.</a:t>
            </a:r>
          </a:p>
          <a:p>
            <a:pPr lvl="0" algn="r" rtl="1">
              <a:lnSpc>
                <a:spcPct val="150000"/>
              </a:lnSpc>
            </a:pPr>
            <a:r>
              <a:rPr lang="fa-IR" sz="1400" b="1" dirty="0" smtClean="0">
                <a:cs typeface="Zar" pitchFamily="2" charset="-78"/>
              </a:rPr>
              <a:t>محدودیت ها </a:t>
            </a:r>
          </a:p>
          <a:p>
            <a:pPr lvl="0" algn="r" rtl="1">
              <a:lnSpc>
                <a:spcPct val="150000"/>
              </a:lnSpc>
            </a:pPr>
            <a:r>
              <a:rPr lang="fa-IR" sz="1400" b="1" dirty="0" smtClean="0">
                <a:cs typeface="Zar" pitchFamily="2" charset="-78"/>
              </a:rPr>
              <a:t>1- </a:t>
            </a:r>
            <a:r>
              <a:rPr lang="ar-SA" sz="1400" dirty="0" smtClean="0">
                <a:cs typeface="Zar" pitchFamily="2" charset="-78"/>
              </a:rPr>
              <a:t>استراتژی از جمله سازه های مبهم در ادبیات سازمانی می باشد و مسائل و موضوعاتی متنوعی را شامل می گردد</a:t>
            </a:r>
            <a:r>
              <a:rPr lang="fa-IR" sz="1400" dirty="0" smtClean="0">
                <a:cs typeface="Zar" pitchFamily="2" charset="-78"/>
              </a:rPr>
              <a:t> .......استراتژهای وظیفه ای</a:t>
            </a:r>
          </a:p>
          <a:p>
            <a:pPr lvl="0" algn="r" rtl="1">
              <a:lnSpc>
                <a:spcPct val="150000"/>
              </a:lnSpc>
            </a:pPr>
            <a:r>
              <a:rPr lang="fa-IR" sz="1400" dirty="0" smtClean="0">
                <a:cs typeface="Zar" pitchFamily="2" charset="-78"/>
              </a:rPr>
              <a:t>2-</a:t>
            </a:r>
            <a:r>
              <a:rPr lang="ar-SA" sz="1400" dirty="0" smtClean="0"/>
              <a:t> </a:t>
            </a:r>
            <a:r>
              <a:rPr lang="ar-SA" sz="1400" dirty="0" smtClean="0">
                <a:cs typeface="Zar" pitchFamily="2" charset="-78"/>
              </a:rPr>
              <a:t>شیوه ی اجماع در مورد درجه ترجیح گزینه هاست با اینکه بحث گروهی از جمله شیوه های مرسوم تحقیق در علوم اجتماعی است</a:t>
            </a:r>
            <a:r>
              <a:rPr lang="fa-IR" sz="1400" dirty="0" smtClean="0">
                <a:cs typeface="Zar" pitchFamily="2" charset="-78"/>
              </a:rPr>
              <a:t> .......... روانشناسی اجتماعی ،تاثیر پذیری از نظرات دیگران </a:t>
            </a:r>
          </a:p>
          <a:p>
            <a:pPr lvl="0" algn="r" rtl="1">
              <a:lnSpc>
                <a:spcPct val="150000"/>
              </a:lnSpc>
            </a:pPr>
            <a:r>
              <a:rPr lang="fa-IR" sz="1400" dirty="0" smtClean="0">
                <a:cs typeface="Zar" pitchFamily="2" charset="-78"/>
              </a:rPr>
              <a:t>3-</a:t>
            </a:r>
            <a:r>
              <a:rPr lang="ar-SA" sz="1400" dirty="0" smtClean="0"/>
              <a:t> </a:t>
            </a:r>
            <a:r>
              <a:rPr lang="ar-SA" sz="1400" dirty="0" smtClean="0">
                <a:cs typeface="Zar" pitchFamily="2" charset="-78"/>
              </a:rPr>
              <a:t>آشنا نبودن پاسخگویان با فرآیند تحلیل سلسه مراتبی فازی و ثقیل بودن برخی جملات پرسشنامه و معیار ها</a:t>
            </a:r>
            <a:endParaRPr lang="fa-IR" sz="1400" dirty="0" smtClean="0">
              <a:cs typeface="Zar" pitchFamily="2" charset="-78"/>
            </a:endParaRPr>
          </a:p>
          <a:p>
            <a:pPr lvl="0" algn="r" rtl="1">
              <a:lnSpc>
                <a:spcPct val="150000"/>
              </a:lnSpc>
            </a:pPr>
            <a:r>
              <a:rPr lang="fa-IR" sz="1400" dirty="0" smtClean="0">
                <a:cs typeface="Zar" pitchFamily="2" charset="-78"/>
              </a:rPr>
              <a:t>4-</a:t>
            </a:r>
            <a:r>
              <a:rPr lang="ar-SA" sz="1400" dirty="0" smtClean="0">
                <a:cs typeface="Zar" pitchFamily="2" charset="-78"/>
              </a:rPr>
              <a:t> </a:t>
            </a:r>
            <a:r>
              <a:rPr lang="fa-IR" sz="1400" dirty="0" smtClean="0">
                <a:cs typeface="Zar" pitchFamily="2" charset="-78"/>
              </a:rPr>
              <a:t>ی</a:t>
            </a:r>
            <a:r>
              <a:rPr lang="ar-SA" sz="1400" dirty="0" smtClean="0">
                <a:cs typeface="Zar" pitchFamily="2" charset="-78"/>
              </a:rPr>
              <a:t>افته های این پژوهش به بعد مکانی و شرکت مورد مطالعه محدود می باشد</a:t>
            </a:r>
            <a:r>
              <a:rPr lang="fa-IR" sz="1400" dirty="0" smtClean="0">
                <a:cs typeface="Zar" pitchFamily="2" charset="-78"/>
              </a:rPr>
              <a:t>.</a:t>
            </a:r>
            <a:endParaRPr lang="en-US" sz="1400" dirty="0" smtClean="0">
              <a:cs typeface="Zar" pitchFamily="2" charset="-78"/>
            </a:endParaRPr>
          </a:p>
          <a:p>
            <a:pPr lvl="0" algn="r" rtl="1">
              <a:lnSpc>
                <a:spcPct val="150000"/>
              </a:lnSpc>
            </a:pPr>
            <a:endParaRPr lang="en-US" sz="1400" dirty="0" smtClean="0"/>
          </a:p>
          <a:p>
            <a:pPr algn="r" rtl="1"/>
            <a:endParaRPr lang="fa-IR" sz="1400" dirty="0">
              <a:cs typeface="Zar" pitchFamily="2" charset="-78"/>
            </a:endParaRPr>
          </a:p>
        </p:txBody>
      </p:sp>
      <p:sp>
        <p:nvSpPr>
          <p:cNvPr id="3" name="Footer Placeholder 2"/>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438400"/>
            <a:ext cx="6629400" cy="769441"/>
          </a:xfrm>
          <a:prstGeom prst="rect">
            <a:avLst/>
          </a:prstGeom>
          <a:noFill/>
        </p:spPr>
        <p:txBody>
          <a:bodyPr wrap="square" rtlCol="1">
            <a:spAutoFit/>
          </a:bodyPr>
          <a:lstStyle/>
          <a:p>
            <a:pPr algn="ctr" rtl="1"/>
            <a:r>
              <a:rPr lang="fa-IR" sz="4400" dirty="0" smtClean="0">
                <a:cs typeface="Zar" pitchFamily="2" charset="-78"/>
              </a:rPr>
              <a:t>با تشکر از توجه و حضور شما</a:t>
            </a:r>
            <a:endParaRPr lang="fa-IR" sz="4400" dirty="0">
              <a:cs typeface="Zar" pitchFamily="2" charset="-78"/>
            </a:endParaRPr>
          </a:p>
        </p:txBody>
      </p:sp>
      <p:sp>
        <p:nvSpPr>
          <p:cNvPr id="5" name="Footer Placeholder 4"/>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fa-IR" sz="1600" dirty="0">
                <a:cs typeface="Zar" pitchFamily="2" charset="-78"/>
              </a:rPr>
              <a:t>اهمیت و ارزش تحقیق</a:t>
            </a:r>
            <a:endParaRPr lang="en-US" sz="1600" dirty="0">
              <a:cs typeface="Zar" pitchFamily="2" charset="-78"/>
            </a:endParaRPr>
          </a:p>
        </p:txBody>
      </p:sp>
      <p:sp>
        <p:nvSpPr>
          <p:cNvPr id="12" name="TextBox 11"/>
          <p:cNvSpPr txBox="1"/>
          <p:nvPr/>
        </p:nvSpPr>
        <p:spPr>
          <a:xfrm>
            <a:off x="914400" y="1676400"/>
            <a:ext cx="7696200" cy="3000821"/>
          </a:xfrm>
          <a:prstGeom prst="rect">
            <a:avLst/>
          </a:prstGeom>
          <a:noFill/>
        </p:spPr>
        <p:txBody>
          <a:bodyPr wrap="square" rtlCol="1">
            <a:spAutoFit/>
          </a:bodyPr>
          <a:lstStyle/>
          <a:p>
            <a:pPr algn="just" rtl="1"/>
            <a:endParaRPr lang="fa-IR" sz="1400" dirty="0" smtClean="0">
              <a:latin typeface="Calibri" pitchFamily="34" charset="0"/>
              <a:ea typeface="Calibri" pitchFamily="34" charset="0"/>
              <a:cs typeface="Zar" pitchFamily="2" charset="-78"/>
            </a:endParaRPr>
          </a:p>
          <a:p>
            <a:pPr algn="just" rtl="1"/>
            <a:endParaRPr lang="fa-IR" sz="1400" dirty="0">
              <a:latin typeface="Calibri" pitchFamily="34" charset="0"/>
              <a:ea typeface="Calibri" pitchFamily="34" charset="0"/>
              <a:cs typeface="Zar" pitchFamily="2" charset="-78"/>
            </a:endParaRPr>
          </a:p>
          <a:p>
            <a:pPr algn="just" rtl="1">
              <a:lnSpc>
                <a:spcPct val="150000"/>
              </a:lnSpc>
            </a:pPr>
            <a:r>
              <a:rPr lang="fa-IR" sz="1400" dirty="0" smtClean="0">
                <a:latin typeface="Calibri" pitchFamily="34" charset="0"/>
                <a:ea typeface="Calibri" pitchFamily="34" charset="0"/>
                <a:cs typeface="Zar" pitchFamily="2" charset="-78"/>
              </a:rPr>
              <a:t>تصميم </a:t>
            </a:r>
            <a:r>
              <a:rPr lang="fa-IR" sz="1400" dirty="0">
                <a:latin typeface="Calibri" pitchFamily="34" charset="0"/>
                <a:ea typeface="Calibri" pitchFamily="34" charset="0"/>
                <a:cs typeface="Zar" pitchFamily="2" charset="-78"/>
              </a:rPr>
              <a:t>در مورد کاربرد فناوري هاي اطلاعاتي و ارتباطي،بخصوص تجارت الکترونيک در سازمان که در راستاي افزايش توان رقايتي صورت مي </a:t>
            </a:r>
            <a:r>
              <a:rPr lang="fa-IR" sz="1400" dirty="0" smtClean="0">
                <a:latin typeface="Calibri" pitchFamily="34" charset="0"/>
                <a:ea typeface="Calibri" pitchFamily="34" charset="0"/>
                <a:cs typeface="Zar" pitchFamily="2" charset="-78"/>
              </a:rPr>
              <a:t>پذيرد،</a:t>
            </a:r>
            <a:r>
              <a:rPr lang="fa-IR" sz="1400" dirty="0"/>
              <a:t> </a:t>
            </a:r>
            <a:r>
              <a:rPr lang="fa-IR" sz="1400" dirty="0">
                <a:latin typeface="Calibri" pitchFamily="34" charset="0"/>
                <a:ea typeface="Calibri" pitchFamily="34" charset="0"/>
                <a:cs typeface="Zar" pitchFamily="2" charset="-78"/>
              </a:rPr>
              <a:t>يک مسئله يک بعدي نيست بلکه پيچدگي عوامل گوناگون و اهميت آنها در تصميم گيري سبب مي گردد که اين مسئله به تصميمي تبديل گردد که قبل از آن بايد عوامل متفاوتي از محيط سازمان ، خود سازمان ،عوامل بين سازماني و عوامل فني مورد مطالعه قرار گيرد تا بتوان گزينه مناسب  سازمان را انتخاب نمود .لذا تحقيق حاضر از اين جهت حائز اهميت مي باشد که به مديران شرکت فولاد آلياژي  به عنوان يک شرکت فعال در صنايع مادر کمک مي کند از جنبه هاي گوناگون معيار هاي تصميم را شناخته و با توجه به آنها استراتژي هاي تجارت الکترنيک را مورد مطالعه قرار داده و تصميم مقتضي در مورد استراتژي مناسب سازمان را جهت پياده سازي منعقد </a:t>
            </a:r>
            <a:r>
              <a:rPr lang="fa-IR" sz="1400" dirty="0" smtClean="0">
                <a:latin typeface="Calibri" pitchFamily="34" charset="0"/>
                <a:ea typeface="Calibri" pitchFamily="34" charset="0"/>
                <a:cs typeface="Zar" pitchFamily="2" charset="-78"/>
              </a:rPr>
              <a:t>نمايند</a:t>
            </a:r>
            <a:r>
              <a:rPr lang="fa-IR" sz="1400" dirty="0">
                <a:latin typeface="Calibri" pitchFamily="34" charset="0"/>
                <a:ea typeface="Calibri" pitchFamily="34" charset="0"/>
                <a:cs typeface="Zar" pitchFamily="2" charset="-78"/>
              </a:rPr>
              <a:t>. در کل تحقيق حاضر تصميم سازي در زمينه مربوطه  را براي سازمان متبوع تسهيل مي نمايد.</a:t>
            </a:r>
            <a:endParaRPr lang="en-US" sz="1400" dirty="0">
              <a:latin typeface="Calibri" pitchFamily="34" charset="0"/>
              <a:ea typeface="Calibri" pitchFamily="34" charset="0"/>
              <a:cs typeface="Zar" pitchFamily="2" charset="-78"/>
            </a:endParaRPr>
          </a:p>
          <a:p>
            <a:pPr algn="just" rtl="1"/>
            <a:endParaRPr lang="fa-IR" sz="1400" dirty="0">
              <a:latin typeface="Calibri" pitchFamily="34" charset="0"/>
              <a:ea typeface="Calibri" pitchFamily="34" charset="0"/>
              <a:cs typeface="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fa-IR" sz="1600" dirty="0">
                <a:cs typeface="Zar" pitchFamily="2" charset="-78"/>
              </a:rPr>
              <a:t>اهداف پژوهش</a:t>
            </a:r>
            <a:endParaRPr lang="en-US" sz="1600" dirty="0">
              <a:cs typeface="Zar" pitchFamily="2" charset="-78"/>
            </a:endParaRPr>
          </a:p>
        </p:txBody>
      </p:sp>
      <p:sp>
        <p:nvSpPr>
          <p:cNvPr id="24" name="TextBox 23"/>
          <p:cNvSpPr txBox="1"/>
          <p:nvPr/>
        </p:nvSpPr>
        <p:spPr>
          <a:xfrm>
            <a:off x="838200" y="1828800"/>
            <a:ext cx="7543800" cy="1815882"/>
          </a:xfrm>
          <a:prstGeom prst="rect">
            <a:avLst/>
          </a:prstGeom>
          <a:noFill/>
        </p:spPr>
        <p:txBody>
          <a:bodyPr wrap="square" rtlCol="1">
            <a:spAutoFit/>
          </a:bodyPr>
          <a:lstStyle/>
          <a:p>
            <a:pPr algn="r" rtl="1">
              <a:lnSpc>
                <a:spcPct val="200000"/>
              </a:lnSpc>
            </a:pPr>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انتخاب استراتژي مناسب تجارت الکترونيک  از ميان استراتژي هاي زير براي شرکت فولاد آلياژي اصفهان</a:t>
            </a:r>
          </a:p>
          <a:p>
            <a:pPr lvl="0" algn="justLow" rtl="1">
              <a:lnSpc>
                <a:spcPct val="200000"/>
              </a:lnSpc>
            </a:pPr>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"استراتژي تجارت الکترونيکي مرتبط با توسعه پايگاه مشتري".</a:t>
            </a:r>
            <a:endParaRPr kumimoji="0" lang="en-US" sz="1000" b="0" i="0" u="none" strike="noStrike" cap="none" normalizeH="0" baseline="0" dirty="0" smtClean="0">
              <a:ln>
                <a:noFill/>
              </a:ln>
              <a:solidFill>
                <a:schemeClr val="tx1"/>
              </a:solidFill>
              <a:effectLst/>
              <a:latin typeface="Arial" pitchFamily="34" charset="0"/>
            </a:endParaRPr>
          </a:p>
          <a:p>
            <a:pPr lvl="0" algn="justLow" rtl="1" eaLnBrk="0" hangingPunct="0">
              <a:lnSpc>
                <a:spcPct val="200000"/>
              </a:lnSpc>
            </a:pPr>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"استراتژي تجارت الکترونيکي مرتبط با ارتقاء خدمات مشتري" .</a:t>
            </a:r>
            <a:endParaRPr kumimoji="0" lang="en-US" sz="1000" b="0" i="0" u="none" strike="noStrike" cap="none" normalizeH="0" baseline="0" dirty="0" smtClean="0">
              <a:ln>
                <a:noFill/>
              </a:ln>
              <a:solidFill>
                <a:schemeClr val="tx1"/>
              </a:solidFill>
              <a:effectLst/>
              <a:latin typeface="Arial" pitchFamily="34" charset="0"/>
            </a:endParaRPr>
          </a:p>
          <a:p>
            <a:pPr lvl="0" algn="justLow" rtl="1" eaLnBrk="0" hangingPunct="0">
              <a:lnSpc>
                <a:spcPct val="200000"/>
              </a:lnSpc>
            </a:pPr>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 استراتژي تجارت الکترونيکي مرتبط با مديريت خريد“</a:t>
            </a:r>
            <a:endParaRPr lang="fa-IR" sz="1400" dirty="0">
              <a:cs typeface="Zar" pitchFamily="2" charset="-78"/>
            </a:endParaRPr>
          </a:p>
        </p:txBody>
      </p:sp>
      <p:sp>
        <p:nvSpPr>
          <p:cNvPr id="63510" name="Rectangle 22"/>
          <p:cNvSpPr>
            <a:spLocks noChangeArrowheads="1"/>
          </p:cNvSpPr>
          <p:nvPr/>
        </p:nvSpPr>
        <p:spPr bwMode="auto">
          <a:xfrm>
            <a:off x="4463637" y="82406"/>
            <a:ext cx="216726" cy="2923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300" b="0" i="0" u="none" strike="noStrike" cap="none" normalizeH="0" baseline="0" dirty="0" smtClean="0">
                <a:ln>
                  <a:noFill/>
                </a:ln>
                <a:solidFill>
                  <a:schemeClr val="tx1"/>
                </a:solidFill>
                <a:effectLst/>
                <a:latin typeface="Arial" pitchFamily="34" charset="0"/>
                <a:ea typeface="Calibri" pitchFamily="34" charset="0"/>
                <a:cs typeface="Zar"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511" name="Rectangle 23"/>
          <p:cNvSpPr>
            <a:spLocks noChangeArrowheads="1"/>
          </p:cNvSpPr>
          <p:nvPr/>
        </p:nvSpPr>
        <p:spPr bwMode="auto">
          <a:xfrm>
            <a:off x="0" y="199809"/>
            <a:ext cx="8991600"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300" b="0" i="0" u="none" strike="noStrike" cap="none" normalizeH="0" baseline="0" dirty="0" smtClean="0">
                <a:ln>
                  <a:noFill/>
                </a:ln>
                <a:solidFill>
                  <a:schemeClr val="tx1"/>
                </a:solidFill>
                <a:effectLst/>
                <a:latin typeface="Arial" pitchFamily="34" charset="0"/>
                <a:ea typeface="Calibri" pitchFamily="34" charset="0"/>
                <a:cs typeface="Zar"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Footer Placeholder 5"/>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52400"/>
            <a:ext cx="8305800" cy="411162"/>
          </a:xfrm>
        </p:spPr>
        <p:txBody>
          <a:bodyPr/>
          <a:lstStyle/>
          <a:p>
            <a:r>
              <a:rPr lang="en-US" dirty="0"/>
              <a:t> </a:t>
            </a:r>
            <a:r>
              <a:rPr lang="fa-IR" sz="1600" dirty="0">
                <a:cs typeface="Zar" pitchFamily="2" charset="-78"/>
              </a:rPr>
              <a:t>سئوالات پژوهش</a:t>
            </a:r>
            <a:endParaRPr lang="en-US" sz="1600" dirty="0">
              <a:cs typeface="Zar" pitchFamily="2" charset="-78"/>
            </a:endParaRPr>
          </a:p>
        </p:txBody>
      </p:sp>
      <p:sp>
        <p:nvSpPr>
          <p:cNvPr id="21" name="TextBox 20"/>
          <p:cNvSpPr txBox="1"/>
          <p:nvPr/>
        </p:nvSpPr>
        <p:spPr>
          <a:xfrm>
            <a:off x="1066800" y="1524000"/>
            <a:ext cx="6705600" cy="2462213"/>
          </a:xfrm>
          <a:prstGeom prst="rect">
            <a:avLst/>
          </a:prstGeom>
          <a:noFill/>
        </p:spPr>
        <p:txBody>
          <a:bodyPr wrap="square" rtlCol="1">
            <a:spAutoFit/>
          </a:bodyPr>
          <a:lstStyle/>
          <a:p>
            <a:pPr lvl="0" algn="justLow" rtl="1">
              <a:lnSpc>
                <a:spcPct val="200000"/>
              </a:lnSpc>
            </a:pPr>
            <a:r>
              <a:rPr lang="fa-IR" sz="1400" dirty="0">
                <a:cs typeface="Zar" pitchFamily="2" charset="-78"/>
              </a:rPr>
              <a:t>کدام يک از استراتژي هاي زيرجهت پياده سازي در شرکت فولاد آلياژي اصفهان در اولويت اول قرار دارد</a:t>
            </a:r>
            <a:r>
              <a:rPr lang="fa-IR" sz="1400" dirty="0" smtClean="0">
                <a:cs typeface="Zar" pitchFamily="2" charset="-78"/>
              </a:rPr>
              <a:t>؟</a:t>
            </a:r>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 </a:t>
            </a:r>
          </a:p>
          <a:p>
            <a:pPr lvl="0" algn="justLow" rtl="1">
              <a:lnSpc>
                <a:spcPct val="200000"/>
              </a:lnSpc>
            </a:pPr>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استراتژي" تجارت الکترونيکي مرتبط با توسعه پايگاه مشتريان" .</a:t>
            </a:r>
            <a:endParaRPr kumimoji="0" lang="en-US" sz="1000" b="0" i="0" u="none" strike="noStrike" cap="none" normalizeH="0" baseline="0" dirty="0" smtClean="0">
              <a:ln>
                <a:noFill/>
              </a:ln>
              <a:solidFill>
                <a:schemeClr val="tx1"/>
              </a:solidFill>
              <a:effectLst/>
              <a:latin typeface="Arial" pitchFamily="34" charset="0"/>
            </a:endParaRPr>
          </a:p>
          <a:p>
            <a:pPr lvl="0" algn="justLow" rtl="1" eaLnBrk="0" hangingPunct="0">
              <a:lnSpc>
                <a:spcPct val="200000"/>
              </a:lnSpc>
            </a:pPr>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استراتژي "تجارت الکترونيکي مرتبط با مديريت خريد".</a:t>
            </a:r>
            <a:endParaRPr kumimoji="0" lang="en-US" sz="1000" b="0" i="0" u="none" strike="noStrike" cap="none" normalizeH="0" baseline="0" dirty="0" smtClean="0">
              <a:ln>
                <a:noFill/>
              </a:ln>
              <a:solidFill>
                <a:schemeClr val="tx1"/>
              </a:solidFill>
              <a:effectLst/>
              <a:latin typeface="Arial" pitchFamily="34" charset="0"/>
            </a:endParaRPr>
          </a:p>
          <a:p>
            <a:pPr lvl="0" algn="justLow" rtl="1" eaLnBrk="0" hangingPunct="0">
              <a:lnSpc>
                <a:spcPct val="200000"/>
              </a:lnSpc>
            </a:pPr>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استراتژي" تجارت الکترونيکي مرتبط با ارتقاء خدمات مشتريان".</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a:p>
            <a:pPr algn="r" rtl="1"/>
            <a:endParaRPr lang="fa-IR" sz="1400" dirty="0" smtClean="0">
              <a:cs typeface="Zar" pitchFamily="2" charset="-78"/>
            </a:endParaRPr>
          </a:p>
          <a:p>
            <a:pPr algn="r" rtl="1"/>
            <a:endParaRPr lang="en-US" sz="1400" dirty="0">
              <a:cs typeface="Zar" pitchFamily="2" charset="-78"/>
            </a:endParaRPr>
          </a:p>
          <a:p>
            <a:pPr algn="r" rtl="1"/>
            <a:endParaRPr lang="fa-IR" sz="1400" dirty="0">
              <a:cs typeface="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fa-IR" sz="1600" dirty="0">
                <a:cs typeface="Zar" pitchFamily="2" charset="-78"/>
              </a:rPr>
              <a:t>مبانی نظری پژوهش</a:t>
            </a:r>
            <a:endParaRPr lang="en-US" sz="1600" dirty="0">
              <a:cs typeface="Zar" pitchFamily="2" charset="-78"/>
            </a:endParaRPr>
          </a:p>
        </p:txBody>
      </p:sp>
      <p:sp>
        <p:nvSpPr>
          <p:cNvPr id="25" name="TextBox 24"/>
          <p:cNvSpPr txBox="1"/>
          <p:nvPr/>
        </p:nvSpPr>
        <p:spPr>
          <a:xfrm>
            <a:off x="152400" y="1143000"/>
            <a:ext cx="8763000" cy="5586145"/>
          </a:xfrm>
          <a:prstGeom prst="rect">
            <a:avLst/>
          </a:prstGeom>
          <a:noFill/>
        </p:spPr>
        <p:txBody>
          <a:bodyPr wrap="square" rtlCol="1">
            <a:spAutoFit/>
          </a:bodyPr>
          <a:lstStyle/>
          <a:p>
            <a:pPr algn="just" rtl="1"/>
            <a:r>
              <a:rPr lang="fa-IR" sz="1400" b="1" dirty="0" smtClean="0">
                <a:cs typeface="Zar" pitchFamily="2" charset="-78"/>
              </a:rPr>
              <a:t> استراتژی </a:t>
            </a:r>
          </a:p>
          <a:p>
            <a:pPr algn="just" rtl="1">
              <a:lnSpc>
                <a:spcPct val="150000"/>
              </a:lnSpc>
            </a:pPr>
            <a:r>
              <a:rPr lang="fa-IR" sz="1400" dirty="0" smtClean="0">
                <a:cs typeface="Zar" pitchFamily="2" charset="-78"/>
              </a:rPr>
              <a:t>بحث </a:t>
            </a:r>
            <a:r>
              <a:rPr lang="fa-IR" sz="1400" dirty="0">
                <a:cs typeface="Zar" pitchFamily="2" charset="-78"/>
              </a:rPr>
              <a:t>در زمينه مديريت استراتژيک بدون تعريف از واژه استراتژي نا کامل مي باشد . واژه استراتژي از ريشه يوناني استراتگوس بر مي آيد که به معني تفکر و عمل يک ژنرال ارتش مي باشد و از دو بخش استراتوس به معناي نظامي و اگو به معناي منتهي شدن مي </a:t>
            </a:r>
            <a:r>
              <a:rPr lang="fa-IR" sz="1400" dirty="0" smtClean="0">
                <a:cs typeface="Zar" pitchFamily="2" charset="-78"/>
              </a:rPr>
              <a:t>باشد.(چابلونسکی،1992) </a:t>
            </a:r>
            <a:r>
              <a:rPr lang="fa-IR" sz="1400" dirty="0">
                <a:cs typeface="Zar" pitchFamily="2" charset="-78"/>
              </a:rPr>
              <a:t>در زمان گذشته به علم و هنر اداره ارتش براي پيروزي در جنگ استراتژي گفته مي شده است. در سال هاي اخير اين واژه در دنياي کسب و کار بکار گرفته شده است و به مفهوم اداره شرکت براي بهبود عملکرد و دفاع در مقابل رقبا از طريق تفکر استراتژيک و تصميم گيري استراتژيک مي باشد. در مورد استراتژي آلفرد چندلر(1970) نوشته است:« استراتژي ،تعيين هدف هاي بلند مدت سازمان و اتخاذ مجاري تصميم گيري و تخصيص منايعي است که براي تحقق آن هدف ها ضرورت دارد.» همچنين ايگور انسف استراتژي را اين چنين مورد تعريف قرار داده است: «استراتژي ،برنامه ريزي بلند مدت سازمان ، ارائه مفاهيمي براي تشخيص و تمايز سازمان از ديگران ،عامل انسجام کليه واحد ها و رده هاي سازماني و تنظيم کننده روابط سازمان با فضاي درون وبرون سازماني است»(انسف ،1990</a:t>
            </a:r>
            <a:r>
              <a:rPr lang="fa-IR" sz="1400" dirty="0" smtClean="0">
                <a:cs typeface="Zar" pitchFamily="2" charset="-78"/>
              </a:rPr>
              <a:t>) </a:t>
            </a:r>
          </a:p>
          <a:p>
            <a:pPr algn="just" rtl="1">
              <a:lnSpc>
                <a:spcPct val="150000"/>
              </a:lnSpc>
            </a:pPr>
            <a:r>
              <a:rPr lang="fa-IR" sz="1400" b="1" dirty="0" smtClean="0">
                <a:cs typeface="Zar" pitchFamily="2" charset="-78"/>
              </a:rPr>
              <a:t>سطوح استراتژی </a:t>
            </a:r>
          </a:p>
          <a:p>
            <a:pPr algn="just" rtl="1">
              <a:lnSpc>
                <a:spcPct val="150000"/>
              </a:lnSpc>
            </a:pPr>
            <a:r>
              <a:rPr lang="fa-IR" sz="1400" dirty="0" smtClean="0">
                <a:cs typeface="Zar" pitchFamily="2" charset="-78"/>
              </a:rPr>
              <a:t>در يک سازمان بزرگ فعايت هايي که در زمينه تدوين ،اجرا و ارزيابي استراتژي ها انجام مي شود در سه سطح  از مديريت (سلسه مراتب سازماني) انجام مي گيرد .آنها عبارت اند از سطح کل شرکت ،سطح بخش يا واحد تجاري استراتژيک و سطح وظيفه اي .مديريت استراتژيک در قالب يک تيم رقابتي مي کوشد با تقويت سيستم ارتباطات و روابط متقابل بين مديران و کارکنان در سطوح مختلف سازماني نقش يا وظيفه خود را به شيو ه اي عالي ايفا نمايد. لازم به ذکر است که استراتژي هاي هر سطح پايين تر با توجه به سطوح بالاتر مورد تدوين</a:t>
            </a:r>
            <a:r>
              <a:rPr lang="fa-IR" sz="1400" dirty="0">
                <a:cs typeface="Zar" pitchFamily="2" charset="-78"/>
              </a:rPr>
              <a:t> قرار می گیرند. به اين مفهوم که استراتژي هاي عملياتي (وظيفه اي )در راستاي استراتژي بخشي و سطح کل شرکت بر قرار مي گردند.(واکر ،2001</a:t>
            </a:r>
            <a:r>
              <a:rPr lang="fa-IR" sz="1400" dirty="0" smtClean="0">
                <a:cs typeface="Zar" pitchFamily="2" charset="-78"/>
              </a:rPr>
              <a:t>) لازم به ذکر است که استراتژی های مورد مطالعه در پژوهش جزء استراتژهای وظیفه ای واحد سیستم های اطلاعاتی می باشد.</a:t>
            </a:r>
            <a:endParaRPr lang="en-US" sz="1400" dirty="0">
              <a:cs typeface="Zar" pitchFamily="2" charset="-78"/>
            </a:endParaRPr>
          </a:p>
          <a:p>
            <a:r>
              <a:rPr lang="en-US" sz="1400" dirty="0"/>
              <a:t> </a:t>
            </a:r>
          </a:p>
          <a:p>
            <a:pPr algn="r" rtl="1"/>
            <a:endParaRPr lang="en-US" sz="1400" dirty="0"/>
          </a:p>
          <a:p>
            <a:pPr algn="just" rtl="1"/>
            <a:endParaRPr lang="fa-IR" sz="1400" b="1" dirty="0" smtClean="0">
              <a:cs typeface="Zar" pitchFamily="2" charset="-78"/>
            </a:endParaRPr>
          </a:p>
          <a:p>
            <a:pPr algn="just" rtl="1"/>
            <a:endParaRPr lang="en-US" sz="1400" dirty="0">
              <a:cs typeface="Zar" pitchFamily="2" charset="-78"/>
            </a:endParaRPr>
          </a:p>
          <a:p>
            <a:pPr algn="r" rtl="1"/>
            <a:endParaRPr lang="fa-IR" sz="1400" dirty="0">
              <a:cs typeface="Zar" pitchFamily="2" charset="-78"/>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52400" y="1143001"/>
            <a:ext cx="8839200" cy="6232475"/>
          </a:xfrm>
          <a:prstGeom prst="rect">
            <a:avLst/>
          </a:prstGeom>
          <a:noFill/>
        </p:spPr>
        <p:txBody>
          <a:bodyPr wrap="square" rtlCol="1">
            <a:spAutoFit/>
          </a:bodyPr>
          <a:lstStyle/>
          <a:p>
            <a:pPr algn="r" rtl="1"/>
            <a:r>
              <a:rPr lang="fa-IR" sz="1400" b="1" dirty="0">
                <a:cs typeface="Zar" pitchFamily="2" charset="-78"/>
              </a:rPr>
              <a:t>استراتژي هاي تجارت الكترونيك در فضاي بين بنگاهها</a:t>
            </a:r>
            <a:endParaRPr lang="en-US" sz="1400" dirty="0">
              <a:cs typeface="Zar" pitchFamily="2" charset="-78"/>
            </a:endParaRPr>
          </a:p>
          <a:p>
            <a:pPr algn="r">
              <a:lnSpc>
                <a:spcPct val="150000"/>
              </a:lnSpc>
            </a:pPr>
            <a:r>
              <a:rPr lang="fa-IR" sz="1400" dirty="0" smtClean="0">
                <a:cs typeface="Zar" pitchFamily="2" charset="-78"/>
              </a:rPr>
              <a:t>تجارت الكترونيك فرصت هايي را جهت بهبود فرآيند كسب وكار ايجاد مي كند.انتخاب كاربرد بخصوص تجارت الكترونيك يك تصميم استراتژيك مي باشد كه مي بايست در بافت استراتژي رقابتي شركت منعقد گردد.رويكرد استراتژيك به تصميمات تجارت الكترونيك نتيجه استراب و كلين (2001)در مطالعه اي تجربي به تعيين سه سطح پرداخته اندكه شركت ها تلاش هاي خود را جهت شكل دادن استراتژي هاي تجارت الكترونيك  شكل مي دهند.در سطح اول تمركز بر كاهش هزينه و افزايش بهره وري قرار دارد.در سطح بعدي توجه بر استفاده به عنوان ابزاري جهت بازاريابي و دستيابي به مشتريان جديد و بازار مي باشد.و در سطح سوم ادغام كامل فرآيند هاي </a:t>
            </a:r>
            <a:r>
              <a:rPr lang="fa-IR" sz="1400" dirty="0">
                <a:cs typeface="Zar" pitchFamily="2" charset="-78"/>
              </a:rPr>
              <a:t>ت</a:t>
            </a:r>
            <a:r>
              <a:rPr lang="fa-IR" sz="1400" dirty="0" smtClean="0">
                <a:cs typeface="Zar" pitchFamily="2" charset="-78"/>
              </a:rPr>
              <a:t>جاري با تجارت الكترونيك مي </a:t>
            </a:r>
            <a:r>
              <a:rPr lang="en-US" sz="1400" dirty="0" smtClean="0">
                <a:cs typeface="Zar" pitchFamily="2" charset="-78"/>
              </a:rPr>
              <a:t>  </a:t>
            </a:r>
          </a:p>
          <a:p>
            <a:pPr algn="r" rtl="1">
              <a:lnSpc>
                <a:spcPct val="150000"/>
              </a:lnSpc>
            </a:pPr>
            <a:r>
              <a:rPr lang="en-US" sz="1400" dirty="0" smtClean="0">
                <a:cs typeface="Zar" pitchFamily="2" charset="-78"/>
              </a:rPr>
              <a:t> </a:t>
            </a:r>
            <a:r>
              <a:rPr lang="fa-IR" sz="1400" dirty="0" smtClean="0">
                <a:cs typeface="Zar" pitchFamily="2" charset="-78"/>
              </a:rPr>
              <a:t>باشد.لذا به سه دسته استراتژي تجارت الكترونيك اشاره نموده است كه عبارتند از:</a:t>
            </a:r>
          </a:p>
          <a:p>
            <a:pPr algn="r" rtl="1">
              <a:lnSpc>
                <a:spcPct val="150000"/>
              </a:lnSpc>
            </a:pPr>
            <a:r>
              <a:rPr lang="fa-IR" sz="1400" dirty="0">
                <a:cs typeface="Zar" pitchFamily="2" charset="-78"/>
              </a:rPr>
              <a:t> </a:t>
            </a:r>
            <a:r>
              <a:rPr lang="fa-IR" sz="1400" b="1" dirty="0">
                <a:cs typeface="Zar" pitchFamily="2" charset="-78"/>
              </a:rPr>
              <a:t>الف : استراتژي تجارت الكترونيك مرتبط با توسعه پايگاه مشتري:</a:t>
            </a:r>
            <a:endParaRPr lang="en-US" sz="1400" b="1" dirty="0">
              <a:cs typeface="Zar" pitchFamily="2" charset="-78"/>
            </a:endParaRPr>
          </a:p>
          <a:p>
            <a:pPr algn="r" rtl="1">
              <a:lnSpc>
                <a:spcPct val="150000"/>
              </a:lnSpc>
            </a:pPr>
            <a:r>
              <a:rPr lang="fa-IR" sz="1400" dirty="0">
                <a:cs typeface="Zar" pitchFamily="2" charset="-78"/>
              </a:rPr>
              <a:t>اين استراتژي شامل امور عملياتي خاصي مي گردد. انجام مبادلات تجاري با مشتريان تحت وب ،ايجاد يك وب سايت جهت ارائه اطلاعات به مشتريان ،ايجاد تبليغات تحت وب،ايجاد برند و ذهنيت خاص در مشتري از طريق وب ، ،يكپارچگي مبادلات و ايجاد پايگاه هاي داده مشتري به منظور مطالعه رفتار خريدوايجاد رابطه بلند مدت از طريق تجارت الكترونيك.(سخار ،2001</a:t>
            </a:r>
            <a:r>
              <a:rPr lang="fa-IR" sz="1400" dirty="0" smtClean="0">
                <a:cs typeface="Zar" pitchFamily="2" charset="-78"/>
              </a:rPr>
              <a:t>) </a:t>
            </a:r>
            <a:endParaRPr lang="fa-IR" sz="1400" dirty="0">
              <a:cs typeface="Zar" pitchFamily="2" charset="-78"/>
            </a:endParaRPr>
          </a:p>
          <a:p>
            <a:pPr algn="r" rtl="1">
              <a:lnSpc>
                <a:spcPct val="150000"/>
              </a:lnSpc>
            </a:pPr>
            <a:r>
              <a:rPr lang="fa-IR" sz="1400" b="1" dirty="0">
                <a:cs typeface="Zar" pitchFamily="2" charset="-78"/>
              </a:rPr>
              <a:t>ب : استراتژي تجارت الكترونيك مرتبط با ارتقاءخدمات مشتري:</a:t>
            </a:r>
            <a:endParaRPr lang="en-US" sz="1400" b="1" dirty="0">
              <a:cs typeface="Zar" pitchFamily="2" charset="-78"/>
            </a:endParaRPr>
          </a:p>
          <a:p>
            <a:pPr algn="just" rtl="1">
              <a:lnSpc>
                <a:spcPct val="150000"/>
              </a:lnSpc>
            </a:pPr>
            <a:r>
              <a:rPr lang="fa-IR" sz="1400" dirty="0">
                <a:cs typeface="Zar" pitchFamily="2" charset="-78"/>
              </a:rPr>
              <a:t>اين استراتژي با نيت دست يابي به مشتريان جديد به ايجاد اطلاعات بسيط در مورد محصولات و خدمات شركت در وب،استقرار پايگاه داده جهت پرسش وپاسخ به مشتريان بخصوص در مورد مشتريان صنعتي كه نيازمند اطلاعات تخصصي در زمينه نصب و راه اندازي هستند،طراحي تخصصي وب سايت با متد بازار محور ، مطابق با نياز هاي مشتري واستفاده از وب هاي انعطاف پذير ،ايجاد امنيت شديد جهت سفارشي سازي محصولات ،واضح سازي رويه هاي مرجوع ساختن كالا مي پردازد.(كراپر و اليس،2001</a:t>
            </a:r>
            <a:r>
              <a:rPr lang="fa-IR" sz="1400" dirty="0" smtClean="0">
                <a:cs typeface="Zar" pitchFamily="2" charset="-78"/>
              </a:rPr>
              <a:t>)</a:t>
            </a:r>
          </a:p>
          <a:p>
            <a:pPr algn="just" rtl="1">
              <a:lnSpc>
                <a:spcPct val="150000"/>
              </a:lnSpc>
            </a:pPr>
            <a:endParaRPr lang="en-US" sz="1400" dirty="0">
              <a:cs typeface="Zar" pitchFamily="2" charset="-78"/>
            </a:endParaRPr>
          </a:p>
          <a:p>
            <a:pPr algn="just" rtl="1">
              <a:lnSpc>
                <a:spcPct val="150000"/>
              </a:lnSpc>
            </a:pPr>
            <a:r>
              <a:rPr lang="en-US" sz="1400" dirty="0"/>
              <a:t> </a:t>
            </a:r>
          </a:p>
          <a:p>
            <a:pPr algn="r" rtl="1"/>
            <a:endParaRPr lang="fa-IR" sz="1400" dirty="0">
              <a:cs typeface="Zar" pitchFamily="2" charset="-78"/>
            </a:endParaRPr>
          </a:p>
          <a:p>
            <a:pPr algn="r"/>
            <a:endParaRPr lang="en-US" sz="1400" dirty="0">
              <a:cs typeface="Zar" pitchFamily="2" charset="-78"/>
            </a:endParaRPr>
          </a:p>
        </p:txBody>
      </p:sp>
      <p:sp>
        <p:nvSpPr>
          <p:cNvPr id="3" name="Footer Placeholder 2"/>
          <p:cNvSpPr>
            <a:spLocks noGrp="1"/>
          </p:cNvSpPr>
          <p:nvPr>
            <p:ph type="ftr" sz="quarter" idx="11"/>
          </p:nvPr>
        </p:nvSpPr>
        <p:spPr/>
        <p:txBody>
          <a:bodyPr/>
          <a:lstStyle/>
          <a:p>
            <a:r>
              <a:rPr lang="en-US" smtClean="0"/>
              <a:t>© irmgn.ir</a:t>
            </a:r>
            <a:endParaRPr lang="fa-I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52400" y="1066800"/>
            <a:ext cx="8686800" cy="5693866"/>
          </a:xfrm>
          <a:prstGeom prst="rect">
            <a:avLst/>
          </a:prstGeom>
          <a:noFill/>
        </p:spPr>
        <p:txBody>
          <a:bodyPr wrap="square" rtlCol="1">
            <a:spAutoFit/>
          </a:bodyPr>
          <a:lstStyle/>
          <a:p>
            <a:pPr algn="just" rtl="1">
              <a:lnSpc>
                <a:spcPct val="150000"/>
              </a:lnSpc>
            </a:pPr>
            <a:r>
              <a:rPr lang="fa-IR" sz="1400" b="1" dirty="0">
                <a:cs typeface="Zar" pitchFamily="2" charset="-78"/>
              </a:rPr>
              <a:t>ج: استراتژي تجارت الكترونيك مرتبط با مديريت خريد:</a:t>
            </a:r>
            <a:endParaRPr lang="en-US" sz="1400" b="1" dirty="0">
              <a:cs typeface="Zar" pitchFamily="2" charset="-78"/>
            </a:endParaRPr>
          </a:p>
          <a:p>
            <a:pPr algn="just" rtl="1">
              <a:lnSpc>
                <a:spcPct val="150000"/>
              </a:lnSpc>
            </a:pPr>
            <a:r>
              <a:rPr lang="fa-IR" sz="1400" dirty="0">
                <a:cs typeface="Zar" pitchFamily="2" charset="-78"/>
              </a:rPr>
              <a:t>اين استراتژي ارتباط الكترونيك با تامين كنندگان شركت را فراهم مي آورد .تجارت الكترونيك در اين زمينه هزينه مبادلات را از طريق كاهش هزينه هاي جستجو،قيمت،مذاكرات،هزينه هاي پرداخت،مبادلات مربوط به هزينه را به شكل عمد ه اي كاهش مي دهد.(كامبيل ،1995)اين استراتژي شامل يكپارچگي مبادلات با طرف هاي تامين كننده مي باشد و زماني كه شركت ها در دام پرداخت قيمت هاي بالا به دليل نداشتن اطلاعات رقابتي در مورد قيمت و محصولات رقابتي گرفتار مي شوند از كارايي بالايي بر خوردار است.از ديدگاه رقابتي استراتژي مرتبط با مديريت خريد توان چانه زني سازمان را افزايش مي دهد.(استراب و كلين ،2001).به منظور استقرار هريك از استراتژي هاي تجارت الكترونيك شركت مي بايست عوامل زير ساختي موجود در سطوح سازمان ،محيط ،فناوري ،عوامل بين سازماني واستراتژي رقابتي را مد نظر قرار داد.ميزان پذيرش تجارت الكترونيك در اين سطوح امكان هاي متفاوتي را براي پياده سازي استراتژي هاي تجارت الكترونيك فراهم مي آورد.(پاولو ،2003</a:t>
            </a:r>
            <a:r>
              <a:rPr lang="fa-IR" sz="1400" dirty="0" smtClean="0">
                <a:cs typeface="Zar" pitchFamily="2" charset="-78"/>
              </a:rPr>
              <a:t>).</a:t>
            </a:r>
          </a:p>
          <a:p>
            <a:pPr algn="r" rtl="1"/>
            <a:r>
              <a:rPr lang="fa-IR" sz="1400" b="1" dirty="0">
                <a:cs typeface="Zar" pitchFamily="2" charset="-78"/>
              </a:rPr>
              <a:t>معرفي  مدل ها و چارچوب هاي پذيرش تجارت الكترونيك</a:t>
            </a:r>
            <a:endParaRPr lang="en-US" sz="1400" b="1" dirty="0">
              <a:cs typeface="Zar" pitchFamily="2" charset="-78"/>
            </a:endParaRPr>
          </a:p>
          <a:p>
            <a:pPr lvl="0" algn="r" rtl="1">
              <a:lnSpc>
                <a:spcPct val="150000"/>
              </a:lnSpc>
            </a:pPr>
            <a:r>
              <a:rPr lang="fa-IR" sz="1400" dirty="0">
                <a:cs typeface="Zar" pitchFamily="2" charset="-78"/>
              </a:rPr>
              <a:t>مدل انتشار نوآوري راجرز (كرامر 2005)</a:t>
            </a:r>
            <a:endParaRPr lang="en-US" sz="1400" dirty="0">
              <a:cs typeface="Zar" pitchFamily="2" charset="-78"/>
            </a:endParaRPr>
          </a:p>
          <a:p>
            <a:pPr lvl="0" algn="r" rtl="1">
              <a:lnSpc>
                <a:spcPct val="150000"/>
              </a:lnSpc>
            </a:pPr>
            <a:r>
              <a:rPr lang="fa-IR" sz="1400" dirty="0">
                <a:cs typeface="Zar" pitchFamily="2" charset="-78"/>
              </a:rPr>
              <a:t>مدل پذيرش فناوري (رام دني و كاوالك،2009)</a:t>
            </a:r>
            <a:endParaRPr lang="en-US" sz="1400" dirty="0">
              <a:cs typeface="Zar" pitchFamily="2" charset="-78"/>
            </a:endParaRPr>
          </a:p>
          <a:p>
            <a:pPr lvl="0" algn="r" rtl="1">
              <a:lnSpc>
                <a:spcPct val="150000"/>
              </a:lnSpc>
            </a:pPr>
            <a:r>
              <a:rPr lang="fa-IR" sz="1400" dirty="0">
                <a:cs typeface="Zar" pitchFamily="2" charset="-78"/>
              </a:rPr>
              <a:t>تئوري رفتار بر نامه ريزي شده </a:t>
            </a:r>
            <a:endParaRPr lang="en-US" sz="1400" dirty="0">
              <a:cs typeface="Zar" pitchFamily="2" charset="-78"/>
            </a:endParaRPr>
          </a:p>
          <a:p>
            <a:pPr lvl="0" algn="r" rtl="1">
              <a:lnSpc>
                <a:spcPct val="150000"/>
              </a:lnSpc>
            </a:pPr>
            <a:r>
              <a:rPr lang="fa-IR" sz="1400" dirty="0">
                <a:cs typeface="Zar" pitchFamily="2" charset="-78"/>
              </a:rPr>
              <a:t>مدل آمادگي الكترونيك ادراك شده (مولا وليكر2005)</a:t>
            </a:r>
            <a:endParaRPr lang="en-US" sz="1400" dirty="0">
              <a:cs typeface="Zar" pitchFamily="2" charset="-78"/>
            </a:endParaRPr>
          </a:p>
          <a:p>
            <a:pPr lvl="0" algn="r" rtl="1">
              <a:lnSpc>
                <a:spcPct val="150000"/>
              </a:lnSpc>
            </a:pPr>
            <a:r>
              <a:rPr lang="fa-IR" sz="1400" dirty="0">
                <a:cs typeface="Zar" pitchFamily="2" charset="-78"/>
              </a:rPr>
              <a:t>چارچوب محيطي ،سازماني وفناروي (بسيل و كورينا، 2008)</a:t>
            </a:r>
            <a:endParaRPr lang="en-US" sz="1400" dirty="0">
              <a:cs typeface="Zar" pitchFamily="2" charset="-78"/>
            </a:endParaRPr>
          </a:p>
          <a:p>
            <a:pPr algn="r" rtl="1">
              <a:lnSpc>
                <a:spcPct val="150000"/>
              </a:lnSpc>
            </a:pPr>
            <a:r>
              <a:rPr lang="fa-IR" sz="1400" dirty="0" smtClean="0">
                <a:cs typeface="Zar" pitchFamily="2" charset="-78"/>
              </a:rPr>
              <a:t>مطالعه </a:t>
            </a:r>
            <a:r>
              <a:rPr lang="fa-IR" sz="1400" dirty="0">
                <a:cs typeface="Zar" pitchFamily="2" charset="-78"/>
              </a:rPr>
              <a:t>مدل هاي ياد شده نشان مي دهد كه پذيرش و استقرار تجارت الكترونيك  پديده اي مجزا و منحصر به فرد نمي باشد كه تنها توسط شركت انجام پذيرد  بلكه معيار هايي در سطح محيطي ،سازماني ،بين سازماني وفناروي در امر اسقرار و پذيرش تجارت الكترونيك دخيل مي باشند</a:t>
            </a:r>
            <a:r>
              <a:rPr lang="fa-IR" sz="1400" dirty="0"/>
              <a:t>.</a:t>
            </a:r>
            <a:endParaRPr lang="en-US" sz="1400" dirty="0"/>
          </a:p>
          <a:p>
            <a:pPr algn="just" rtl="1">
              <a:lnSpc>
                <a:spcPct val="150000"/>
              </a:lnSpc>
            </a:pPr>
            <a:endParaRPr lang="en-US" sz="1400" dirty="0">
              <a:cs typeface="Zar" pitchFamily="2" charset="-78"/>
            </a:endParaRPr>
          </a:p>
          <a:p>
            <a:pPr algn="r" rtl="1"/>
            <a:endParaRPr lang="fa-IR" sz="1400" dirty="0">
              <a:cs typeface="Zar" pitchFamily="2" charset="-78"/>
            </a:endParaRPr>
          </a:p>
        </p:txBody>
      </p:sp>
      <p:sp>
        <p:nvSpPr>
          <p:cNvPr id="3" name="Footer Placeholder 2"/>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28600" y="457201"/>
            <a:ext cx="8763000" cy="6555641"/>
          </a:xfrm>
          <a:prstGeom prst="rect">
            <a:avLst/>
          </a:prstGeom>
          <a:noFill/>
        </p:spPr>
        <p:txBody>
          <a:bodyPr wrap="square" rtlCol="1">
            <a:spAutoFit/>
          </a:bodyPr>
          <a:lstStyle/>
          <a:p>
            <a:pPr lvl="0" algn="r" rtl="1"/>
            <a:r>
              <a:rPr lang="fa-IR" sz="1400" dirty="0" smtClean="0">
                <a:cs typeface="Zar" pitchFamily="2" charset="-78"/>
              </a:rPr>
              <a:t> </a:t>
            </a:r>
          </a:p>
          <a:p>
            <a:pPr lvl="0" algn="r" rtl="1"/>
            <a:endParaRPr lang="fa-IR" sz="1400" dirty="0">
              <a:cs typeface="Zar" pitchFamily="2" charset="-78"/>
            </a:endParaRPr>
          </a:p>
          <a:p>
            <a:pPr lvl="0" algn="r" rtl="1"/>
            <a:endParaRPr lang="fa-IR" sz="1400" dirty="0" smtClean="0">
              <a:cs typeface="Zar" pitchFamily="2" charset="-78"/>
            </a:endParaRPr>
          </a:p>
          <a:p>
            <a:pPr lvl="0" algn="r" rtl="1"/>
            <a:r>
              <a:rPr lang="fa-IR" sz="1400" dirty="0" smtClean="0">
                <a:cs typeface="Zar" pitchFamily="2" charset="-78"/>
              </a:rPr>
              <a:t>بر اساس  مدل هاي موجودپذيرش و استقرار تجارت الكترونيك تحت  تاثير سه عنصر اصلي زير قرار دارد:</a:t>
            </a:r>
          </a:p>
          <a:p>
            <a:pPr lvl="0" algn="r" rtl="1"/>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ابعاد فناوري</a:t>
            </a:r>
            <a:endParaRPr kumimoji="0" lang="en-US" sz="1000" b="0" i="0" u="none" strike="noStrike" cap="none" normalizeH="0" baseline="0" dirty="0" smtClean="0">
              <a:ln>
                <a:noFill/>
              </a:ln>
              <a:solidFill>
                <a:schemeClr val="tx1"/>
              </a:solidFill>
              <a:effectLst/>
              <a:latin typeface="Arial" pitchFamily="34" charset="0"/>
            </a:endParaRPr>
          </a:p>
          <a:p>
            <a:pPr lvl="0" algn="r" rtl="1" eaLnBrk="0" hangingPunct="0"/>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ابعاد سازماني </a:t>
            </a:r>
            <a:endParaRPr kumimoji="0" lang="en-US" sz="1000" b="0" i="0" u="none" strike="noStrike" cap="none" normalizeH="0" baseline="0" dirty="0" smtClean="0">
              <a:ln>
                <a:noFill/>
              </a:ln>
              <a:solidFill>
                <a:schemeClr val="tx1"/>
              </a:solidFill>
              <a:effectLst/>
              <a:latin typeface="Arial" pitchFamily="34" charset="0"/>
            </a:endParaRPr>
          </a:p>
          <a:p>
            <a:pPr lvl="0" algn="r" rtl="1" eaLnBrk="0" hangingPunct="0"/>
            <a:r>
              <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rPr>
              <a:t>ابعاد محيطي (الهي وحسن زاده 2009)</a:t>
            </a:r>
          </a:p>
          <a:p>
            <a:pPr lvl="0" algn="r" rtl="1" eaLnBrk="0" hangingPunct="0"/>
            <a:r>
              <a:rPr lang="fa-IR" sz="1400" b="1" dirty="0" smtClean="0">
                <a:latin typeface="Arial" pitchFamily="34" charset="0"/>
                <a:ea typeface="Calibri" pitchFamily="34" charset="0"/>
                <a:cs typeface="Zar" pitchFamily="2" charset="-78"/>
              </a:rPr>
              <a:t> </a:t>
            </a:r>
          </a:p>
          <a:p>
            <a:pPr lvl="0" algn="r" rtl="1" eaLnBrk="0" hangingPunct="0"/>
            <a:r>
              <a:rPr lang="fa-IR" sz="1400" b="1" dirty="0" smtClean="0">
                <a:latin typeface="Arial" pitchFamily="34" charset="0"/>
                <a:ea typeface="Calibri" pitchFamily="34" charset="0"/>
                <a:cs typeface="Zar" pitchFamily="2" charset="-78"/>
              </a:rPr>
              <a:t>ابعاد فناوري(منابع فني )</a:t>
            </a:r>
            <a:r>
              <a:rPr lang="fa-IR" sz="1400" dirty="0">
                <a:latin typeface="Arial" pitchFamily="34" charset="0"/>
                <a:ea typeface="Calibri" pitchFamily="34" charset="0"/>
                <a:cs typeface="Zar" pitchFamily="2" charset="-78"/>
              </a:rPr>
              <a:t> </a:t>
            </a:r>
            <a:endParaRPr lang="fa-IR" sz="1400" dirty="0" smtClean="0">
              <a:latin typeface="Arial" pitchFamily="34" charset="0"/>
              <a:ea typeface="Calibri" pitchFamily="34" charset="0"/>
              <a:cs typeface="Zar" pitchFamily="2" charset="-78"/>
            </a:endParaRPr>
          </a:p>
          <a:p>
            <a:pPr algn="r" rtl="1" eaLnBrk="0" hangingPunct="0"/>
            <a:r>
              <a:rPr lang="fa-IR" sz="1400" b="1" dirty="0" smtClean="0">
                <a:latin typeface="Arial" pitchFamily="34" charset="0"/>
                <a:ea typeface="Calibri" pitchFamily="34" charset="0"/>
                <a:cs typeface="Zar" pitchFamily="2" charset="-78"/>
              </a:rPr>
              <a:t>تعريف </a:t>
            </a:r>
            <a:r>
              <a:rPr lang="fa-IR" sz="1400" dirty="0">
                <a:latin typeface="Arial" pitchFamily="34" charset="0"/>
                <a:ea typeface="Calibri" pitchFamily="34" charset="0"/>
                <a:cs typeface="Zar" pitchFamily="2" charset="-78"/>
              </a:rPr>
              <a:t>:منابع فني سازمان به پايگاه فناوري اطلاعاتي وارتباطي سازمان بازمي گردد.و شامل  حد تجهيز سازمان با رايانه،انعطاف پذيري در سيستم ها  و تجربه عمليات با شبكه مي شود.(</a:t>
            </a:r>
            <a:r>
              <a:rPr lang="fa-IR" sz="1400" dirty="0" smtClean="0">
                <a:latin typeface="Arial" pitchFamily="34" charset="0"/>
                <a:ea typeface="Calibri" pitchFamily="34" charset="0"/>
                <a:cs typeface="Zar" pitchFamily="2" charset="-78"/>
              </a:rPr>
              <a:t>هيكس،2002</a:t>
            </a:r>
            <a:r>
              <a:rPr lang="fa-IR" sz="1400" dirty="0">
                <a:latin typeface="Arial" pitchFamily="34" charset="0"/>
                <a:ea typeface="Calibri" pitchFamily="34" charset="0"/>
                <a:cs typeface="Zar" pitchFamily="2" charset="-78"/>
              </a:rPr>
              <a:t>) </a:t>
            </a:r>
            <a:endParaRPr lang="fa-IR" sz="1400" dirty="0" smtClean="0">
              <a:latin typeface="Arial" pitchFamily="34" charset="0"/>
              <a:ea typeface="Calibri" pitchFamily="34" charset="0"/>
              <a:cs typeface="Zar" pitchFamily="2" charset="-78"/>
            </a:endParaRPr>
          </a:p>
          <a:p>
            <a:pPr algn="r" rtl="1"/>
            <a:r>
              <a:rPr lang="fa-IR" sz="1400" dirty="0" smtClean="0">
                <a:latin typeface="Arial" pitchFamily="34" charset="0"/>
                <a:ea typeface="Calibri" pitchFamily="34" charset="0"/>
                <a:cs typeface="Zar" pitchFamily="2" charset="-78"/>
              </a:rPr>
              <a:t>عناصر </a:t>
            </a:r>
            <a:r>
              <a:rPr lang="fa-IR" sz="1400" dirty="0">
                <a:latin typeface="Arial" pitchFamily="34" charset="0"/>
                <a:ea typeface="Calibri" pitchFamily="34" charset="0"/>
                <a:cs typeface="Zar" pitchFamily="2" charset="-78"/>
              </a:rPr>
              <a:t>بعد فني كه از مهمترين معيار هاي پذيرش و استقرار تجارت الكترونيك مي باشد در اين سطح عبارتند از</a:t>
            </a:r>
            <a:r>
              <a:rPr lang="fa-IR" sz="1400" dirty="0" smtClean="0">
                <a:latin typeface="Arial" pitchFamily="34" charset="0"/>
                <a:ea typeface="Calibri" pitchFamily="34" charset="0"/>
                <a:cs typeface="Zar" pitchFamily="2" charset="-78"/>
              </a:rPr>
              <a:t>:</a:t>
            </a:r>
          </a:p>
          <a:p>
            <a:pPr algn="r" rtl="1"/>
            <a:r>
              <a:rPr lang="fa-IR" sz="1400" b="1" dirty="0" smtClean="0">
                <a:latin typeface="Arial" pitchFamily="34" charset="0"/>
                <a:ea typeface="Calibri" pitchFamily="34" charset="0"/>
                <a:cs typeface="Zar" pitchFamily="2" charset="-78"/>
              </a:rPr>
              <a:t> 1- سازگاري </a:t>
            </a:r>
            <a:endParaRPr lang="en-US" sz="1400" b="1" dirty="0">
              <a:latin typeface="Arial" pitchFamily="34" charset="0"/>
              <a:ea typeface="Calibri" pitchFamily="34" charset="0"/>
              <a:cs typeface="Zar" pitchFamily="2" charset="-78"/>
            </a:endParaRPr>
          </a:p>
          <a:p>
            <a:pPr algn="r"/>
            <a:r>
              <a:rPr lang="fa-IR" sz="1400" dirty="0" smtClean="0">
                <a:latin typeface="Arial" pitchFamily="34" charset="0"/>
                <a:ea typeface="Calibri" pitchFamily="34" charset="0"/>
                <a:cs typeface="Zar" pitchFamily="2" charset="-78"/>
              </a:rPr>
              <a:t>تعريف :سازگاري مفهومي در علوم اطلاعاتي ورايانه مي باشد كه شامل،يكپارچگي بخش هاي سازمان از طريق شبكه هاي موجود،يكپارچگي وسيستم هاي رايانه اي </a:t>
            </a:r>
            <a:endParaRPr lang="en-US" sz="1400" dirty="0" smtClean="0">
              <a:latin typeface="Arial" pitchFamily="34" charset="0"/>
              <a:ea typeface="Calibri" pitchFamily="34" charset="0"/>
              <a:cs typeface="Zar" pitchFamily="2" charset="-78"/>
            </a:endParaRPr>
          </a:p>
          <a:p>
            <a:pPr algn="r"/>
            <a:r>
              <a:rPr lang="en-US" sz="1400" dirty="0" smtClean="0">
                <a:latin typeface="Arial" pitchFamily="34" charset="0"/>
                <a:ea typeface="Calibri" pitchFamily="34" charset="0"/>
                <a:cs typeface="Zar" pitchFamily="2" charset="-78"/>
              </a:rPr>
              <a:t>(</a:t>
            </a:r>
            <a:r>
              <a:rPr lang="fa-IR" sz="1400" dirty="0" smtClean="0">
                <a:latin typeface="Arial" pitchFamily="34" charset="0"/>
                <a:ea typeface="Calibri" pitchFamily="34" charset="0"/>
                <a:cs typeface="Zar" pitchFamily="2" charset="-78"/>
              </a:rPr>
              <a:t>سازمان با تجارت الكترونيك،وجود استانداردهاي لازم در سيستم اطلاعاتي سازمان.مي باشد. (رشيد و كيريم ،2001)و(لي وكيم ،2007</a:t>
            </a:r>
            <a:endParaRPr lang="en-US" sz="1400" dirty="0" smtClean="0">
              <a:latin typeface="Arial" pitchFamily="34" charset="0"/>
              <a:ea typeface="Calibri" pitchFamily="34" charset="0"/>
              <a:cs typeface="Zar" pitchFamily="2" charset="-78"/>
            </a:endParaRPr>
          </a:p>
          <a:p>
            <a:pPr algn="r" rtl="1"/>
            <a:endParaRPr lang="fa-IR" sz="1400" b="1" dirty="0" smtClean="0">
              <a:latin typeface="Arial" pitchFamily="34" charset="0"/>
              <a:ea typeface="Calibri" pitchFamily="34" charset="0"/>
              <a:cs typeface="Zar" pitchFamily="2" charset="-78"/>
            </a:endParaRPr>
          </a:p>
          <a:p>
            <a:pPr algn="r" rtl="1"/>
            <a:r>
              <a:rPr lang="fa-IR" sz="1400" b="1" dirty="0" smtClean="0">
                <a:latin typeface="Arial" pitchFamily="34" charset="0"/>
                <a:ea typeface="Calibri" pitchFamily="34" charset="0"/>
                <a:cs typeface="Zar" pitchFamily="2" charset="-78"/>
              </a:rPr>
              <a:t>2- </a:t>
            </a:r>
            <a:r>
              <a:rPr lang="fa-IR" sz="1400" b="1" dirty="0">
                <a:latin typeface="Arial" pitchFamily="34" charset="0"/>
                <a:ea typeface="Calibri" pitchFamily="34" charset="0"/>
                <a:cs typeface="Zar" pitchFamily="2" charset="-78"/>
              </a:rPr>
              <a:t>امنيت اينترنت</a:t>
            </a:r>
            <a:endParaRPr lang="en-US" sz="1400" b="1" dirty="0">
              <a:latin typeface="Arial" pitchFamily="34" charset="0"/>
              <a:ea typeface="Calibri" pitchFamily="34" charset="0"/>
              <a:cs typeface="Zar" pitchFamily="2" charset="-78"/>
            </a:endParaRPr>
          </a:p>
          <a:p>
            <a:pPr algn="r" rtl="1"/>
            <a:r>
              <a:rPr lang="fa-IR" sz="1400" dirty="0">
                <a:latin typeface="Arial" pitchFamily="34" charset="0"/>
                <a:ea typeface="Calibri" pitchFamily="34" charset="0"/>
                <a:cs typeface="Zar" pitchFamily="2" charset="-78"/>
              </a:rPr>
              <a:t>تعريف :اين عامل به مفهوم تجهيز شدن سازمان با شبكه اي امن و غير قابل نفوذ تعريف شده است.(توربان و ديگران،2002،ص351</a:t>
            </a:r>
            <a:r>
              <a:rPr lang="fa-IR" sz="1400" dirty="0" smtClean="0">
                <a:latin typeface="Arial" pitchFamily="34" charset="0"/>
                <a:ea typeface="Calibri" pitchFamily="34" charset="0"/>
                <a:cs typeface="Zar" pitchFamily="2" charset="-78"/>
              </a:rPr>
              <a:t>)</a:t>
            </a:r>
          </a:p>
          <a:p>
            <a:pPr algn="r" rtl="1"/>
            <a:endParaRPr lang="en-US" sz="1400" dirty="0">
              <a:latin typeface="Arial" pitchFamily="34" charset="0"/>
              <a:ea typeface="Calibri" pitchFamily="34" charset="0"/>
              <a:cs typeface="Zar" pitchFamily="2" charset="-78"/>
            </a:endParaRPr>
          </a:p>
          <a:p>
            <a:pPr algn="r" rtl="1"/>
            <a:r>
              <a:rPr lang="fa-IR" sz="1400" dirty="0">
                <a:latin typeface="Arial" pitchFamily="34" charset="0"/>
                <a:ea typeface="Calibri" pitchFamily="34" charset="0"/>
                <a:cs typeface="Zar" pitchFamily="2" charset="-78"/>
              </a:rPr>
              <a:t>3</a:t>
            </a:r>
            <a:r>
              <a:rPr lang="fa-IR" sz="1400" b="1" dirty="0">
                <a:latin typeface="Arial" pitchFamily="34" charset="0"/>
                <a:ea typeface="Calibri" pitchFamily="34" charset="0"/>
                <a:cs typeface="Zar" pitchFamily="2" charset="-78"/>
              </a:rPr>
              <a:t>-رايانه كافي در سازمان</a:t>
            </a:r>
            <a:r>
              <a:rPr lang="fa-IR" sz="1400" dirty="0">
                <a:latin typeface="Arial" pitchFamily="34" charset="0"/>
                <a:ea typeface="Calibri" pitchFamily="34" charset="0"/>
                <a:cs typeface="Zar" pitchFamily="2" charset="-78"/>
              </a:rPr>
              <a:t>(موك تي ،2000</a:t>
            </a:r>
            <a:r>
              <a:rPr lang="fa-IR" sz="1400" dirty="0" smtClean="0">
                <a:latin typeface="Arial" pitchFamily="34" charset="0"/>
                <a:ea typeface="Calibri" pitchFamily="34" charset="0"/>
                <a:cs typeface="Zar" pitchFamily="2" charset="-78"/>
              </a:rPr>
              <a:t>)</a:t>
            </a:r>
          </a:p>
          <a:p>
            <a:pPr algn="r" rtl="1"/>
            <a:endParaRPr lang="en-US" sz="1400" dirty="0">
              <a:latin typeface="Arial" pitchFamily="34" charset="0"/>
              <a:ea typeface="Calibri" pitchFamily="34" charset="0"/>
              <a:cs typeface="Zar" pitchFamily="2" charset="-78"/>
            </a:endParaRPr>
          </a:p>
          <a:p>
            <a:pPr algn="r"/>
            <a:endParaRPr lang="fa-IR" sz="1400" dirty="0" smtClean="0">
              <a:latin typeface="Arial" pitchFamily="34" charset="0"/>
              <a:ea typeface="Calibri" pitchFamily="34" charset="0"/>
              <a:cs typeface="Zar" pitchFamily="2" charset="-78"/>
            </a:endParaRPr>
          </a:p>
          <a:p>
            <a:pPr algn="r"/>
            <a:r>
              <a:rPr lang="fa-IR" sz="1400" dirty="0" smtClean="0">
                <a:latin typeface="Arial" pitchFamily="34" charset="0"/>
                <a:ea typeface="Calibri" pitchFamily="34" charset="0"/>
                <a:cs typeface="Zar" pitchFamily="2" charset="-78"/>
              </a:rPr>
              <a:t>5- </a:t>
            </a:r>
            <a:r>
              <a:rPr lang="fa-IR" sz="1400" b="1" dirty="0" smtClean="0">
                <a:latin typeface="Arial" pitchFamily="34" charset="0"/>
                <a:ea typeface="Calibri" pitchFamily="34" charset="0"/>
                <a:cs typeface="Zar" pitchFamily="2" charset="-78"/>
              </a:rPr>
              <a:t>سرعت شبكه اينترنت </a:t>
            </a:r>
            <a:r>
              <a:rPr lang="fa-IR" sz="1400" dirty="0" smtClean="0">
                <a:latin typeface="Arial" pitchFamily="34" charset="0"/>
                <a:ea typeface="Calibri" pitchFamily="34" charset="0"/>
                <a:cs typeface="Zar" pitchFamily="2" charset="-78"/>
              </a:rPr>
              <a:t>(فيلن،2000)</a:t>
            </a:r>
            <a:endParaRPr lang="en-US" sz="1400" dirty="0">
              <a:latin typeface="Arial" pitchFamily="34" charset="0"/>
              <a:ea typeface="Calibri" pitchFamily="34" charset="0"/>
              <a:cs typeface="Zar" pitchFamily="2" charset="-78"/>
            </a:endParaRPr>
          </a:p>
          <a:p>
            <a:pPr algn="r" rtl="1" eaLnBrk="0" hangingPunct="0"/>
            <a:endParaRPr lang="en-US" sz="1400" dirty="0">
              <a:latin typeface="Arial" pitchFamily="34" charset="0"/>
              <a:ea typeface="Calibri" pitchFamily="34" charset="0"/>
              <a:cs typeface="Zar" pitchFamily="2" charset="-78"/>
            </a:endParaRPr>
          </a:p>
          <a:p>
            <a:pPr lvl="0" algn="r" rtl="1" eaLnBrk="0" hangingPunct="0"/>
            <a:endParaRPr lang="fa-IR" sz="1400" dirty="0">
              <a:latin typeface="Arial" pitchFamily="34" charset="0"/>
              <a:ea typeface="Calibri" pitchFamily="34" charset="0"/>
              <a:cs typeface="Zar" pitchFamily="2" charset="-78"/>
            </a:endParaRPr>
          </a:p>
          <a:p>
            <a:pPr lvl="0" algn="r" rtl="1" eaLnBrk="0" hangingPunct="0"/>
            <a:endParaRPr lang="fa-IR" sz="1400" b="1" dirty="0" smtClean="0">
              <a:latin typeface="Arial" pitchFamily="34" charset="0"/>
              <a:ea typeface="Calibri" pitchFamily="34" charset="0"/>
              <a:cs typeface="Zar" pitchFamily="2" charset="-78"/>
            </a:endParaRPr>
          </a:p>
          <a:p>
            <a:pPr lvl="0" algn="r" rtl="1" eaLnBrk="0" hangingPunct="0"/>
            <a:endPar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endParaRPr>
          </a:p>
          <a:p>
            <a:pPr lvl="0" algn="r" rtl="1" eaLnBrk="0" hangingPunct="0"/>
            <a:endParaRPr kumimoji="0" lang="fa-IR" sz="1400" b="0" i="0" u="none" strike="noStrike" cap="none" normalizeH="0" baseline="0" dirty="0" smtClean="0">
              <a:ln>
                <a:noFill/>
              </a:ln>
              <a:solidFill>
                <a:schemeClr val="tx1"/>
              </a:solidFill>
              <a:effectLst/>
              <a:latin typeface="Arial" pitchFamily="34" charset="0"/>
              <a:ea typeface="Calibri" pitchFamily="34" charset="0"/>
              <a:cs typeface="Zar" pitchFamily="2" charset="-78"/>
            </a:endParaRPr>
          </a:p>
          <a:p>
            <a:pPr lvl="0" algn="r" rtl="1" eaLnBrk="0" hangingPunct="0"/>
            <a:endParaRPr lang="fa-IR" sz="1400" dirty="0" smtClean="0">
              <a:cs typeface="Zar" pitchFamily="2" charset="-78"/>
            </a:endParaRPr>
          </a:p>
          <a:p>
            <a:pPr algn="r" rtl="1"/>
            <a:endParaRPr lang="fa-IR" sz="1400" dirty="0">
              <a:cs typeface="Zar" pitchFamily="2" charset="-78"/>
            </a:endParaRPr>
          </a:p>
        </p:txBody>
      </p:sp>
      <p:sp>
        <p:nvSpPr>
          <p:cNvPr id="68633" name="Rectangle 25"/>
          <p:cNvSpPr>
            <a:spLocks noChangeArrowheads="1"/>
          </p:cNvSpPr>
          <p:nvPr/>
        </p:nvSpPr>
        <p:spPr bwMode="auto">
          <a:xfrm>
            <a:off x="8853536" y="82406"/>
            <a:ext cx="290464" cy="2923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fa-IR" sz="1300" b="0" i="0" u="none" strike="noStrike" cap="none" normalizeH="0" baseline="0" dirty="0" smtClean="0">
                <a:ln>
                  <a:noFill/>
                </a:ln>
                <a:solidFill>
                  <a:schemeClr val="tx1"/>
                </a:solidFill>
                <a:effectLst/>
                <a:latin typeface="Arial" pitchFamily="34" charset="0"/>
                <a:ea typeface="Calibri" pitchFamily="34" charset="0"/>
                <a:cs typeface="Zar" pitchFamily="2" charset="-78"/>
              </a:rPr>
              <a:t>)</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smtClean="0"/>
              <a:t>© irmgn.ir</a:t>
            </a:r>
            <a:endParaRPr lang="fa-I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067TGp_christmas_blue_v2">
  <a:themeElements>
    <a:clrScheme name="Default Design 2">
      <a:dk1>
        <a:srgbClr val="333333"/>
      </a:dk1>
      <a:lt1>
        <a:srgbClr val="FFFFFF"/>
      </a:lt1>
      <a:dk2>
        <a:srgbClr val="003366"/>
      </a:dk2>
      <a:lt2>
        <a:srgbClr val="B2B2B2"/>
      </a:lt2>
      <a:accent1>
        <a:srgbClr val="6DB52B"/>
      </a:accent1>
      <a:accent2>
        <a:srgbClr val="E2AF52"/>
      </a:accent2>
      <a:accent3>
        <a:srgbClr val="FFFFFF"/>
      </a:accent3>
      <a:accent4>
        <a:srgbClr val="2A2A2A"/>
      </a:accent4>
      <a:accent5>
        <a:srgbClr val="BAD7AC"/>
      </a:accent5>
      <a:accent6>
        <a:srgbClr val="CD9E49"/>
      </a:accent6>
      <a:hlink>
        <a:srgbClr val="3C7392"/>
      </a:hlink>
      <a:folHlink>
        <a:srgbClr val="4B99D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66"/>
        </a:dk1>
        <a:lt1>
          <a:srgbClr val="FFFFFF"/>
        </a:lt1>
        <a:dk2>
          <a:srgbClr val="175B5B"/>
        </a:dk2>
        <a:lt2>
          <a:srgbClr val="DDDDDD"/>
        </a:lt2>
        <a:accent1>
          <a:srgbClr val="CBB61D"/>
        </a:accent1>
        <a:accent2>
          <a:srgbClr val="6CA5D8"/>
        </a:accent2>
        <a:accent3>
          <a:srgbClr val="FFFFFF"/>
        </a:accent3>
        <a:accent4>
          <a:srgbClr val="000056"/>
        </a:accent4>
        <a:accent5>
          <a:srgbClr val="E2D7AB"/>
        </a:accent5>
        <a:accent6>
          <a:srgbClr val="6195C4"/>
        </a:accent6>
        <a:hlink>
          <a:srgbClr val="5D4BC7"/>
        </a:hlink>
        <a:folHlink>
          <a:srgbClr val="878FA5"/>
        </a:folHlink>
      </a:clrScheme>
      <a:clrMap bg1="lt1" tx1="dk1" bg2="lt2" tx2="dk2" accent1="accent1" accent2="accent2" accent3="accent3" accent4="accent4" accent5="accent5" accent6="accent6" hlink="hlink" folHlink="folHlink"/>
    </a:extraClrScheme>
    <a:extraClrScheme>
      <a:clrScheme name="Default Design 2">
        <a:dk1>
          <a:srgbClr val="333333"/>
        </a:dk1>
        <a:lt1>
          <a:srgbClr val="FFFFFF"/>
        </a:lt1>
        <a:dk2>
          <a:srgbClr val="003366"/>
        </a:dk2>
        <a:lt2>
          <a:srgbClr val="B2B2B2"/>
        </a:lt2>
        <a:accent1>
          <a:srgbClr val="6DB52B"/>
        </a:accent1>
        <a:accent2>
          <a:srgbClr val="E2AF52"/>
        </a:accent2>
        <a:accent3>
          <a:srgbClr val="FFFFFF"/>
        </a:accent3>
        <a:accent4>
          <a:srgbClr val="2A2A2A"/>
        </a:accent4>
        <a:accent5>
          <a:srgbClr val="BAD7AC"/>
        </a:accent5>
        <a:accent6>
          <a:srgbClr val="CD9E49"/>
        </a:accent6>
        <a:hlink>
          <a:srgbClr val="3C7392"/>
        </a:hlink>
        <a:folHlink>
          <a:srgbClr val="4B99D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DDDDDD"/>
        </a:lt2>
        <a:accent1>
          <a:srgbClr val="B13621"/>
        </a:accent1>
        <a:accent2>
          <a:srgbClr val="000080"/>
        </a:accent2>
        <a:accent3>
          <a:srgbClr val="FFFFFF"/>
        </a:accent3>
        <a:accent4>
          <a:srgbClr val="000000"/>
        </a:accent4>
        <a:accent5>
          <a:srgbClr val="D5AEAB"/>
        </a:accent5>
        <a:accent6>
          <a:srgbClr val="000073"/>
        </a:accent6>
        <a:hlink>
          <a:srgbClr val="4D5FE5"/>
        </a:hlink>
        <a:folHlink>
          <a:srgbClr val="6E96D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4841</Words>
  <Application>Microsoft Office PowerPoint</Application>
  <PresentationFormat>On-screen Show (4:3)</PresentationFormat>
  <Paragraphs>467</Paragraphs>
  <Slides>26</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067TGp_christmas_blue_v2</vt:lpstr>
      <vt:lpstr>Image</vt:lpstr>
      <vt:lpstr>Equation</vt:lpstr>
      <vt:lpstr>Slide 1</vt:lpstr>
      <vt:lpstr>بیان مسئله   </vt:lpstr>
      <vt:lpstr>اهمیت و ارزش تحقیق</vt:lpstr>
      <vt:lpstr>اهداف پژوهش</vt:lpstr>
      <vt:lpstr> سئوالات پژوهش</vt:lpstr>
      <vt:lpstr>مبانی نظری پژوهش</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وزن نهایی استراتژی های تجارت الکترونیک </vt:lpstr>
      <vt:lpstr>نتیجه گیری ، پیشنهاد ها و محدودیت ها</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Administrator</cp:lastModifiedBy>
  <cp:revision>3</cp:revision>
  <dcterms:modified xsi:type="dcterms:W3CDTF">2016-03-16T18:46:07Z</dcterms:modified>
</cp:coreProperties>
</file>